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841" r:id="rId4"/>
  </p:sldMasterIdLst>
  <p:notesMasterIdLst>
    <p:notesMasterId r:id="rId62"/>
  </p:notesMasterIdLst>
  <p:handoutMasterIdLst>
    <p:handoutMasterId r:id="rId63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313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311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12" r:id="rId59"/>
    <p:sldId id="309" r:id="rId60"/>
    <p:sldId id="310" r:id="rId61"/>
  </p:sldIdLst>
  <p:sldSz cx="12192000" cy="6858000"/>
  <p:notesSz cx="6797675" cy="9926638"/>
  <p:embeddedFontLst>
    <p:embeddedFont>
      <p:font typeface="微软雅黑" panose="020B0503020204020204" pitchFamily="34" charset="-122"/>
      <p:regular r:id="rId64"/>
      <p:bold r:id="rId65"/>
    </p:embeddedFont>
    <p:embeddedFont>
      <p:font typeface="方正兰亭黑简体" panose="02010600030101010101" charset="-122"/>
      <p:regular r:id="rId66"/>
    </p:embeddedFont>
    <p:embeddedFont>
      <p:font typeface="Huawei Sans" panose="020B0604020202020204" pitchFamily="34" charset="0"/>
      <p:regular r:id="rId67"/>
      <p:bold r:id="rId68"/>
    </p:embeddedFont>
  </p:embeddedFontLst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userDrawn="1">
          <p15:clr>
            <a:srgbClr val="A4A3A4"/>
          </p15:clr>
        </p15:guide>
        <p15:guide id="2" pos="213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17D"/>
    <a:srgbClr val="FFF2CC"/>
    <a:srgbClr val="151515"/>
    <a:srgbClr val="C7000B"/>
    <a:srgbClr val="575756"/>
    <a:srgbClr val="FFFFFF"/>
    <a:srgbClr val="DD4654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7091" autoAdjust="0"/>
  </p:normalViewPr>
  <p:slideViewPr>
    <p:cSldViewPr snapToGrid="0" snapToObjects="1">
      <p:cViewPr varScale="1">
        <p:scale>
          <a:sx n="65" d="100"/>
          <a:sy n="65" d="100"/>
        </p:scale>
        <p:origin x="1286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>
        <p:scale>
          <a:sx n="75" d="100"/>
          <a:sy n="75" d="100"/>
        </p:scale>
        <p:origin x="2202" y="-1374"/>
      </p:cViewPr>
      <p:guideLst>
        <p:guide orient="horz"/>
        <p:guide pos="2139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handoutMaster" Target="handoutMasters/handoutMaster1.xml"/><Relationship Id="rId68" Type="http://schemas.openxmlformats.org/officeDocument/2006/relationships/font" Target="fonts/font5.fntdata"/><Relationship Id="rId7" Type="http://schemas.openxmlformats.org/officeDocument/2006/relationships/slide" Target="slides/slide3.xml"/><Relationship Id="rId71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font" Target="fonts/font3.fntdata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font" Target="fonts/font1.fntdata"/><Relationship Id="rId69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font" Target="fonts/font4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notesMaster" Target="notesMasters/notesMaster1.xml"/><Relationship Id="rId7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Huawei Sans" panose="020C0503030203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>
                <a:latin typeface="Huawei Sans" panose="020C0503030203020204" pitchFamily="34" charset="0"/>
              </a:rPr>
              <a:t>08-Mar-21</a:t>
            </a:fld>
            <a:endParaRPr lang="en-US" dirty="0">
              <a:latin typeface="Huawei Sans" panose="020C0503030203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Huawei Sans" panose="020C0503030203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>
                <a:latin typeface="Huawei Sans" panose="020C0503030203020204" pitchFamily="34" charset="0"/>
              </a:rPr>
              <a:t>‹#›</a:t>
            </a:fld>
            <a:endParaRPr lang="en-US" dirty="0"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4896" y="766800"/>
            <a:ext cx="5932800" cy="333774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t" anchorCtr="0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54896" y="4603008"/>
            <a:ext cx="5932800" cy="5108400"/>
          </a:xfrm>
          <a:prstGeom prst="rect">
            <a:avLst/>
          </a:prstGeom>
        </p:spPr>
        <p:txBody>
          <a:bodyPr vert="horz" lIns="97200" tIns="45720" rIns="9720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8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•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1pPr>
    <a:lvl2pPr marL="540000" indent="-180000" algn="l" defTabSz="1219304" rtl="0" eaLnBrk="1" fontAlgn="ctr" latinLnBrk="0" hangingPunct="1">
      <a:lnSpc>
        <a:spcPct val="125000"/>
      </a:lnSpc>
      <a:spcAft>
        <a:spcPts val="600"/>
      </a:spcAft>
      <a:buClrTx/>
      <a:buFont typeface="Huawei Sans" panose="020C0503030203020204" pitchFamily="34" charset="0"/>
      <a:buChar char="▫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2pPr>
    <a:lvl3pPr marL="900000" indent="-180000" algn="l" defTabSz="1219304" rtl="0" eaLnBrk="1" fontAlgn="ctr" latinLnBrk="0" hangingPunct="1">
      <a:lnSpc>
        <a:spcPct val="125000"/>
      </a:lnSpc>
      <a:spcAft>
        <a:spcPts val="600"/>
      </a:spcAft>
      <a:buFont typeface="微软雅黑" panose="020B0503020204020204" pitchFamily="34" charset="-122"/>
      <a:buChar char="▪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3pPr>
    <a:lvl4pPr marL="126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−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4pPr>
    <a:lvl5pPr marL="162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~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2" orient="horz" pos="2886" userDrawn="1">
          <p15:clr>
            <a:srgbClr val="F26B43"/>
          </p15:clr>
        </p15:guide>
        <p15:guide id="3" orient="horz" pos="482" userDrawn="1">
          <p15:clr>
            <a:srgbClr val="F26B43"/>
          </p15:clr>
        </p15:guide>
        <p15:guide id="4" orient="horz" pos="2591" userDrawn="1">
          <p15:clr>
            <a:srgbClr val="F26B43"/>
          </p15:clr>
        </p15:guide>
        <p15:guide id="5" orient="horz" pos="2160" userDrawn="1">
          <p15:clr>
            <a:srgbClr val="F26B43"/>
          </p15:clr>
        </p15:guide>
        <p15:guide id="6" pos="4021" userDrawn="1">
          <p15:clr>
            <a:srgbClr val="F26B43"/>
          </p15:clr>
        </p15:guide>
        <p15:guide id="7" pos="279" userDrawn="1">
          <p15:clr>
            <a:srgbClr val="F26B43"/>
          </p15:clr>
        </p15:guide>
        <p15:guide id="8" pos="2139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095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5083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8744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2063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4" name="备注占位符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283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900" dirty="0"/>
              <a:t>Соединение PPP может быть установлено после прохождения этапов установления соединения, аутентификации и согласования параметров сетевого уровня. Подробная информация:</a:t>
            </a:r>
          </a:p>
          <a:p>
            <a:pPr marL="588600" lvl="1" indent="-228600">
              <a:lnSpc>
                <a:spcPct val="100000"/>
              </a:lnSpc>
              <a:buFont typeface="+mj-lt"/>
              <a:buAutoNum type="arabicPeriod"/>
            </a:pPr>
            <a:r>
              <a:rPr lang="ru-RU" sz="900" dirty="0"/>
              <a:t>Два взаимодействующих устройства находятся на этапе </a:t>
            </a:r>
            <a:r>
              <a:rPr lang="ru-RU" sz="900" dirty="0" smtClean="0"/>
              <a:t>Установления соединения (Establish).</a:t>
            </a:r>
            <a:endParaRPr lang="ru-RU" sz="900" dirty="0"/>
          </a:p>
          <a:p>
            <a:pPr marL="588600" lvl="1" indent="-228600">
              <a:lnSpc>
                <a:spcPct val="100000"/>
              </a:lnSpc>
              <a:buFont typeface="+mj-lt"/>
              <a:buAutoNum type="arabicPeriod"/>
            </a:pPr>
            <a:r>
              <a:rPr lang="ru-RU" sz="900" dirty="0"/>
              <a:t>На этапе </a:t>
            </a:r>
            <a:r>
              <a:rPr lang="ru-RU" sz="900" dirty="0" smtClean="0"/>
              <a:t>Установления соединения выполняется </a:t>
            </a:r>
            <a:r>
              <a:rPr lang="ru-RU" sz="900" dirty="0"/>
              <a:t>согласование LCP для согласования MRU, режима аутентификации, </a:t>
            </a:r>
            <a:r>
              <a:rPr lang="ru-RU" sz="900" dirty="0" smtClean="0"/>
              <a:t>системного</a:t>
            </a:r>
            <a:r>
              <a:rPr lang="ru-RU" sz="900" baseline="0" dirty="0" smtClean="0"/>
              <a:t> </a:t>
            </a:r>
            <a:r>
              <a:rPr lang="ru-RU" sz="900" dirty="0" smtClean="0"/>
              <a:t>кода против зацикливания </a:t>
            </a:r>
            <a:r>
              <a:rPr lang="ru-RU" sz="900" dirty="0"/>
              <a:t>и других параметров. Если согласование выполнено успешно, </a:t>
            </a:r>
            <a:r>
              <a:rPr lang="ru-RU" sz="900" dirty="0" smtClean="0"/>
              <a:t>выполняется переход на этап Открыт (Opened), </a:t>
            </a:r>
            <a:r>
              <a:rPr lang="ru-RU" sz="900" dirty="0"/>
              <a:t>указывая на то, что канал нижнего уровня установлен.</a:t>
            </a:r>
          </a:p>
          <a:p>
            <a:pPr marL="588600" lvl="1" indent="-228600">
              <a:lnSpc>
                <a:spcPct val="100000"/>
              </a:lnSpc>
              <a:buFont typeface="+mj-lt"/>
              <a:buAutoNum type="arabicPeriod"/>
            </a:pPr>
            <a:r>
              <a:rPr lang="ru-RU" sz="900" dirty="0"/>
              <a:t>Если аутентификация настроена, устройства переходят на этап </a:t>
            </a:r>
            <a:r>
              <a:rPr lang="ru-RU" sz="900" dirty="0" smtClean="0"/>
              <a:t>Аутентификации (Authenticate). </a:t>
            </a:r>
            <a:r>
              <a:rPr lang="ru-RU" sz="900" dirty="0"/>
              <a:t>В противном случае устройства </a:t>
            </a:r>
            <a:r>
              <a:rPr lang="ru-RU" sz="900" dirty="0" smtClean="0"/>
              <a:t>сразу переходят </a:t>
            </a:r>
            <a:r>
              <a:rPr lang="ru-RU" sz="900" dirty="0"/>
              <a:t>на этап </a:t>
            </a:r>
            <a:r>
              <a:rPr lang="ru-RU" sz="900" dirty="0" smtClean="0"/>
              <a:t>Сеть (</a:t>
            </a:r>
            <a:r>
              <a:rPr lang="ru-RU" sz="900" dirty="0" err="1" smtClean="0"/>
              <a:t>Network</a:t>
            </a:r>
            <a:r>
              <a:rPr lang="ru-RU" sz="900" dirty="0" smtClean="0"/>
              <a:t>).</a:t>
            </a:r>
            <a:endParaRPr lang="ru-RU" sz="900" dirty="0"/>
          </a:p>
          <a:p>
            <a:pPr marL="588600" lvl="1" indent="-228600">
              <a:lnSpc>
                <a:spcPct val="100000"/>
              </a:lnSpc>
              <a:buFont typeface="+mj-lt"/>
              <a:buAutoNum type="arabicPeriod"/>
            </a:pPr>
            <a:r>
              <a:rPr lang="ru-RU" sz="900" dirty="0"/>
              <a:t>На этапе </a:t>
            </a:r>
            <a:r>
              <a:rPr lang="ru-RU" sz="900" dirty="0" smtClean="0"/>
              <a:t>Аутентификации выполняется аутентификация в </a:t>
            </a:r>
            <a:r>
              <a:rPr lang="ru-RU" sz="900" dirty="0"/>
              <a:t>зависимости от того, </a:t>
            </a:r>
            <a:r>
              <a:rPr lang="ru-RU" sz="900" dirty="0" smtClean="0"/>
              <a:t>какой</a:t>
            </a:r>
            <a:r>
              <a:rPr lang="ru-RU" sz="900" baseline="0" dirty="0" smtClean="0"/>
              <a:t> режим был </a:t>
            </a:r>
            <a:r>
              <a:rPr lang="ru-RU" sz="900" dirty="0" smtClean="0"/>
              <a:t>согласован на </a:t>
            </a:r>
            <a:r>
              <a:rPr lang="ru-RU" sz="900" dirty="0"/>
              <a:t>этапе </a:t>
            </a:r>
            <a:r>
              <a:rPr lang="ru-RU" sz="900" dirty="0" smtClean="0"/>
              <a:t>Установления соединения. </a:t>
            </a:r>
            <a:r>
              <a:rPr lang="ru-RU" sz="900" dirty="0"/>
              <a:t>Доступны два режима аутентификации: PAP и CHAP. Если аутентификация прошла успешно, устройства переходят на этап </a:t>
            </a:r>
            <a:r>
              <a:rPr lang="ru-RU" sz="900" dirty="0" smtClean="0"/>
              <a:t>Сеть. </a:t>
            </a:r>
            <a:r>
              <a:rPr lang="ru-RU" sz="900" dirty="0"/>
              <a:t>В противном случае устройства перейдут в состояние </a:t>
            </a:r>
            <a:r>
              <a:rPr lang="ru-RU" sz="900" dirty="0" smtClean="0"/>
              <a:t>Терминирования (Terminate), </a:t>
            </a:r>
            <a:r>
              <a:rPr lang="ru-RU" sz="900" dirty="0"/>
              <a:t>разорвут соединение и установят для статуса LCP значение </a:t>
            </a:r>
            <a:r>
              <a:rPr lang="ru-RU" sz="900" dirty="0" smtClean="0"/>
              <a:t>Отключен (Down).</a:t>
            </a:r>
            <a:endParaRPr lang="ru-RU" sz="900" dirty="0"/>
          </a:p>
          <a:p>
            <a:pPr marL="588600" lvl="1" indent="-228600">
              <a:lnSpc>
                <a:spcPct val="100000"/>
              </a:lnSpc>
              <a:buFont typeface="+mj-lt"/>
              <a:buAutoNum type="arabicPeriod"/>
            </a:pPr>
            <a:r>
              <a:rPr lang="ru-RU" sz="900" dirty="0"/>
              <a:t>На этапе </a:t>
            </a:r>
            <a:r>
              <a:rPr lang="ru-RU" sz="900" dirty="0" smtClean="0"/>
              <a:t>Сеть согласование </a:t>
            </a:r>
            <a:r>
              <a:rPr lang="ru-RU" sz="900" dirty="0"/>
              <a:t>NCP выполняется на канале PPP для выбора и настройки протокола сетевого уровня и согласования параметров сетевого уровня. Наиболее распространенным протоколом является IPCP, который используется для согласования параметров IP.</a:t>
            </a:r>
          </a:p>
          <a:p>
            <a:pPr marL="588600" lvl="1" indent="-228600">
              <a:lnSpc>
                <a:spcPct val="100000"/>
              </a:lnSpc>
              <a:buFont typeface="+mj-lt"/>
              <a:buAutoNum type="arabicPeriod"/>
            </a:pPr>
            <a:r>
              <a:rPr lang="ru-RU" sz="900" dirty="0"/>
              <a:t>Если на этапе </a:t>
            </a:r>
            <a:r>
              <a:rPr lang="ru-RU" sz="900" dirty="0" smtClean="0"/>
              <a:t>Терминирования высвобождаются </a:t>
            </a:r>
            <a:r>
              <a:rPr lang="ru-RU" sz="900" dirty="0"/>
              <a:t>все ресурсы, два взаимодействующих устройства переходят в </a:t>
            </a:r>
            <a:r>
              <a:rPr lang="ru-RU" sz="900" dirty="0" smtClean="0"/>
              <a:t>состояние Отключен (Dead).</a:t>
            </a:r>
            <a:endParaRPr lang="ru-RU" sz="900" dirty="0"/>
          </a:p>
          <a:p>
            <a:pPr>
              <a:lnSpc>
                <a:spcPct val="100000"/>
              </a:lnSpc>
            </a:pPr>
            <a:r>
              <a:rPr lang="ru-RU" sz="900" dirty="0"/>
              <a:t>Во время работы PPP соединение PPP может быть прервано в любой момент. Отключение физического канала, сбой аутентификации, истечение таймера </a:t>
            </a:r>
            <a:r>
              <a:rPr lang="ru-RU" sz="900" dirty="0" smtClean="0"/>
              <a:t>таймаута </a:t>
            </a:r>
            <a:r>
              <a:rPr lang="ru-RU" sz="900" dirty="0"/>
              <a:t>и прерывание соединения администратором в процессе настройки могут привести к переходу PPP-соединения в состояние </a:t>
            </a:r>
            <a:r>
              <a:rPr lang="ru-RU" sz="900" dirty="0" smtClean="0"/>
              <a:t>Терминирования.</a:t>
            </a:r>
            <a:endParaRPr lang="ru-RU" sz="900" dirty="0"/>
          </a:p>
          <a:p>
            <a:pPr>
              <a:lnSpc>
                <a:spcPct val="100000"/>
              </a:lnSpc>
            </a:pPr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9038196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Формат кадра PPP:</a:t>
            </a:r>
          </a:p>
          <a:p>
            <a:pPr lvl="1"/>
            <a:r>
              <a:rPr lang="ru-RU" sz="900" dirty="0"/>
              <a:t>Поле </a:t>
            </a:r>
            <a:r>
              <a:rPr lang="en-US" sz="900" dirty="0" smtClean="0"/>
              <a:t>Flag (</a:t>
            </a:r>
            <a:r>
              <a:rPr lang="ru-RU" sz="900" dirty="0" smtClean="0"/>
              <a:t>Флаг</a:t>
            </a:r>
            <a:r>
              <a:rPr lang="en-US" sz="900" dirty="0" smtClean="0"/>
              <a:t>)</a:t>
            </a:r>
            <a:r>
              <a:rPr lang="ru-RU" sz="900" dirty="0" smtClean="0"/>
              <a:t> </a:t>
            </a:r>
            <a:r>
              <a:rPr lang="ru-RU" sz="900" dirty="0"/>
              <a:t>определяет начало и конец физического кадра и представляет собой двоичную последовательность 01111110 (0X7E).</a:t>
            </a:r>
          </a:p>
          <a:p>
            <a:pPr lvl="1"/>
            <a:r>
              <a:rPr lang="ru-RU" sz="900" dirty="0" smtClean="0"/>
              <a:t>Поле</a:t>
            </a:r>
            <a:r>
              <a:rPr lang="en-US" sz="900" dirty="0" smtClean="0"/>
              <a:t> Adress (</a:t>
            </a:r>
            <a:r>
              <a:rPr lang="ru-RU" sz="900" dirty="0" smtClean="0"/>
              <a:t>Адрес</a:t>
            </a:r>
            <a:r>
              <a:rPr lang="en-US" sz="900" dirty="0" smtClean="0"/>
              <a:t>)</a:t>
            </a:r>
            <a:r>
              <a:rPr lang="ru-RU" sz="900" dirty="0" smtClean="0"/>
              <a:t> </a:t>
            </a:r>
            <a:r>
              <a:rPr lang="ru-RU" sz="900" dirty="0"/>
              <a:t>в кадре PPP представляет широковещательный адрес и имеет фиксированное значение 11111111 (0XFF).</a:t>
            </a:r>
          </a:p>
          <a:p>
            <a:pPr lvl="1"/>
            <a:r>
              <a:rPr lang="ru-RU" sz="900" dirty="0"/>
              <a:t>Поле </a:t>
            </a:r>
            <a:r>
              <a:rPr lang="en-US" sz="900" dirty="0" smtClean="0"/>
              <a:t>Control (</a:t>
            </a:r>
            <a:r>
              <a:rPr lang="ru-RU" sz="900" dirty="0" smtClean="0"/>
              <a:t>Управление</a:t>
            </a:r>
            <a:r>
              <a:rPr lang="en-US" sz="900" dirty="0" smtClean="0"/>
              <a:t>)</a:t>
            </a:r>
            <a:r>
              <a:rPr lang="ru-RU" sz="900" dirty="0" smtClean="0"/>
              <a:t> </a:t>
            </a:r>
            <a:r>
              <a:rPr lang="ru-RU" sz="900" dirty="0"/>
              <a:t>кадра данных PPP по умолчанию </a:t>
            </a:r>
            <a:r>
              <a:rPr lang="ru-RU" sz="900" dirty="0" smtClean="0"/>
              <a:t>имеет</a:t>
            </a:r>
            <a:r>
              <a:rPr lang="ru-RU" sz="900" baseline="0" dirty="0" smtClean="0"/>
              <a:t> значение </a:t>
            </a:r>
            <a:r>
              <a:rPr lang="ru-RU" sz="900" dirty="0" smtClean="0"/>
              <a:t>00000011 </a:t>
            </a:r>
            <a:r>
              <a:rPr lang="ru-RU" sz="900" dirty="0"/>
              <a:t>(0X03), что указывает на то, что кадр является неупорядоченным.</a:t>
            </a:r>
          </a:p>
          <a:p>
            <a:pPr lvl="1"/>
            <a:r>
              <a:rPr lang="ru-RU" sz="900" dirty="0"/>
              <a:t>Поле FCS — это 16-битная контрольная сумма, используемая для проверки целостности кадров PPP.</a:t>
            </a:r>
          </a:p>
          <a:p>
            <a:pPr lvl="1"/>
            <a:r>
              <a:rPr lang="ru-RU" sz="900" dirty="0"/>
              <a:t>В </a:t>
            </a:r>
            <a:r>
              <a:rPr lang="ru-RU" sz="900" dirty="0" smtClean="0"/>
              <a:t>поле</a:t>
            </a:r>
            <a:r>
              <a:rPr lang="en-US" sz="900" dirty="0" smtClean="0"/>
              <a:t> Protocol (</a:t>
            </a:r>
            <a:r>
              <a:rPr lang="ru-RU" sz="900" dirty="0" smtClean="0"/>
              <a:t>Протокол</a:t>
            </a:r>
            <a:r>
              <a:rPr lang="en-US" sz="900" dirty="0" smtClean="0"/>
              <a:t>)</a:t>
            </a:r>
            <a:r>
              <a:rPr lang="ru-RU" sz="900" dirty="0" smtClean="0"/>
              <a:t> </a:t>
            </a:r>
            <a:r>
              <a:rPr lang="ru-RU" sz="900" dirty="0"/>
              <a:t>указывается тип пакетов протокола, инкапсулированных с использованием PPP. 0XC021, 0XC023 и 0XC223 означают пакеты LCP, PAP и CHAP соответственно.</a:t>
            </a:r>
          </a:p>
          <a:p>
            <a:pPr lvl="1"/>
            <a:r>
              <a:rPr lang="ru-RU" sz="900" dirty="0"/>
              <a:t>В поле </a:t>
            </a:r>
            <a:r>
              <a:rPr lang="en-US" sz="900" dirty="0" smtClean="0"/>
              <a:t>Information (</a:t>
            </a:r>
            <a:r>
              <a:rPr lang="ru-RU" sz="900" dirty="0" smtClean="0"/>
              <a:t>Информация</a:t>
            </a:r>
            <a:r>
              <a:rPr lang="en-US" sz="900" dirty="0" smtClean="0"/>
              <a:t>)</a:t>
            </a:r>
            <a:r>
              <a:rPr lang="ru-RU" sz="900" dirty="0" smtClean="0"/>
              <a:t> </a:t>
            </a:r>
            <a:r>
              <a:rPr lang="ru-RU" sz="900" dirty="0"/>
              <a:t>указывается содержание протокола, </a:t>
            </a:r>
            <a:r>
              <a:rPr lang="ru-RU" sz="900" dirty="0" smtClean="0"/>
              <a:t>определенного в </a:t>
            </a:r>
            <a:r>
              <a:rPr lang="ru-RU" sz="900" dirty="0"/>
              <a:t>поле </a:t>
            </a:r>
            <a:r>
              <a:rPr lang="en-US" sz="900" dirty="0" smtClean="0"/>
              <a:t>Protocol</a:t>
            </a:r>
            <a:r>
              <a:rPr lang="ru-RU" sz="900" dirty="0" smtClean="0"/>
              <a:t>. </a:t>
            </a:r>
            <a:r>
              <a:rPr lang="ru-RU" sz="900" dirty="0"/>
              <a:t>Максимальная длина этого поля называется MRU. Значение по умолчанию — 1500 байт.</a:t>
            </a:r>
          </a:p>
          <a:p>
            <a:pPr lvl="1"/>
            <a:r>
              <a:rPr lang="ru-RU" sz="900" dirty="0"/>
              <a:t>Если </a:t>
            </a:r>
            <a:r>
              <a:rPr lang="ru-RU" sz="900" dirty="0" smtClean="0"/>
              <a:t>поле</a:t>
            </a:r>
            <a:r>
              <a:rPr lang="en-US" sz="900" dirty="0" smtClean="0"/>
              <a:t> Protocol</a:t>
            </a:r>
            <a:r>
              <a:rPr lang="ru-RU" sz="900" dirty="0" smtClean="0"/>
              <a:t> </a:t>
            </a:r>
            <a:r>
              <a:rPr lang="ru-RU" sz="900" dirty="0"/>
              <a:t>имеет значение 0XC021, структура поля </a:t>
            </a:r>
            <a:r>
              <a:rPr lang="en-US" sz="900" dirty="0" smtClean="0"/>
              <a:t>Information </a:t>
            </a:r>
            <a:r>
              <a:rPr lang="ru-RU" sz="900" dirty="0" smtClean="0"/>
              <a:t>выглядит </a:t>
            </a:r>
            <a:r>
              <a:rPr lang="ru-RU" sz="900" dirty="0"/>
              <a:t>следующим образом:</a:t>
            </a:r>
          </a:p>
          <a:p>
            <a:pPr lvl="2"/>
            <a:r>
              <a:rPr lang="ru-RU" sz="900" dirty="0"/>
              <a:t>Поле </a:t>
            </a:r>
            <a:r>
              <a:rPr lang="en-US" sz="900" dirty="0" smtClean="0"/>
              <a:t>Identifier (</a:t>
            </a:r>
            <a:r>
              <a:rPr lang="ru-RU" sz="900" dirty="0" smtClean="0"/>
              <a:t>Идентификатор</a:t>
            </a:r>
            <a:r>
              <a:rPr lang="en-US" sz="900" dirty="0" smtClean="0"/>
              <a:t>)</a:t>
            </a:r>
            <a:r>
              <a:rPr lang="en-US" sz="900" baseline="0" dirty="0" smtClean="0"/>
              <a:t> </a:t>
            </a:r>
            <a:r>
              <a:rPr lang="ru-RU" sz="900" dirty="0" smtClean="0"/>
              <a:t>состоит </a:t>
            </a:r>
            <a:r>
              <a:rPr lang="ru-RU" sz="900" dirty="0"/>
              <a:t>из одного байта и используется для сопоставления запросов и ответов.</a:t>
            </a:r>
          </a:p>
          <a:p>
            <a:pPr lvl="2"/>
            <a:r>
              <a:rPr lang="ru-RU" sz="900" dirty="0"/>
              <a:t>Поле </a:t>
            </a:r>
            <a:r>
              <a:rPr lang="en-US" sz="900" dirty="0" smtClean="0"/>
              <a:t>Length (</a:t>
            </a:r>
            <a:r>
              <a:rPr lang="ru-RU" sz="900" dirty="0" smtClean="0"/>
              <a:t>Длина</a:t>
            </a:r>
            <a:r>
              <a:rPr lang="en-US" sz="900" dirty="0" smtClean="0"/>
              <a:t>)</a:t>
            </a:r>
            <a:r>
              <a:rPr lang="ru-RU" sz="900" dirty="0" smtClean="0"/>
              <a:t> </a:t>
            </a:r>
            <a:r>
              <a:rPr lang="ru-RU" sz="900" dirty="0"/>
              <a:t>указывает общее количество байтов в пакете LCP.</a:t>
            </a:r>
          </a:p>
          <a:p>
            <a:pPr lvl="2"/>
            <a:r>
              <a:rPr lang="ru-RU" sz="900" dirty="0"/>
              <a:t>Поле </a:t>
            </a:r>
            <a:r>
              <a:rPr lang="en-US" sz="900" dirty="0" smtClean="0"/>
              <a:t>Data (</a:t>
            </a:r>
            <a:r>
              <a:rPr lang="ru-RU" sz="900" dirty="0" smtClean="0"/>
              <a:t>Данные</a:t>
            </a:r>
            <a:r>
              <a:rPr lang="en-US" sz="900" dirty="0" smtClean="0"/>
              <a:t>)</a:t>
            </a:r>
            <a:r>
              <a:rPr lang="en-US" sz="900" baseline="0" dirty="0" smtClean="0"/>
              <a:t> </a:t>
            </a:r>
            <a:r>
              <a:rPr lang="ru-RU" sz="900" dirty="0" smtClean="0"/>
              <a:t>содержит </a:t>
            </a:r>
            <a:r>
              <a:rPr lang="ru-RU" sz="900" dirty="0"/>
              <a:t>различные параметры TLV для согласования вариантов конфигурации, включая MRU, протокол аутентификации и т.п.</a:t>
            </a:r>
          </a:p>
        </p:txBody>
      </p:sp>
      <p:sp>
        <p:nvSpPr>
          <p:cNvPr id="3" name="幻灯片图像占位符 2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279149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454896" y="780308"/>
            <a:ext cx="5932800" cy="5108400"/>
          </a:xfrm>
        </p:spPr>
        <p:txBody>
          <a:bodyPr/>
          <a:lstStyle/>
          <a:p>
            <a:r>
              <a:rPr lang="ru-RU" altLang="zh-CN" sz="900" dirty="0" smtClean="0"/>
              <a:t>Общие параметры конфигурации, передаваемые в пакетах LCP, включают MRU, протокол аутентификации и системный код против зацикливания (</a:t>
            </a:r>
            <a:r>
              <a:rPr lang="en-US" altLang="zh-CN" sz="900" dirty="0" smtClean="0"/>
              <a:t>magic</a:t>
            </a:r>
            <a:r>
              <a:rPr lang="en-US" altLang="zh-CN" sz="900" baseline="0" dirty="0" smtClean="0"/>
              <a:t> number</a:t>
            </a:r>
            <a:r>
              <a:rPr lang="ru-RU" altLang="zh-CN" sz="900" dirty="0" smtClean="0"/>
              <a:t>).</a:t>
            </a:r>
            <a:endParaRPr lang="en-US" altLang="zh-CN" sz="900" dirty="0"/>
          </a:p>
          <a:p>
            <a:pPr lvl="1"/>
            <a:r>
              <a:rPr lang="ru-RU" altLang="zh-CN" sz="900" dirty="0" smtClean="0"/>
              <a:t>На универсальной платформе маршрутизации (VRP) MRU представлен максимальной единицей</a:t>
            </a:r>
            <a:r>
              <a:rPr lang="ru-RU" altLang="zh-CN" sz="900" baseline="0" dirty="0" smtClean="0"/>
              <a:t> </a:t>
            </a:r>
            <a:r>
              <a:rPr lang="ru-RU" altLang="zh-CN" sz="900" dirty="0" smtClean="0"/>
              <a:t>передачи (MTU), сконфигурированной на интерфейсе.</a:t>
            </a:r>
            <a:endParaRPr lang="en-US" altLang="zh-CN" sz="900" dirty="0"/>
          </a:p>
          <a:p>
            <a:pPr lvl="1"/>
            <a:r>
              <a:rPr lang="ru-RU" altLang="zh-CN" sz="900" dirty="0" smtClean="0"/>
              <a:t>Общими протоколами аутентификации PPP являются PAP и CHAP. На концах канала PPP могут использоваться</a:t>
            </a:r>
            <a:r>
              <a:rPr lang="ru-RU" altLang="zh-CN" sz="900" baseline="0" dirty="0" smtClean="0"/>
              <a:t> </a:t>
            </a:r>
            <a:r>
              <a:rPr lang="ru-RU" altLang="zh-CN" sz="900" dirty="0" smtClean="0"/>
              <a:t>различные протоколы для аутентификации друг друга. </a:t>
            </a:r>
            <a:r>
              <a:rPr lang="ru-RU" altLang="zh-CN" sz="900" dirty="0" smtClean="0"/>
              <a:t>Однако </a:t>
            </a:r>
            <a:r>
              <a:rPr lang="ru-RU" altLang="zh-CN" sz="900" dirty="0" smtClean="0"/>
              <a:t>аутентифицируемая сторона должна поддерживать протокол аутентификации, который требует аутентифицирующая сторона, и ее аутентификационные данные, например имя пользователя и пароль, должны быть правильно сконфигурированы.</a:t>
            </a:r>
            <a:endParaRPr lang="en-US" altLang="zh-CN" sz="900" dirty="0"/>
          </a:p>
          <a:p>
            <a:pPr lvl="1"/>
            <a:r>
              <a:rPr lang="ru-RU" altLang="zh-CN" sz="900" dirty="0" smtClean="0"/>
              <a:t>LCP использует системные коды против зацикливания для обнаружения петель каналов и других исключений. Системный код против зацикливания </a:t>
            </a:r>
            <a:r>
              <a:rPr lang="ru-RU" sz="900" dirty="0" smtClean="0"/>
              <a:t>—</a:t>
            </a:r>
            <a:r>
              <a:rPr lang="ru-RU" altLang="zh-CN" sz="900" dirty="0" smtClean="0"/>
              <a:t> это случайное число. Механизм случайного выбора должен гарантировать, что вероятность генерирования одного и того же системного кода против зацикливания на обоих концах равна нулю.</a:t>
            </a:r>
            <a:endParaRPr lang="en-US" altLang="zh-CN" sz="900" dirty="0"/>
          </a:p>
          <a:p>
            <a:endParaRPr lang="zh-CN" altLang="en-US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19429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R1 и R2 подключены через последовательный канал и работают по протоколу PPP. После того, как физический канал становится доступным, R1 и R2 используют LCP для согласования параметров канала.</a:t>
            </a:r>
          </a:p>
          <a:p>
            <a:r>
              <a:rPr lang="ru-RU" sz="900" dirty="0"/>
              <a:t>В этом примере R1 отправляет пакет Configure-Request, который содержит параметры канального уровня, настроенные на R1. После получения пакета Configure-Request R2 возвращает пакет Configure-Ack на R1, если R2 идентифицирует и принимает все параметры в пакете. R2 также отправляет пакет Configure-Request на R1, и R1 проверяет, являются ли параметры на R2 соответствующими.</a:t>
            </a:r>
          </a:p>
          <a:p>
            <a:r>
              <a:rPr lang="ru-RU" sz="900" dirty="0"/>
              <a:t>Если R1 не получает пакетов Configure-Ack, он будет передавать пакет Configure-Request каждые 3 секунды. Если </a:t>
            </a:r>
            <a:r>
              <a:rPr lang="ru-RU" sz="900" dirty="0" smtClean="0"/>
              <a:t>R1 </a:t>
            </a:r>
            <a:r>
              <a:rPr lang="ru-RU" sz="900" dirty="0"/>
              <a:t>не получает ни одного пакета Configure-Ack после </a:t>
            </a:r>
            <a:r>
              <a:rPr lang="ru-RU" sz="900" dirty="0" smtClean="0"/>
              <a:t>отправки </a:t>
            </a:r>
            <a:r>
              <a:rPr lang="ru-RU" sz="900" dirty="0"/>
              <a:t>10 </a:t>
            </a:r>
            <a:r>
              <a:rPr lang="ru-RU" sz="900" dirty="0" smtClean="0"/>
              <a:t>последовательных пакетов </a:t>
            </a:r>
            <a:r>
              <a:rPr lang="ru-RU" sz="900" dirty="0"/>
              <a:t>Configure-Request, он считает, что одноранговый узел недоступен, и прекращает отправку пакетов Configure-Request.</a:t>
            </a:r>
          </a:p>
        </p:txBody>
      </p:sp>
      <p:sp>
        <p:nvSpPr>
          <p:cNvPr id="3" name="幻灯片图像占位符 2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8162409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 smtClean="0"/>
              <a:t>Маршрутизатор R2 </a:t>
            </a:r>
            <a:r>
              <a:rPr lang="ru-RU" sz="900" dirty="0"/>
              <a:t>получает пакет Configure-Request от R1, далее, если R2 может идентифицировать все параметры канального уровня, передаваемые в пакете, но считает, что некоторые или все значения параметров недопустимы (согласование значений параметров не выполняется), R2 отправляет пакет Configure-Nak на R1.</a:t>
            </a:r>
          </a:p>
          <a:p>
            <a:r>
              <a:rPr lang="ru-RU" sz="900" dirty="0"/>
              <a:t>Пакет Configure-Nak содержит только несоответствующие параметры канального уровня, значения </a:t>
            </a:r>
            <a:r>
              <a:rPr lang="ru-RU" sz="900" dirty="0" smtClean="0"/>
              <a:t>(</a:t>
            </a:r>
            <a:r>
              <a:rPr lang="ru-RU" sz="900" dirty="0"/>
              <a:t>или диапазоны значений</a:t>
            </a:r>
            <a:r>
              <a:rPr lang="ru-RU" sz="900" dirty="0" smtClean="0"/>
              <a:t>) которых изменены </a:t>
            </a:r>
            <a:r>
              <a:rPr lang="ru-RU" sz="900" dirty="0"/>
              <a:t>на те, которые могут быть приняты </a:t>
            </a:r>
            <a:r>
              <a:rPr lang="ru-RU" sz="900" dirty="0" smtClean="0"/>
              <a:t>маршрутизатором</a:t>
            </a:r>
            <a:r>
              <a:rPr lang="ru-RU" sz="900" baseline="0" dirty="0" smtClean="0"/>
              <a:t> </a:t>
            </a:r>
            <a:r>
              <a:rPr lang="ru-RU" sz="900" dirty="0" smtClean="0"/>
              <a:t>R2</a:t>
            </a:r>
            <a:r>
              <a:rPr lang="ru-RU" sz="900" dirty="0"/>
              <a:t>.</a:t>
            </a:r>
          </a:p>
          <a:p>
            <a:r>
              <a:rPr lang="ru-RU" sz="900" dirty="0"/>
              <a:t>После получения пакета </a:t>
            </a:r>
            <a:r>
              <a:rPr lang="ru-RU" sz="900" dirty="0" smtClean="0"/>
              <a:t>Configure-Nak маршрутизатор </a:t>
            </a:r>
            <a:r>
              <a:rPr lang="ru-RU" sz="900" dirty="0"/>
              <a:t>R1 повторно выбирает другие локально настроенные параметры в соответствии с параметрами канального уровня в пакете и повторно отправляет пакет Configure-Request.</a:t>
            </a:r>
          </a:p>
          <a:p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887167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После получения пакета Configure-Request от </a:t>
            </a:r>
            <a:r>
              <a:rPr lang="ru-RU" sz="900" dirty="0" smtClean="0"/>
              <a:t>R1</a:t>
            </a:r>
            <a:r>
              <a:rPr lang="ru-RU" sz="900" baseline="0" dirty="0" smtClean="0"/>
              <a:t> маршрутизатор</a:t>
            </a:r>
            <a:r>
              <a:rPr lang="ru-RU" sz="900" dirty="0" smtClean="0"/>
              <a:t> </a:t>
            </a:r>
            <a:r>
              <a:rPr lang="ru-RU" sz="900" dirty="0"/>
              <a:t>R2 отправляет пакет Configure-Reject на R1, если R2 не может идентифицировать некоторые или все параметры канального уровня, которые находятся в пакете. Пакет Configure-Reject содержит только параметры канального уровня, которые не могут быть идентифицированы.</a:t>
            </a:r>
          </a:p>
          <a:p>
            <a:r>
              <a:rPr lang="ru-RU" sz="900" dirty="0"/>
              <a:t>После получения пакета Configure-Reject R1 повторно отправляет пакет Configure-Request на R2. Этот пакет содержит только те параметры, которые могут быть идентифицированы R2.</a:t>
            </a:r>
          </a:p>
          <a:p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1210985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71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900" dirty="0"/>
              <a:t>После завершения согласования LCP аутентификатор требует, чтобы одноранговый узел использовал PAP для аутентификации.</a:t>
            </a:r>
          </a:p>
          <a:p>
            <a:r>
              <a:rPr lang="ru-RU" sz="900" dirty="0"/>
              <a:t>PAP — это протокол аутентификации с двусторонним подтверждением связи (рукопожатием). Пароль передается по каналу открытым текстом. Процесс заключается в следующем:</a:t>
            </a:r>
          </a:p>
          <a:p>
            <a:pPr lvl="1"/>
            <a:r>
              <a:rPr lang="ru-RU" sz="900" dirty="0"/>
              <a:t>Одноранговый узел отправляет настроенное имя пользователя и пароль аутентификатору в виде открытого текста в пакете Authenticate-Request.</a:t>
            </a:r>
          </a:p>
          <a:p>
            <a:pPr lvl="1"/>
            <a:r>
              <a:rPr lang="ru-RU" sz="900" dirty="0"/>
              <a:t>После получения имени пользователя и пароля от однорангового узла аутентификатор проверяет, совпадают ли имя пользователя и пароль с данными в локально настроенной базе данных. Если они совпадают, аутентификатор передает пакет Authenticate-Ack, указывающий, что аутентификация прошла успешно. Если не совпадают, аутентификатор передает пакет Authenticate-Nak, указывающий на сбой аутентификации.</a:t>
            </a: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461111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ru-RU" sz="900" dirty="0"/>
              <a:t>После завершения согласования LCP, аутентификатор требует, чтобы одноранговый узел использовал CHAP для аутентификации.</a:t>
            </a:r>
          </a:p>
          <a:p>
            <a:pPr lvl="0">
              <a:lnSpc>
                <a:spcPct val="100000"/>
              </a:lnSpc>
            </a:pPr>
            <a:r>
              <a:rPr lang="ru-RU" sz="900" dirty="0"/>
              <a:t>Для аутентификации CHAP требуется три обмена пакетами. Процесс заключается в следующем:</a:t>
            </a:r>
          </a:p>
          <a:p>
            <a:pPr lvl="1">
              <a:lnSpc>
                <a:spcPct val="100000"/>
              </a:lnSpc>
            </a:pPr>
            <a:r>
              <a:rPr lang="ru-RU" sz="900" dirty="0"/>
              <a:t>Аутентификатор инициирует запрос аутентификации и отправляет партнеру на одноранговый узел пакет Challenge. Пакет Challenge содержит случайное число и идентификатор.</a:t>
            </a:r>
          </a:p>
          <a:p>
            <a:pPr lvl="1">
              <a:lnSpc>
                <a:spcPct val="100000"/>
              </a:lnSpc>
            </a:pPr>
            <a:r>
              <a:rPr lang="ru-RU" sz="900" dirty="0"/>
              <a:t>После получения пакета Challenge одноранговый узел выполняет расчет шифрования с использованием формулы MD5 {ID + случайное число + пароль}. Формула означает, что аутентификатор объединяет идентификатор, случайное число и пароль в символьную строку и выполняет операцию MD5 над символьной строкой, чтобы получить 16-байтовый </a:t>
            </a:r>
            <a:r>
              <a:rPr lang="ru-RU" sz="900" b="0" i="0" u="none" dirty="0"/>
              <a:t>дайджест</a:t>
            </a:r>
            <a:r>
              <a:rPr lang="ru-RU" sz="900" dirty="0"/>
              <a:t>. Затем одноранговый узел инкапсулирует дайджест и имя пользователя CHAP, настроенное на интерфейсе, в пакет Response и отправляет пакет Response аутентификатору.</a:t>
            </a:r>
          </a:p>
          <a:p>
            <a:pPr lvl="1">
              <a:lnSpc>
                <a:spcPct val="100000"/>
              </a:lnSpc>
            </a:pPr>
            <a:r>
              <a:rPr lang="ru-RU" sz="900" dirty="0"/>
              <a:t>После получения пакета Response аутентификатор выполняет локальный поиск пароля, соответствующего имени пользователя в пакете Response. После получения пароля аутентификатор шифрует пароль, используя ту же формулу, что и одноранговый узел. Затем аутентификатор сравнивает дайджест, полученный посредством шифрования, с дайджестом в пакете Response. Если они совпадают, аутентификация выполняется. Если </a:t>
            </a:r>
            <a:r>
              <a:rPr lang="ru-RU" sz="900" dirty="0" smtClean="0"/>
              <a:t>не</a:t>
            </a:r>
            <a:r>
              <a:rPr lang="ru-RU" sz="900" baseline="0" dirty="0" smtClean="0"/>
              <a:t> совпадают</a:t>
            </a:r>
            <a:r>
              <a:rPr lang="ru-RU" sz="900" dirty="0" smtClean="0"/>
              <a:t>, </a:t>
            </a:r>
            <a:r>
              <a:rPr lang="ru-RU" sz="900" dirty="0"/>
              <a:t>аутентификация не выполняется.</a:t>
            </a:r>
          </a:p>
          <a:p>
            <a:pPr>
              <a:lnSpc>
                <a:spcPct val="100000"/>
              </a:lnSpc>
            </a:pPr>
            <a:r>
              <a:rPr lang="ru-RU" sz="900" dirty="0"/>
              <a:t>При аутентификации CHAP пароль однорангового узла перед передачей зашифровывается, что значительно повышает безопасность.</a:t>
            </a:r>
          </a:p>
          <a:p>
            <a:pPr>
              <a:lnSpc>
                <a:spcPct val="100000"/>
              </a:lnSpc>
            </a:pPr>
            <a:r>
              <a:rPr lang="ru-RU" sz="900" dirty="0"/>
              <a:t>Уведомления об алгоритмах шифрования</a:t>
            </a:r>
          </a:p>
          <a:p>
            <a:pPr lvl="1">
              <a:lnSpc>
                <a:spcPct val="100000"/>
              </a:lnSpc>
            </a:pPr>
            <a:r>
              <a:rPr lang="ru-RU" sz="900" dirty="0"/>
              <a:t>Алгоритм шифрования MD5 (сценарий цифровой подписи и шифрование пароля) имеет риски для безопасности. Рекомендуется использовать более безопасные алгоритмы шифрования, такие как AES, RSA (2048 бит или выше), SHA2 и HMAC-SHA2.</a:t>
            </a:r>
          </a:p>
          <a:p>
            <a:pPr>
              <a:lnSpc>
                <a:spcPct val="100000"/>
              </a:lnSpc>
            </a:pPr>
            <a:endParaRPr lang="zh-CN" altLang="en-US" sz="900" dirty="0"/>
          </a:p>
          <a:p>
            <a:pPr>
              <a:lnSpc>
                <a:spcPct val="100000"/>
              </a:lnSpc>
            </a:pPr>
            <a:endParaRPr lang="zh-CN" altLang="zh-CN" sz="900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8897895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NCP используется для установления и </a:t>
            </a:r>
            <a:r>
              <a:rPr lang="ru-RU" sz="900" dirty="0" smtClean="0"/>
              <a:t>настройки протоколов </a:t>
            </a:r>
            <a:r>
              <a:rPr lang="ru-RU" sz="900" dirty="0"/>
              <a:t>различных сетевых уровней и согласования формата и типа пакетов данных, передаваемых по каналу. </a:t>
            </a:r>
            <a:endParaRPr lang="ru-RU" sz="900" dirty="0" smtClean="0"/>
          </a:p>
          <a:p>
            <a:pPr marL="0" indent="0">
              <a:buNone/>
            </a:pPr>
            <a:r>
              <a:rPr lang="ru-RU" sz="900" dirty="0" smtClean="0"/>
              <a:t>IPCP </a:t>
            </a:r>
            <a:r>
              <a:rPr lang="ru-RU" sz="900" dirty="0"/>
              <a:t>— это обычно используемый NCP.</a:t>
            </a:r>
          </a:p>
          <a:p>
            <a:r>
              <a:rPr lang="ru-RU" sz="900" dirty="0"/>
              <a:t>Процесс согласования статического IP-адреса заключается в следующем:</a:t>
            </a:r>
          </a:p>
          <a:p>
            <a:pPr lvl="1"/>
            <a:r>
              <a:rPr lang="ru-RU" sz="900" dirty="0"/>
              <a:t> Каждая сторона отправляет пакет Configure-Request, содержащий локально настроенный IP-адрес.</a:t>
            </a:r>
          </a:p>
          <a:p>
            <a:pPr lvl="1"/>
            <a:r>
              <a:rPr lang="ru-RU" sz="900" dirty="0"/>
              <a:t> После получения пакета от однорангового узла локальный узел проверяет IP-адрес в пакете. Если IP-адрес является допустимым </a:t>
            </a:r>
            <a:r>
              <a:rPr lang="ru-RU" sz="900" dirty="0" smtClean="0"/>
              <a:t>индивидуальным IP-адресом </a:t>
            </a:r>
            <a:r>
              <a:rPr lang="ru-RU" sz="900" dirty="0"/>
              <a:t>и отличается от локально настроенного IP-адреса (нет конфликта IP-адресов), локальный узел считает, что одноранговый узел может использовать этот адрес, и отвечает пакетом Configure-Ack.</a:t>
            </a:r>
          </a:p>
          <a:p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6823357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Процесс согласования динамического IP-адреса заключается в следующем:</a:t>
            </a:r>
          </a:p>
          <a:p>
            <a:pPr lvl="1"/>
            <a:r>
              <a:rPr lang="ru-RU" sz="900" dirty="0" smtClean="0"/>
              <a:t>Маршрутизатор R1 </a:t>
            </a:r>
            <a:r>
              <a:rPr lang="ru-RU" sz="900" dirty="0"/>
              <a:t>отправляет пакет Configure-Request на R2. Пакет содержит IP-адрес 0.0.0.0, что означает, что R1 запрашивает IP-адрес у </a:t>
            </a:r>
            <a:r>
              <a:rPr lang="ru-RU" sz="900" dirty="0" smtClean="0"/>
              <a:t>маршрутизатора R2</a:t>
            </a:r>
            <a:r>
              <a:rPr lang="ru-RU" sz="900" dirty="0"/>
              <a:t>.</a:t>
            </a:r>
          </a:p>
          <a:p>
            <a:pPr lvl="1"/>
            <a:r>
              <a:rPr lang="ru-RU" sz="900" dirty="0"/>
              <a:t>После получения пакета Configure-Request </a:t>
            </a:r>
            <a:r>
              <a:rPr lang="ru-RU" sz="900" dirty="0" smtClean="0"/>
              <a:t>маршрутизатор R2 </a:t>
            </a:r>
            <a:r>
              <a:rPr lang="ru-RU" sz="900" dirty="0"/>
              <a:t>считает IP-адрес 0.0.0.0 недействительным и отвечает пакетом Configure-Nak с новым IP-адресом 10.1.1.1.</a:t>
            </a:r>
          </a:p>
          <a:p>
            <a:pPr lvl="1"/>
            <a:r>
              <a:rPr lang="ru-RU" sz="900" dirty="0"/>
              <a:t>После получения пакета Configure-Nak </a:t>
            </a:r>
            <a:r>
              <a:rPr lang="ru-RU" sz="900" dirty="0" smtClean="0"/>
              <a:t>маршрутизатор R1 </a:t>
            </a:r>
            <a:r>
              <a:rPr lang="ru-RU" sz="900" dirty="0"/>
              <a:t>обновляет свой локальный IP-адрес и повторно отправляет пакет Configure-Request с новым IP-адресом 10.1.1.1.</a:t>
            </a:r>
          </a:p>
          <a:p>
            <a:pPr lvl="1"/>
            <a:r>
              <a:rPr lang="ru-RU" sz="900" dirty="0"/>
              <a:t>После получения пакета Configure-Request </a:t>
            </a:r>
            <a:r>
              <a:rPr lang="ru-RU" sz="900" dirty="0" smtClean="0"/>
              <a:t>маршрутизатор R2 </a:t>
            </a:r>
            <a:r>
              <a:rPr lang="ru-RU" sz="900" dirty="0"/>
              <a:t>считает IP-адрес, содержащийся в пакете, действительным и отправляет пакет Configure-Ack.</a:t>
            </a:r>
          </a:p>
          <a:p>
            <a:pPr lvl="1"/>
            <a:r>
              <a:rPr lang="ru-RU" sz="900" dirty="0"/>
              <a:t>R2 также отправляет пакет Configure-Request на </a:t>
            </a:r>
            <a:r>
              <a:rPr lang="ru-RU" sz="900" dirty="0" smtClean="0"/>
              <a:t>маршрутизатор R1</a:t>
            </a:r>
            <a:r>
              <a:rPr lang="ru-RU" sz="900" dirty="0"/>
              <a:t>, чтобы запросить IP-адрес 10.1.1.2. R1 считает этот IP-адрес действительным и отвечает пакетом Configure-Ack.</a:t>
            </a:r>
          </a:p>
          <a:p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4114234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9063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2870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0615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22732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3337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7759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32311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7525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/>
              <a:t>Операторы связи </a:t>
            </a:r>
            <a:r>
              <a:rPr lang="ru-RU" dirty="0" smtClean="0"/>
              <a:t>собираются</a:t>
            </a:r>
            <a:r>
              <a:rPr lang="ru-RU" baseline="0" dirty="0" smtClean="0"/>
              <a:t> </a:t>
            </a:r>
            <a:r>
              <a:rPr lang="ru-RU" dirty="0" smtClean="0"/>
              <a:t>подключить </a:t>
            </a:r>
            <a:r>
              <a:rPr lang="ru-RU" dirty="0"/>
              <a:t>несколько хостов на сайте к устройству удаленного доступа, которое осуществляет контроль доступа и учет для этих хостов по аналогии с коммутируемым доступом. Ethernet — самое экономичное решение среди всех технологий доступа, которые позволяют </a:t>
            </a:r>
            <a:r>
              <a:rPr lang="ru-RU" dirty="0" smtClean="0"/>
              <a:t>соединить </a:t>
            </a:r>
            <a:r>
              <a:rPr lang="ru-RU" dirty="0"/>
              <a:t>несколько хостов с устройством доступа. PPP предоставляет отличные возможности контроля доступа и учета. Поэтому для передачи пакетов PPP по Ethernet был введен протокол PPPoE.</a:t>
            </a:r>
          </a:p>
          <a:p>
            <a:pPr lvl="0"/>
            <a:r>
              <a:rPr lang="ru-RU" dirty="0"/>
              <a:t>PPPoE использует Ethernet для подключения большого количества хостов к Интернету через устройство удаленного доступа и использует PPP для управления каждым хостом. PPPoE применяется в различных сценариях и обеспечивает высокую </a:t>
            </a:r>
            <a:r>
              <a:rPr lang="ru-RU" dirty="0" smtClean="0"/>
              <a:t>безопасность и удобный </a:t>
            </a:r>
            <a:r>
              <a:rPr lang="ru-RU" dirty="0"/>
              <a:t>учет.</a:t>
            </a:r>
          </a:p>
          <a:p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8097575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98887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0978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Пакеты PPPoE инкапсулируются в кадры Ethernet. Описание полей кадра Ethernet:</a:t>
            </a:r>
          </a:p>
          <a:p>
            <a:r>
              <a:rPr lang="ru-RU" sz="900" dirty="0" smtClean="0"/>
              <a:t>DMAC </a:t>
            </a:r>
            <a:r>
              <a:rPr lang="ru-RU" sz="900" dirty="0"/>
              <a:t>указывает MAC-адрес устройства назначения, который обычно является </a:t>
            </a:r>
            <a:r>
              <a:rPr lang="ru-RU" sz="900" dirty="0" smtClean="0"/>
              <a:t>индивидуальным или </a:t>
            </a:r>
            <a:r>
              <a:rPr lang="ru-RU" sz="900" dirty="0"/>
              <a:t>широковещательным адресом Ethernet (0xFFFFFFFF).</a:t>
            </a:r>
          </a:p>
          <a:p>
            <a:r>
              <a:rPr lang="ru-RU" sz="900" dirty="0" smtClean="0"/>
              <a:t>SMAC </a:t>
            </a:r>
            <a:r>
              <a:rPr lang="ru-RU" sz="900" dirty="0"/>
              <a:t>указывает MAC-адрес исходного устройства.</a:t>
            </a:r>
          </a:p>
          <a:p>
            <a:r>
              <a:rPr lang="ru-RU" sz="900" dirty="0" err="1" smtClean="0"/>
              <a:t>Eth-Type</a:t>
            </a:r>
            <a:r>
              <a:rPr lang="ru-RU" sz="900" dirty="0" smtClean="0"/>
              <a:t> </a:t>
            </a:r>
            <a:r>
              <a:rPr lang="ru-RU" sz="900" dirty="0"/>
              <a:t>указывает тип протокола. Значение 0x8863 указывает, что передаются пакеты обнаружения PPPoE. Значение 0x8864 указывает, что </a:t>
            </a:r>
            <a:r>
              <a:rPr lang="ru-RU" sz="900" dirty="0" smtClean="0"/>
              <a:t>передаются пакеты </a:t>
            </a:r>
            <a:r>
              <a:rPr lang="ru-RU" sz="900" dirty="0"/>
              <a:t>сеанса </a:t>
            </a:r>
            <a:r>
              <a:rPr lang="ru-RU" sz="900" dirty="0" err="1" smtClean="0"/>
              <a:t>PPPoE</a:t>
            </a:r>
            <a:r>
              <a:rPr lang="ru-RU" sz="900" dirty="0" smtClean="0"/>
              <a:t>.</a:t>
            </a:r>
            <a:endParaRPr lang="ru-RU" sz="900" dirty="0"/>
          </a:p>
          <a:p>
            <a:r>
              <a:rPr lang="ru-RU" sz="900" dirty="0"/>
              <a:t>Описание полей пакета PPPoE:</a:t>
            </a:r>
          </a:p>
          <a:p>
            <a:pPr lvl="1"/>
            <a:r>
              <a:rPr lang="ru-RU" sz="900" dirty="0"/>
              <a:t>VER: версия PPPoE. Значение 0x01.</a:t>
            </a:r>
          </a:p>
          <a:p>
            <a:pPr lvl="1"/>
            <a:r>
              <a:rPr lang="ru-RU" sz="900" dirty="0"/>
              <a:t>Type: тип PPPoE. Значение 0x01.</a:t>
            </a:r>
          </a:p>
          <a:p>
            <a:pPr lvl="1"/>
            <a:r>
              <a:rPr lang="ru-RU" sz="900" dirty="0"/>
              <a:t>Code: тип пакета PPPoE. Разные значения указывают разные типы пакетов PPPoE.</a:t>
            </a:r>
          </a:p>
          <a:p>
            <a:pPr lvl="1"/>
            <a:r>
              <a:rPr lang="ru-RU" sz="900" dirty="0"/>
              <a:t>Session ID: идентификатор сеанса PPPoE. Это поле определяет сеанс PPPoE вместе с полями Ethernet SMAC и DMAC.</a:t>
            </a:r>
          </a:p>
          <a:p>
            <a:pPr lvl="1"/>
            <a:r>
              <a:rPr lang="ru-RU" sz="900" dirty="0"/>
              <a:t>Length: длина пакета </a:t>
            </a:r>
            <a:r>
              <a:rPr lang="ru-RU" sz="900" dirty="0" err="1"/>
              <a:t>PPPoE</a:t>
            </a:r>
            <a:r>
              <a:rPr lang="ru-RU" sz="900" dirty="0" smtClean="0"/>
              <a:t>.</a:t>
            </a:r>
            <a:endParaRPr lang="ru-RU" sz="900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3675966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lnSpc>
                <a:spcPct val="100000"/>
              </a:lnSpc>
              <a:buFont typeface="+mj-lt"/>
              <a:buAutoNum type="arabicPeriod"/>
            </a:pPr>
            <a:r>
              <a:rPr lang="ru-RU" sz="900" dirty="0"/>
              <a:t>Клиент PPPoE передает пакет PADI, содержащий необходимые сервисные данные, по локальному Ethernet. </a:t>
            </a:r>
          </a:p>
          <a:p>
            <a:pPr lvl="1">
              <a:lnSpc>
                <a:spcPct val="100000"/>
              </a:lnSpc>
            </a:pPr>
            <a:r>
              <a:rPr lang="ru-RU" sz="900" dirty="0"/>
              <a:t>MAC-адрес назначения пакета PADI является широковещательным адресом, в поле Code установлено значение 0x09, а в поле Session ID установлено значение 0x0000.</a:t>
            </a:r>
          </a:p>
          <a:p>
            <a:pPr lvl="1">
              <a:lnSpc>
                <a:spcPct val="100000"/>
              </a:lnSpc>
            </a:pPr>
            <a:r>
              <a:rPr lang="ru-RU" sz="900" dirty="0"/>
              <a:t>После получения пакета PADI все серверы PPPoE сравнивают запрошенные сервисы с сервисами, которые они могут предоставить.</a:t>
            </a:r>
          </a:p>
          <a:p>
            <a:pPr marL="228600" lvl="0" indent="-228600">
              <a:lnSpc>
                <a:spcPct val="100000"/>
              </a:lnSpc>
              <a:buFont typeface="+mj-lt"/>
              <a:buAutoNum type="arabicPeriod"/>
            </a:pPr>
            <a:r>
              <a:rPr lang="ru-RU" sz="900" dirty="0"/>
              <a:t>Если сервер может предоставить запрошенную услугу, он отправляет пакет PADO.</a:t>
            </a:r>
          </a:p>
          <a:p>
            <a:pPr lvl="1">
              <a:lnSpc>
                <a:spcPct val="100000"/>
              </a:lnSpc>
            </a:pPr>
            <a:r>
              <a:rPr lang="ru-RU" sz="900" dirty="0"/>
              <a:t>Адрес назначения пакета PADO — это MAC-адрес клиента, который отправляет пакет PADI. В поле Code установлено значение 0x07, а в поле Session ID установлено значение 0x0000.</a:t>
            </a:r>
          </a:p>
          <a:p>
            <a:pPr marL="228600" indent="-228600">
              <a:lnSpc>
                <a:spcPct val="100000"/>
              </a:lnSpc>
              <a:buFont typeface="+mj-lt"/>
              <a:buAutoNum type="arabicPeriod"/>
            </a:pPr>
            <a:r>
              <a:rPr lang="ru-RU" sz="900" dirty="0"/>
              <a:t>Клиент PPPoE может получать несколько пакетов PADO. В этом случае клиент PPPoE выбирает сервер PPPoE, от которого клиент сначала принимает пакет PADO, и отправляет пакет PADR на сервер PPPoE.</a:t>
            </a:r>
          </a:p>
          <a:p>
            <a:pPr lvl="1">
              <a:lnSpc>
                <a:spcPct val="100000"/>
              </a:lnSpc>
            </a:pPr>
            <a:r>
              <a:rPr lang="ru-RU" sz="900" dirty="0"/>
              <a:t>Адрес назначения пакета PADR — это MAC-адрес выбранного сервера, в поле Code установлено значение 0x19, а в поле Session ID установлено значение 0x0000.</a:t>
            </a:r>
          </a:p>
          <a:p>
            <a:pPr marL="228600" lvl="0" indent="-228600">
              <a:lnSpc>
                <a:spcPct val="100000"/>
              </a:lnSpc>
              <a:buFont typeface="+mj-lt"/>
              <a:buAutoNum type="arabicPeriod"/>
            </a:pPr>
            <a:r>
              <a:rPr lang="ru-RU" sz="900" dirty="0"/>
              <a:t>После получения пакета PADR сервер PPPoE генерирует уникальный идентификатор сеанса, чтобы идентифицировать сеанс с клиентом PPPoE, и отправляет пакет PADS.</a:t>
            </a:r>
          </a:p>
          <a:p>
            <a:pPr lvl="1">
              <a:lnSpc>
                <a:spcPct val="100000"/>
              </a:lnSpc>
            </a:pPr>
            <a:r>
              <a:rPr lang="ru-RU" sz="900" dirty="0"/>
              <a:t>Адрес назначения пакета PADS — это MAC-адрес клиента PPPoE, в поле Code установлено значение 0x65, а в поле Session ID установлен уникальный идентификатор сеанса.</a:t>
            </a:r>
          </a:p>
          <a:p>
            <a:pPr lvl="0">
              <a:lnSpc>
                <a:spcPct val="100000"/>
              </a:lnSpc>
            </a:pPr>
            <a:r>
              <a:rPr lang="ru-RU" sz="900" dirty="0"/>
              <a:t>После того, как сеанс PPPoE установлен, клиент и сервер PPPoE переходят </a:t>
            </a:r>
            <a:r>
              <a:rPr lang="ru-RU" sz="900" dirty="0" smtClean="0"/>
              <a:t>к этапу сеанса </a:t>
            </a:r>
            <a:r>
              <a:rPr lang="ru-RU" sz="900" dirty="0"/>
              <a:t>PPPoE.</a:t>
            </a:r>
          </a:p>
          <a:p>
            <a:pPr marL="0" indent="0">
              <a:lnSpc>
                <a:spcPct val="100000"/>
              </a:lnSpc>
              <a:buNone/>
            </a:pPr>
            <a:endParaRPr lang="en-US" altLang="zh-CN" dirty="0"/>
          </a:p>
          <a:p>
            <a:pPr>
              <a:lnSpc>
                <a:spcPct val="100000"/>
              </a:lnSpc>
            </a:pPr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41014085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На этапе сеанса PPPoE выполняется согласование PPP и передача пакетов PPP.</a:t>
            </a:r>
          </a:p>
          <a:p>
            <a:r>
              <a:rPr lang="ru-RU" sz="900" dirty="0"/>
              <a:t>Согласование PPP на этапе сеанса PPPoE аналогично обычному согласованию PPP, которое включает этапы согласования LCP, аутентификации и NCP.</a:t>
            </a:r>
          </a:p>
          <a:p>
            <a:pPr lvl="1"/>
            <a:r>
              <a:rPr lang="ru-RU" sz="900" dirty="0"/>
              <a:t>На этапе LCP сервер PPPoE и клиент PPPoE устанавливают и настраивают канал передачи данных, а также проверяют состояние канала передачи данных.</a:t>
            </a:r>
          </a:p>
          <a:p>
            <a:pPr lvl="1"/>
            <a:r>
              <a:rPr lang="ru-RU" sz="900" dirty="0"/>
              <a:t>После успешного согласования LCP начинается аутентификация. Тип протокола аутентификации определяется результатом согласования LCP.</a:t>
            </a:r>
          </a:p>
          <a:p>
            <a:pPr lvl="1"/>
            <a:r>
              <a:rPr lang="ru-RU" sz="900" dirty="0"/>
              <a:t>После аутентификации PPP переходит на этап согласования NCP. NCP — это набор протоколов, используемый для настройки различных протоколов сетевого уровня. Обычно используется протокол сетевого уровня IPCP, который отвечает за настройку IP-адресов для пользователей и серверов доменных имен (DNS).</a:t>
            </a:r>
          </a:p>
          <a:p>
            <a:r>
              <a:rPr lang="ru-RU" sz="900" dirty="0"/>
              <a:t>После успешного согласования PPP пакеты данных PPP могут пересылаться по установленному каналу PPP. Пакеты данных, передаваемые на этом этапе, должны содержать идентификатор сеанса, определенный на этапе обнаружения, а идентификатор сеанса должен оставаться неизменным.</a:t>
            </a: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1605170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В пакете PADT MAC-адрес назначения </a:t>
            </a:r>
            <a:r>
              <a:rPr lang="ru-RU" sz="900" dirty="0" smtClean="0"/>
              <a:t>является индивидуальным адресом, </a:t>
            </a:r>
            <a:r>
              <a:rPr lang="ru-RU" sz="900" dirty="0"/>
              <a:t>а </a:t>
            </a:r>
            <a:r>
              <a:rPr lang="ru-RU" sz="900" dirty="0" smtClean="0"/>
              <a:t>идентификатор </a:t>
            </a:r>
            <a:r>
              <a:rPr lang="ru-RU" sz="900" dirty="0"/>
              <a:t>сеанса — ID сеанса, который будет </a:t>
            </a:r>
            <a:r>
              <a:rPr lang="ru-RU" sz="900" dirty="0" smtClean="0"/>
              <a:t>закрыт. </a:t>
            </a:r>
            <a:r>
              <a:rPr lang="ru-RU" sz="900" dirty="0"/>
              <a:t>После получения пакета PADT, сеанс закрывается.</a:t>
            </a:r>
          </a:p>
          <a:p>
            <a:endParaRPr lang="zh-CN" altLang="en-US" dirty="0"/>
          </a:p>
        </p:txBody>
      </p:sp>
      <p:sp>
        <p:nvSpPr>
          <p:cNvPr id="3" name="幻灯片图像占位符 2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13412631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90611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1136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756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Настройка клиента PPPoE включает три этапа:</a:t>
            </a:r>
          </a:p>
          <a:p>
            <a:r>
              <a:rPr lang="ru-RU" sz="900" dirty="0"/>
              <a:t>Этап 1: </a:t>
            </a:r>
            <a:r>
              <a:rPr lang="ru-RU" sz="900" dirty="0" smtClean="0"/>
              <a:t>настройте </a:t>
            </a:r>
            <a:r>
              <a:rPr lang="ru-RU" sz="900" dirty="0"/>
              <a:t>интерфейс номеронабирателя.</a:t>
            </a:r>
          </a:p>
          <a:p>
            <a:pPr lvl="1"/>
            <a:r>
              <a:rPr lang="ru-RU" sz="900" dirty="0"/>
              <a:t>Команда </a:t>
            </a:r>
            <a:r>
              <a:rPr lang="ru-RU" sz="900" b="1" dirty="0"/>
              <a:t>dialer-rule</a:t>
            </a:r>
            <a:r>
              <a:rPr lang="ru-RU" sz="900" dirty="0"/>
              <a:t> отображает режим правила номеронабирателя. В этом режиме можно сконфигурировать условия для инициирования сеанса PPPoE.</a:t>
            </a:r>
          </a:p>
          <a:p>
            <a:pPr lvl="1"/>
            <a:r>
              <a:rPr lang="ru-RU" sz="900" dirty="0"/>
              <a:t>Команда </a:t>
            </a:r>
            <a:r>
              <a:rPr lang="ru-RU" sz="900" b="1" dirty="0"/>
              <a:t>interface dialer</a:t>
            </a:r>
            <a:r>
              <a:rPr lang="ru-RU" sz="900" dirty="0"/>
              <a:t> </a:t>
            </a:r>
            <a:r>
              <a:rPr lang="ru-RU" sz="900" i="1" dirty="0"/>
              <a:t>number</a:t>
            </a:r>
            <a:r>
              <a:rPr lang="ru-RU" sz="900" dirty="0"/>
              <a:t> создает интерфейс номеронабирателя и отображает режим интерфейса номеронабирателя.</a:t>
            </a:r>
          </a:p>
          <a:p>
            <a:pPr lvl="1"/>
            <a:r>
              <a:rPr lang="ru-RU" sz="900" dirty="0"/>
              <a:t>Команда </a:t>
            </a:r>
            <a:r>
              <a:rPr lang="ru-RU" sz="900" b="1" dirty="0"/>
              <a:t>dialer user </a:t>
            </a:r>
            <a:r>
              <a:rPr lang="ru-RU" sz="900" i="1" dirty="0"/>
              <a:t>user-name</a:t>
            </a:r>
            <a:r>
              <a:rPr lang="ru-RU" sz="900" dirty="0"/>
              <a:t> конфигурирует имя пользователя для однорангового узла. Это имя пользователя должно быть таким же, как имя пользователя PPP на одноранговом сервере.</a:t>
            </a:r>
          </a:p>
          <a:p>
            <a:pPr lvl="1"/>
            <a:r>
              <a:rPr lang="ru-RU" sz="900" dirty="0"/>
              <a:t>Команда </a:t>
            </a:r>
            <a:r>
              <a:rPr lang="ru-RU" sz="900" b="1" dirty="0"/>
              <a:t>dialer-group</a:t>
            </a:r>
            <a:r>
              <a:rPr lang="ru-RU" sz="900" dirty="0"/>
              <a:t> </a:t>
            </a:r>
            <a:r>
              <a:rPr lang="ru-RU" sz="900" i="1" dirty="0"/>
              <a:t>group-number </a:t>
            </a:r>
            <a:r>
              <a:rPr lang="ru-RU" sz="900" dirty="0"/>
              <a:t>добавляет интерфейс в группу номеронабирателя.</a:t>
            </a:r>
          </a:p>
          <a:p>
            <a:pPr lvl="1"/>
            <a:r>
              <a:rPr lang="ru-RU" sz="900" dirty="0"/>
              <a:t>Команда </a:t>
            </a:r>
            <a:r>
              <a:rPr lang="ru-RU" sz="900" b="1" dirty="0"/>
              <a:t>dialer bundle</a:t>
            </a:r>
            <a:r>
              <a:rPr lang="ru-RU" sz="900" b="1" i="1" dirty="0"/>
              <a:t> </a:t>
            </a:r>
            <a:r>
              <a:rPr lang="ru-RU" sz="900" i="1" dirty="0"/>
              <a:t>number </a:t>
            </a:r>
            <a:r>
              <a:rPr lang="ru-RU" sz="900" dirty="0"/>
              <a:t>определяет пакет номеронабирателя для интерфейса номеронабирателя</a:t>
            </a:r>
            <a:r>
              <a:rPr lang="ru-RU" sz="900" b="0" i="0" u="none" dirty="0"/>
              <a:t>. Устройство связывает физический интерфейс с интерфейсом номеронабирателя через пакет номеронабирателя.</a:t>
            </a:r>
          </a:p>
          <a:p>
            <a:pPr lvl="0"/>
            <a:r>
              <a:rPr lang="ru-RU" sz="900" dirty="0"/>
              <a:t>Примечание: </a:t>
            </a:r>
            <a:r>
              <a:rPr lang="ru-RU" sz="900" dirty="0" smtClean="0"/>
              <a:t>убедитесь</a:t>
            </a:r>
            <a:r>
              <a:rPr lang="ru-RU" sz="900" dirty="0"/>
              <a:t>, что параметр </a:t>
            </a:r>
            <a:r>
              <a:rPr lang="ru-RU" sz="900" i="1" dirty="0"/>
              <a:t>group-number </a:t>
            </a:r>
            <a:r>
              <a:rPr lang="ru-RU" sz="900" dirty="0"/>
              <a:t>в команде </a:t>
            </a:r>
            <a:r>
              <a:rPr lang="ru-RU" sz="900" b="1" dirty="0"/>
              <a:t>dialer-group</a:t>
            </a:r>
            <a:r>
              <a:rPr lang="ru-RU" sz="900" dirty="0"/>
              <a:t> совпадает с параметром </a:t>
            </a:r>
            <a:r>
              <a:rPr lang="ru-RU" sz="900" i="1" dirty="0"/>
              <a:t>dialer-rule-number</a:t>
            </a:r>
            <a:r>
              <a:rPr lang="ru-RU" sz="900" dirty="0"/>
              <a:t> в команде </a:t>
            </a:r>
            <a:r>
              <a:rPr lang="ru-RU" sz="900" b="1" dirty="0"/>
              <a:t>dialer-rule</a:t>
            </a:r>
            <a:r>
              <a:rPr lang="ru-RU" sz="900" dirty="0"/>
              <a:t>.</a:t>
            </a:r>
          </a:p>
        </p:txBody>
      </p:sp>
      <p:sp>
        <p:nvSpPr>
          <p:cNvPr id="3" name="幻灯片图像占位符 2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43343556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Этап 2: </a:t>
            </a:r>
            <a:r>
              <a:rPr lang="ru-RU" sz="900" dirty="0" smtClean="0"/>
              <a:t>привяжите </a:t>
            </a:r>
            <a:r>
              <a:rPr lang="ru-RU" sz="900" dirty="0"/>
              <a:t>пакет номеронабирателя к физическому интерфейсу.</a:t>
            </a:r>
          </a:p>
          <a:p>
            <a:pPr lvl="1"/>
            <a:r>
              <a:rPr lang="ru-RU" sz="900" dirty="0"/>
              <a:t>Команда </a:t>
            </a:r>
            <a:r>
              <a:rPr lang="ru-RU" sz="900" b="1" dirty="0"/>
              <a:t>pppoe-client dial-bundle-number </a:t>
            </a:r>
            <a:r>
              <a:rPr lang="ru-RU" sz="900" i="1" dirty="0"/>
              <a:t>number</a:t>
            </a:r>
            <a:r>
              <a:rPr lang="ru-RU" sz="900" dirty="0"/>
              <a:t> позволяет привязать пакет номеронабирателя к физическому интерфейсу и определить пакет номеронабирателя для сеанса PPPoE. Номер определяет номер пакета номеронабирателя, соответствующего сеансу PPPoE.</a:t>
            </a:r>
          </a:p>
          <a:p>
            <a:pPr lvl="0"/>
            <a:r>
              <a:rPr lang="ru-RU" sz="900" dirty="0"/>
              <a:t>Этап 3: </a:t>
            </a:r>
            <a:r>
              <a:rPr lang="ru-RU" sz="900" dirty="0" smtClean="0"/>
              <a:t>настройте </a:t>
            </a:r>
            <a:r>
              <a:rPr lang="ru-RU" sz="900" dirty="0"/>
              <a:t>статический маршрут по умолчанию. Этот маршрут позволяет трафику, который не соответствует ни одной записи в таблице маршрутизации, инициировать сеанс PPPoE через интерфейс номеронабирателя.</a:t>
            </a:r>
          </a:p>
          <a:p>
            <a:endParaRPr lang="zh-CN" altLang="en-US" dirty="0"/>
          </a:p>
        </p:txBody>
      </p:sp>
      <p:sp>
        <p:nvSpPr>
          <p:cNvPr id="3" name="幻灯片图像占位符 2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24222131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Конфигурации сервера PPPoE</a:t>
            </a:r>
          </a:p>
          <a:p>
            <a:pPr lvl="1"/>
            <a:r>
              <a:rPr lang="ru-RU" sz="900" dirty="0"/>
              <a:t>Команда </a:t>
            </a:r>
            <a:r>
              <a:rPr lang="ru-RU" sz="900" b="1" dirty="0"/>
              <a:t>interface virtual-template </a:t>
            </a:r>
            <a:r>
              <a:rPr lang="ru-RU" sz="900" dirty="0"/>
              <a:t>создает интерфейс виртуального шаблона или отображает режим существующего интерфейса виртуального шаблона.</a:t>
            </a:r>
          </a:p>
          <a:p>
            <a:pPr lvl="1"/>
            <a:r>
              <a:rPr lang="ru-RU" sz="900" dirty="0"/>
              <a:t>Команда </a:t>
            </a:r>
            <a:r>
              <a:rPr lang="ru-RU" sz="900" b="1" dirty="0"/>
              <a:t>pppoe-server bind </a:t>
            </a:r>
            <a:r>
              <a:rPr lang="ru-RU" sz="900" dirty="0"/>
              <a:t>привязывает интерфейс к интерфейсу виртуального шаблона для доступа к PPPoE.</a:t>
            </a: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90423811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Команда </a:t>
            </a:r>
            <a:r>
              <a:rPr lang="ru-RU" b="1" dirty="0"/>
              <a:t>display interface dialer</a:t>
            </a:r>
            <a:r>
              <a:rPr lang="ru-RU" b="1" i="1" dirty="0"/>
              <a:t> </a:t>
            </a:r>
            <a:r>
              <a:rPr lang="ru-RU" i="1" dirty="0"/>
              <a:t>number </a:t>
            </a:r>
            <a:r>
              <a:rPr lang="ru-RU" dirty="0"/>
              <a:t>отображает конфигурацию интерфейса номеронабирателя. Вывод команды помогает локализовать неисправности интерфейса номеронабирателя.</a:t>
            </a:r>
          </a:p>
          <a:p>
            <a:r>
              <a:rPr lang="ru-RU" dirty="0"/>
              <a:t>LCP opened, IPCP opened означает, что канал работает правильно.</a:t>
            </a:r>
          </a:p>
          <a:p>
            <a:r>
              <a:rPr lang="ru-RU" dirty="0"/>
              <a:t>Команда </a:t>
            </a:r>
            <a:r>
              <a:rPr lang="ru-RU" b="1" dirty="0"/>
              <a:t>display pppoe-client session summary</a:t>
            </a:r>
            <a:r>
              <a:rPr lang="ru-RU" dirty="0"/>
              <a:t> отображает статус сеанса PPPoE и статистику клиента PPPoE.</a:t>
            </a:r>
          </a:p>
          <a:p>
            <a:pPr lvl="1"/>
            <a:r>
              <a:rPr lang="ru-RU" b="1" dirty="0"/>
              <a:t>ID </a:t>
            </a:r>
            <a:r>
              <a:rPr lang="ru-RU" dirty="0"/>
              <a:t>указывает ID сеанса PPPoE. Значения ID пакета и ID номеронабирателя определяются сконфигурированными параметрами номеронабирателя.</a:t>
            </a:r>
          </a:p>
          <a:p>
            <a:pPr lvl="1"/>
            <a:r>
              <a:rPr lang="ru-RU" b="1" dirty="0"/>
              <a:t>Intf</a:t>
            </a:r>
            <a:r>
              <a:rPr lang="ru-RU" dirty="0"/>
              <a:t> указывает физический интерфейс, используемый для согласования на клиенте PPPoE.</a:t>
            </a:r>
          </a:p>
          <a:p>
            <a:pPr lvl="1"/>
            <a:r>
              <a:rPr lang="ru-RU" b="1" dirty="0"/>
              <a:t>State</a:t>
            </a:r>
            <a:r>
              <a:rPr lang="ru-RU" dirty="0"/>
              <a:t> указывает статус сеанса PPPoE, который может иметь следующие значения:</a:t>
            </a:r>
          </a:p>
          <a:p>
            <a:pPr marL="948600" lvl="2" indent="-228600">
              <a:buFont typeface="+mj-lt"/>
              <a:buAutoNum type="arabicPeriod"/>
            </a:pPr>
            <a:r>
              <a:rPr lang="ru-RU" dirty="0"/>
              <a:t>IDLE: </a:t>
            </a:r>
            <a:r>
              <a:rPr lang="ru-RU" dirty="0" smtClean="0"/>
              <a:t>текущий </a:t>
            </a:r>
            <a:r>
              <a:rPr lang="ru-RU" dirty="0"/>
              <a:t>сеанс неактивен.</a:t>
            </a:r>
          </a:p>
          <a:p>
            <a:pPr marL="948600" lvl="2" indent="-228600">
              <a:buFont typeface="+mj-lt"/>
              <a:buAutoNum type="arabicPeriod"/>
            </a:pPr>
            <a:r>
              <a:rPr lang="ru-RU" dirty="0"/>
              <a:t>PADI: </a:t>
            </a:r>
            <a:r>
              <a:rPr lang="ru-RU" dirty="0" smtClean="0"/>
              <a:t>текущий </a:t>
            </a:r>
            <a:r>
              <a:rPr lang="ru-RU" dirty="0"/>
              <a:t>сеанс находится на стадии обнаружения, пакет PADI отправлен.</a:t>
            </a:r>
          </a:p>
          <a:p>
            <a:pPr marL="948600" lvl="2" indent="-228600">
              <a:buFont typeface="+mj-lt"/>
              <a:buAutoNum type="arabicPeriod"/>
            </a:pPr>
            <a:r>
              <a:rPr lang="ru-RU" dirty="0"/>
              <a:t>PADR: </a:t>
            </a:r>
            <a:r>
              <a:rPr lang="ru-RU" dirty="0" smtClean="0"/>
              <a:t>текущий </a:t>
            </a:r>
            <a:r>
              <a:rPr lang="ru-RU" dirty="0"/>
              <a:t>сеанс находится на стадии обнаружения, пакет PADR отправлен.</a:t>
            </a:r>
          </a:p>
          <a:p>
            <a:pPr marL="948600" lvl="2" indent="-228600">
              <a:buFont typeface="+mj-lt"/>
              <a:buAutoNum type="arabicPeriod"/>
            </a:pPr>
            <a:r>
              <a:rPr lang="ru-RU" dirty="0"/>
              <a:t>UP: </a:t>
            </a:r>
            <a:r>
              <a:rPr lang="ru-RU" dirty="0" smtClean="0"/>
              <a:t>текущий </a:t>
            </a:r>
            <a:r>
              <a:rPr lang="ru-RU" dirty="0"/>
              <a:t>сеанс успешно настроен.</a:t>
            </a:r>
          </a:p>
          <a:p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72163311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91278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23040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59035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805880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69310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4" name="备注占位符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8822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40721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900" dirty="0"/>
              <a:t>SID используются для идентификации сегментов. Формат SID зависит от способа реализации технологий. Например, SID могут быть метками MPLS, индексами в пространстве меток MPLS или заголовками пакетов IPv6. SR, использующие метки MPLS, называют SR-MPLS, а использующие IPv6 — SRv6.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52944515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После получения пакета принимающая сторона анализирует список сегментов. Если верхний SID в списке сегментов идентифицирует локальный узел, узел удаляет SID и продолжает выполнять следующие процедуры. Если верхний SID не идентифицирует локальный узел, узел пересылает пакет следующему узлу в режиме многопутевой маршрутизации с равной стоимостью </a:t>
            </a:r>
            <a:r>
              <a:rPr lang="ru-RU" sz="900" dirty="0" smtClean="0"/>
              <a:t>(ECMP).</a:t>
            </a:r>
            <a:endParaRPr lang="ru-RU" sz="900" dirty="0"/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35943935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PCEP: </a:t>
            </a:r>
            <a:r>
              <a:rPr lang="ru-RU" sz="900" dirty="0" smtClean="0"/>
              <a:t>протокол взаимодействия элементов расчета пути</a:t>
            </a:r>
          </a:p>
          <a:p>
            <a:r>
              <a:rPr lang="ru-RU" sz="900" dirty="0" smtClean="0"/>
              <a:t>NETCONF: протокол конфигурации сети</a:t>
            </a:r>
          </a:p>
          <a:p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422250388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41275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r>
              <a:rPr lang="ru-RU" sz="900" dirty="0"/>
              <a:t>ABDE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900" dirty="0"/>
              <a:t>C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900" dirty="0"/>
              <a:t>C</a:t>
            </a:r>
          </a:p>
          <a:p>
            <a:endParaRPr lang="zh-CN" altLang="en-US" dirty="0"/>
          </a:p>
        </p:txBody>
      </p:sp>
      <p:sp>
        <p:nvSpPr>
          <p:cNvPr id="7" name="幻灯片图像占位符 6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613904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11506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91404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604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374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Основные различия между WAN и LAN заключаются в следующем:</a:t>
            </a:r>
          </a:p>
          <a:p>
            <a:pPr lvl="1"/>
            <a:r>
              <a:rPr lang="ru-RU" sz="900" dirty="0"/>
              <a:t>LAN обеспечивает широкую полосу пропускания, но поддерживает только короткое расстояние передачи, что не может удовлетворить требования глобальной сети передачи данных на большие расстояния.</a:t>
            </a:r>
          </a:p>
          <a:p>
            <a:pPr lvl="1"/>
            <a:r>
              <a:rPr lang="ru-RU" sz="900" dirty="0"/>
              <a:t>Устройства LAN обычно являются коммутаторами, тогда как устройства WAN — это, в основном, </a:t>
            </a:r>
            <a:r>
              <a:rPr lang="ru-RU" sz="900" dirty="0" smtClean="0"/>
              <a:t>маршрутизаторы.</a:t>
            </a:r>
            <a:endParaRPr lang="ru-RU" sz="900" dirty="0"/>
          </a:p>
          <a:p>
            <a:pPr lvl="1"/>
            <a:r>
              <a:rPr lang="ru-RU" sz="900" dirty="0"/>
              <a:t>LAN принадлежит учреждению или организации, тогда как большинство услуг WAN предоставляется интернет-провайдерами.</a:t>
            </a:r>
          </a:p>
          <a:p>
            <a:pPr lvl="1"/>
            <a:r>
              <a:rPr lang="ru-RU" sz="900" dirty="0"/>
              <a:t>В глобальных и локальных сетях обычно используются разные протоколы или технологии только на физическом уровне и уровне канала передачи данных. На остальных уровнях заметных отличий нет.</a:t>
            </a:r>
          </a:p>
          <a:p>
            <a:pPr lvl="1"/>
            <a:r>
              <a:rPr lang="ru-RU" sz="900" dirty="0"/>
              <a:t>Частные сети банков, </a:t>
            </a:r>
            <a:r>
              <a:rPr lang="ru-RU" sz="900" dirty="0" smtClean="0"/>
              <a:t>государственных учреждений, </a:t>
            </a:r>
            <a:r>
              <a:rPr lang="ru-RU" sz="900" dirty="0"/>
              <a:t>военных и крупных компаний также являются глобальными сетями и физически изолированы от Интернета. </a:t>
            </a:r>
          </a:p>
          <a:p>
            <a:pPr lvl="1"/>
            <a:r>
              <a:rPr lang="ru-RU" sz="900" dirty="0"/>
              <a:t>Интернет — это разновидность WAN. Малые предприятия используют Интернет как соединение WAN.</a:t>
            </a:r>
          </a:p>
          <a:p>
            <a:pPr lvl="1"/>
            <a:endParaRPr lang="zh-CN" altLang="en-US" sz="900" dirty="0"/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241356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sz="900" dirty="0"/>
              <a:t>На начальном этапе общие стандарты физического уровня WAN включают стандарты интерфейса EIA/TIA-232 (RS-232), сформулированные Альянсом электронной индустрии (EIA) и Ассоциацией телекоммуникационной индустрии (TIA), стандарты последовательных интерфейсов </a:t>
            </a:r>
            <a:r>
              <a:rPr lang="ru-RU" sz="900" dirty="0" smtClean="0"/>
              <a:t>V.24 </a:t>
            </a:r>
            <a:r>
              <a:rPr lang="ru-RU" sz="900" dirty="0"/>
              <a:t>и V.35, сформулированные Международным союзом электросвязи (МСЭ), и стандарты G.703, относящиеся к физическим и электрическим характеристикам различных цифровых интерфейсов. </a:t>
            </a:r>
          </a:p>
          <a:p>
            <a:r>
              <a:rPr lang="ru-RU" sz="900" dirty="0"/>
              <a:t>Общие стандарты уровня канала передачи данных WAN включают управление каналом передачи данных высокого уровня (HDLC), PPP, FR и ATM.</a:t>
            </a:r>
          </a:p>
          <a:p>
            <a:pPr lvl="1"/>
            <a:r>
              <a:rPr lang="ru-RU" sz="900" dirty="0"/>
              <a:t>HDLC — это универсальный протокол, работающий на уровне канала передачи данных. Пакеты данных инкапсулируются в кадры HDLC с добавлением заголовка и хвоста. Кадры HDLC могут передаваться только по синхронным каналам P2P и не поддерживают согласование IP-адресов и аутентификацию. HDLC стремится к высокой надежности за счет большого объема служебной информации, что приводит к низкой эффективности передачи.</a:t>
            </a:r>
          </a:p>
          <a:p>
            <a:pPr lvl="1"/>
            <a:r>
              <a:rPr lang="ru-RU" sz="900" dirty="0"/>
              <a:t>PPP работает на уровне канала данных для передачи данных P2P по полнодуплексным синхронным и асинхронным каналам. PPP является </a:t>
            </a:r>
            <a:r>
              <a:rPr lang="ru-RU" sz="900" dirty="0" smtClean="0"/>
              <a:t>широко распространенным </a:t>
            </a:r>
            <a:r>
              <a:rPr lang="ru-RU" sz="900" dirty="0"/>
              <a:t>протоколом, поскольку он обеспечивает аутентификацию пользователей, поддерживает синхронную и асинхронную связь и легко расширяется.</a:t>
            </a:r>
          </a:p>
          <a:p>
            <a:pPr lvl="1"/>
            <a:r>
              <a:rPr lang="ru-RU" sz="900" dirty="0"/>
              <a:t>FR — это стандартный протокол передачи данных по коммутируемому каналу. Для ускорения передачи данных используется специальный механизм проверки ошибок.</a:t>
            </a:r>
          </a:p>
          <a:p>
            <a:pPr lvl="1"/>
            <a:r>
              <a:rPr lang="ru-RU" sz="900" dirty="0"/>
              <a:t>С</a:t>
            </a:r>
            <a:r>
              <a:rPr lang="ru-RU" sz="900" dirty="0" smtClean="0"/>
              <a:t>ети </a:t>
            </a:r>
            <a:r>
              <a:rPr lang="ru-RU" sz="900" dirty="0"/>
              <a:t>ATM </a:t>
            </a:r>
            <a:r>
              <a:rPr lang="ru-RU" sz="900" dirty="0" smtClean="0"/>
              <a:t>— </a:t>
            </a:r>
            <a:r>
              <a:rPr lang="ru-RU" sz="900" dirty="0"/>
              <a:t>это сети с трансляцией ячеек (cell-relay</a:t>
            </a:r>
            <a:r>
              <a:rPr lang="ru-RU" sz="900" dirty="0" smtClean="0"/>
              <a:t>), сети </a:t>
            </a:r>
            <a:r>
              <a:rPr lang="ru-RU" sz="900" dirty="0"/>
              <a:t>с установлением соединения (connection-oriented</a:t>
            </a:r>
            <a:r>
              <a:rPr lang="ru-RU" sz="900" dirty="0" smtClean="0"/>
              <a:t>), а также коммутируемые </a:t>
            </a:r>
            <a:r>
              <a:rPr lang="ru-RU" sz="900" dirty="0"/>
              <a:t>сети.</a:t>
            </a:r>
          </a:p>
          <a:p>
            <a:pPr lvl="1"/>
            <a:endParaRPr lang="zh-CN" altLang="en-US" sz="900" dirty="0"/>
          </a:p>
        </p:txBody>
      </p:sp>
      <p:sp>
        <p:nvSpPr>
          <p:cNvPr id="7" name="幻灯片图像占位符 6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823267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556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#修订记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"/>
          <p:cNvSpPr>
            <a:spLocks noChangeArrowheads="1"/>
          </p:cNvSpPr>
          <p:nvPr userDrawn="1"/>
        </p:nvSpPr>
        <p:spPr bwMode="auto">
          <a:xfrm>
            <a:off x="952501" y="368660"/>
            <a:ext cx="420739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258" tIns="39127" rIns="78258" bIns="39127" anchor="ctr"/>
          <a:lstStyle/>
          <a:p>
            <a:pPr marL="0" marR="0" lvl="0" indent="0" algn="l" defTabSz="1001624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3500" b="1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История изменений</a:t>
            </a:r>
            <a:endParaRPr lang="zh-CN" altLang="en-US" sz="3500" b="1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2" name="Text Box 58"/>
          <p:cNvSpPr txBox="1">
            <a:spLocks noChangeArrowheads="1"/>
          </p:cNvSpPr>
          <p:nvPr userDrawn="1"/>
        </p:nvSpPr>
        <p:spPr bwMode="auto">
          <a:xfrm>
            <a:off x="7487791" y="368660"/>
            <a:ext cx="3996445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ru-RU" altLang="zh-CN" sz="2800" kern="1200" baseline="0" dirty="0" smtClean="0">
                <a:solidFill>
                  <a:srgbClr val="4D4D4D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cs"/>
              </a:rPr>
              <a:t>Не для печати</a:t>
            </a:r>
            <a:endParaRPr lang="zh-CN" altLang="en-US" sz="2800" kern="1200" baseline="0" dirty="0">
              <a:solidFill>
                <a:srgbClr val="4D4D4D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+mn-cs"/>
            </a:endParaRPr>
          </a:p>
        </p:txBody>
      </p:sp>
      <p:graphicFrame>
        <p:nvGraphicFramePr>
          <p:cNvPr id="33" name="Group 3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47940507"/>
              </p:ext>
            </p:extLst>
          </p:nvPr>
        </p:nvGraphicFramePr>
        <p:xfrm>
          <a:off x="1007534" y="1232756"/>
          <a:ext cx="10464802" cy="1082675"/>
        </p:xfrm>
        <a:graphic>
          <a:graphicData uri="http://schemas.openxmlformats.org/drawingml/2006/table">
            <a:tbl>
              <a:tblPr/>
              <a:tblGrid>
                <a:gridCol w="30590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554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739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764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Код курса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Продукт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Версия продукта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Версия курса</a:t>
                      </a:r>
                      <a:endParaRPr kumimoji="1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4" name="Group 2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79563960"/>
              </p:ext>
            </p:extLst>
          </p:nvPr>
        </p:nvGraphicFramePr>
        <p:xfrm>
          <a:off x="1007533" y="2529867"/>
          <a:ext cx="10464800" cy="3527425"/>
        </p:xfrm>
        <a:graphic>
          <a:graphicData uri="http://schemas.openxmlformats.org/drawingml/2006/table">
            <a:tbl>
              <a:tblPr/>
              <a:tblGrid>
                <a:gridCol w="308580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559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121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109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Составлено</a:t>
                      </a: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/ID</a:t>
                      </a: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 сотрудника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Дата 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Проверено</a:t>
                      </a: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/ID</a:t>
                      </a: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 сотрудника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Новый</a:t>
                      </a:r>
                      <a:r>
                        <a:rPr kumimoji="1" lang="zh-CN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/</a:t>
                      </a: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Обновление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0491851"/>
                  </a:ext>
                </a:extLst>
              </a:tr>
            </a:tbl>
          </a:graphicData>
        </a:graphic>
      </p:graphicFrame>
      <p:sp>
        <p:nvSpPr>
          <p:cNvPr id="35" name="文本占位符 7"/>
          <p:cNvSpPr>
            <a:spLocks noGrp="1"/>
          </p:cNvSpPr>
          <p:nvPr>
            <p:ph type="body" sz="quarter" idx="17" hasCustomPrompt="1"/>
          </p:nvPr>
        </p:nvSpPr>
        <p:spPr>
          <a:xfrm>
            <a:off x="1007535" y="1803960"/>
            <a:ext cx="3024237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Код курса</a:t>
            </a:r>
            <a:endParaRPr lang="en-US" altLang="zh-CN" dirty="0"/>
          </a:p>
        </p:txBody>
      </p:sp>
      <p:sp>
        <p:nvSpPr>
          <p:cNvPr id="36" name="文本占位符 7"/>
          <p:cNvSpPr>
            <a:spLocks noGrp="1"/>
          </p:cNvSpPr>
          <p:nvPr>
            <p:ph type="body" sz="quarter" idx="18" hasCustomPrompt="1"/>
          </p:nvPr>
        </p:nvSpPr>
        <p:spPr>
          <a:xfrm>
            <a:off x="4079776" y="1803960"/>
            <a:ext cx="21100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Продукт</a:t>
            </a:r>
            <a:endParaRPr lang="en-US" altLang="zh-CN" dirty="0"/>
          </a:p>
        </p:txBody>
      </p:sp>
      <p:sp>
        <p:nvSpPr>
          <p:cNvPr id="37" name="文本占位符 7"/>
          <p:cNvSpPr>
            <a:spLocks noGrp="1"/>
          </p:cNvSpPr>
          <p:nvPr>
            <p:ph type="body" sz="quarter" idx="19" hasCustomPrompt="1"/>
          </p:nvPr>
        </p:nvSpPr>
        <p:spPr>
          <a:xfrm>
            <a:off x="6239934" y="1803960"/>
            <a:ext cx="284439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X.X</a:t>
            </a:r>
          </a:p>
        </p:txBody>
      </p:sp>
      <p:sp>
        <p:nvSpPr>
          <p:cNvPr id="38" name="文本占位符 7"/>
          <p:cNvSpPr>
            <a:spLocks noGrp="1"/>
          </p:cNvSpPr>
          <p:nvPr>
            <p:ph type="body" sz="quarter" idx="20" hasCustomPrompt="1"/>
          </p:nvPr>
        </p:nvSpPr>
        <p:spPr>
          <a:xfrm>
            <a:off x="9084332" y="1803960"/>
            <a:ext cx="2388001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X.X</a:t>
            </a:r>
          </a:p>
        </p:txBody>
      </p:sp>
      <p:sp>
        <p:nvSpPr>
          <p:cNvPr id="39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07533" y="3089025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Составлено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40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4079776" y="3089025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41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9933" y="3089025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Проверено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42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9168341" y="3089025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  <p:sp>
        <p:nvSpPr>
          <p:cNvPr id="43" name="文本占位符 7">
            <a:extLst>
              <a:ext uri="{FF2B5EF4-FFF2-40B4-BE49-F238E27FC236}">
                <a16:creationId xmlns="" xmlns:a16="http://schemas.microsoft.com/office/drawing/2014/main" id="{44F86C3E-C49E-485B-8EB0-960F4128223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9436" y="3608189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Составлено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44" name="文本占位符 7">
            <a:extLst>
              <a:ext uri="{FF2B5EF4-FFF2-40B4-BE49-F238E27FC236}">
                <a16:creationId xmlns="" xmlns:a16="http://schemas.microsoft.com/office/drawing/2014/main" id="{DB3D228B-4BFD-4782-B68D-12F66EA8C58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91679" y="3608189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45" name="文本占位符 7">
            <a:extLst>
              <a:ext uri="{FF2B5EF4-FFF2-40B4-BE49-F238E27FC236}">
                <a16:creationId xmlns="" xmlns:a16="http://schemas.microsoft.com/office/drawing/2014/main" id="{FECCD724-6B1F-4104-8A9B-6B6764A3F85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51836" y="3608189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Проверено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46" name="文本占位符 7">
            <a:extLst>
              <a:ext uri="{FF2B5EF4-FFF2-40B4-BE49-F238E27FC236}">
                <a16:creationId xmlns="" xmlns:a16="http://schemas.microsoft.com/office/drawing/2014/main" id="{57E1C633-41F6-4A25-9DB3-D6799CE610D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80244" y="3608189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  <p:sp>
        <p:nvSpPr>
          <p:cNvPr id="47" name="文本占位符 7">
            <a:extLst>
              <a:ext uri="{FF2B5EF4-FFF2-40B4-BE49-F238E27FC236}">
                <a16:creationId xmlns="" xmlns:a16="http://schemas.microsoft.com/office/drawing/2014/main" id="{C68CBD59-B896-4217-9781-389A1B11CE8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95796" y="4077072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Составлено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48" name="文本占位符 7">
            <a:extLst>
              <a:ext uri="{FF2B5EF4-FFF2-40B4-BE49-F238E27FC236}">
                <a16:creationId xmlns="" xmlns:a16="http://schemas.microsoft.com/office/drawing/2014/main" id="{791E82EE-AF55-486C-953D-3BD5CEE81CE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68039" y="4077072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49" name="文本占位符 7">
            <a:extLst>
              <a:ext uri="{FF2B5EF4-FFF2-40B4-BE49-F238E27FC236}">
                <a16:creationId xmlns="" xmlns:a16="http://schemas.microsoft.com/office/drawing/2014/main" id="{0F4FBCD0-2E04-4942-AFAF-B2774F425FB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28196" y="4077072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Проверено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50" name="文本占位符 7">
            <a:extLst>
              <a:ext uri="{FF2B5EF4-FFF2-40B4-BE49-F238E27FC236}">
                <a16:creationId xmlns="" xmlns:a16="http://schemas.microsoft.com/office/drawing/2014/main" id="{701F8BDF-8D3E-4528-8B32-92CDA38CF25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56604" y="4077072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  <p:sp>
        <p:nvSpPr>
          <p:cNvPr id="51" name="文本占位符 7">
            <a:extLst>
              <a:ext uri="{FF2B5EF4-FFF2-40B4-BE49-F238E27FC236}">
                <a16:creationId xmlns="" xmlns:a16="http://schemas.microsoft.com/office/drawing/2014/main" id="{2DAE044E-F1B2-424B-BDD0-3E92A10C469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19436" y="4581128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Составлено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52" name="文本占位符 7">
            <a:extLst>
              <a:ext uri="{FF2B5EF4-FFF2-40B4-BE49-F238E27FC236}">
                <a16:creationId xmlns="" xmlns:a16="http://schemas.microsoft.com/office/drawing/2014/main" id="{19929436-360F-44DC-A864-1DA42B5919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091679" y="4581128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53" name="文本占位符 7">
            <a:extLst>
              <a:ext uri="{FF2B5EF4-FFF2-40B4-BE49-F238E27FC236}">
                <a16:creationId xmlns="" xmlns:a16="http://schemas.microsoft.com/office/drawing/2014/main" id="{E3F04EDE-0D87-45F2-9033-289878AAF2F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51836" y="4581128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Проверено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54" name="文本占位符 7">
            <a:extLst>
              <a:ext uri="{FF2B5EF4-FFF2-40B4-BE49-F238E27FC236}">
                <a16:creationId xmlns="" xmlns:a16="http://schemas.microsoft.com/office/drawing/2014/main" id="{3F9FD2BB-87FB-42F0-8418-F87E96763F6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80244" y="4581128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  <p:sp>
        <p:nvSpPr>
          <p:cNvPr id="55" name="文本占位符 7">
            <a:extLst>
              <a:ext uri="{FF2B5EF4-FFF2-40B4-BE49-F238E27FC236}">
                <a16:creationId xmlns="" xmlns:a16="http://schemas.microsoft.com/office/drawing/2014/main" id="{450C36C1-EC46-4EAC-8A54-EFB2EF58F7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95796" y="5049180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Составлено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56" name="文本占位符 7">
            <a:extLst>
              <a:ext uri="{FF2B5EF4-FFF2-40B4-BE49-F238E27FC236}">
                <a16:creationId xmlns="" xmlns:a16="http://schemas.microsoft.com/office/drawing/2014/main" id="{06E305FB-6351-4BDD-B27A-CA91C0B5542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068039" y="5049180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57" name="文本占位符 7">
            <a:extLst>
              <a:ext uri="{FF2B5EF4-FFF2-40B4-BE49-F238E27FC236}">
                <a16:creationId xmlns="" xmlns:a16="http://schemas.microsoft.com/office/drawing/2014/main" id="{986CE630-9BBE-44AB-B3AC-29A48255E18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28196" y="5049180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Проверено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58" name="文本占位符 7">
            <a:extLst>
              <a:ext uri="{FF2B5EF4-FFF2-40B4-BE49-F238E27FC236}">
                <a16:creationId xmlns="" xmlns:a16="http://schemas.microsoft.com/office/drawing/2014/main" id="{4DDD786F-E21B-4BBC-A377-D2EC3EE5068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56604" y="5049180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  <p:sp>
        <p:nvSpPr>
          <p:cNvPr id="59" name="文本占位符 7">
            <a:extLst>
              <a:ext uri="{FF2B5EF4-FFF2-40B4-BE49-F238E27FC236}">
                <a16:creationId xmlns="" xmlns:a16="http://schemas.microsoft.com/office/drawing/2014/main" id="{EE728293-3BC5-4224-A4F0-27996EC76EA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9436" y="5553236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Составлено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60" name="文本占位符 7">
            <a:extLst>
              <a:ext uri="{FF2B5EF4-FFF2-40B4-BE49-F238E27FC236}">
                <a16:creationId xmlns="" xmlns:a16="http://schemas.microsoft.com/office/drawing/2014/main" id="{84C5C924-BCE5-46C8-9041-30EDC3D85E5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091679" y="5553236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61" name="文本占位符 7">
            <a:extLst>
              <a:ext uri="{FF2B5EF4-FFF2-40B4-BE49-F238E27FC236}">
                <a16:creationId xmlns="" xmlns:a16="http://schemas.microsoft.com/office/drawing/2014/main" id="{1DBD4C29-C885-4339-873D-B55FBD81DDF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51836" y="5553236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Проверено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62" name="文本占位符 7">
            <a:extLst>
              <a:ext uri="{FF2B5EF4-FFF2-40B4-BE49-F238E27FC236}">
                <a16:creationId xmlns="" xmlns:a16="http://schemas.microsoft.com/office/drawing/2014/main" id="{6D84506C-645A-472E-A06C-3A65A774431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180244" y="5553236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7414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#思考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marL="457200" marR="0" indent="-457200" algn="just" defTabSz="801688" rtl="0" eaLnBrk="1" fontAlgn="auto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+mj-lt"/>
              <a:buAutoNum type="arabicPeriod"/>
              <a:tabLst/>
              <a:defRPr sz="2000"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marL="744537" indent="-342900" algn="just" fontAlgn="auto">
              <a:buSzPct val="100000"/>
              <a:buFont typeface="+mj-lt"/>
              <a:buAutoNum type="alphaUcPeriod"/>
              <a:defRPr sz="1800" baseline="0">
                <a:latin typeface="Huawei Sans" panose="020C0503030203020204" pitchFamily="34" charset="0"/>
              </a:defRPr>
            </a:lvl2pPr>
            <a:lvl3pPr>
              <a:defRPr/>
            </a:lvl3pPr>
            <a:lvl5pPr>
              <a:buNone/>
              <a:defRPr/>
            </a:lvl5pPr>
          </a:lstStyle>
          <a:p>
            <a:r>
              <a:rPr lang="en-US" altLang="zh-CN" dirty="0"/>
              <a:t>Question description.</a:t>
            </a:r>
          </a:p>
          <a:p>
            <a:pPr lvl="1"/>
            <a:endParaRPr lang="en-US" altLang="zh-CN" dirty="0"/>
          </a:p>
        </p:txBody>
      </p:sp>
      <p:sp>
        <p:nvSpPr>
          <p:cNvPr id="24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499" y="408779"/>
            <a:ext cx="2410443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auto"/>
            <a:r>
              <a:rPr lang="ru-RU" altLang="zh-CN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Вопросы</a:t>
            </a:r>
            <a:endParaRPr lang="en-US" altLang="zh-CN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5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6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479376" y="424270"/>
            <a:ext cx="495619" cy="592462"/>
            <a:chOff x="5554662" y="2422526"/>
            <a:chExt cx="690564" cy="825500"/>
          </a:xfrm>
          <a:solidFill>
            <a:schemeClr val="bg1"/>
          </a:solidFill>
        </p:grpSpPr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5554662" y="2487613"/>
              <a:ext cx="258763" cy="760413"/>
            </a:xfrm>
            <a:custGeom>
              <a:avLst/>
              <a:gdLst>
                <a:gd name="T0" fmla="*/ 233 w 245"/>
                <a:gd name="T1" fmla="*/ 722 h 722"/>
                <a:gd name="T2" fmla="*/ 245 w 245"/>
                <a:gd name="T3" fmla="*/ 710 h 722"/>
                <a:gd name="T4" fmla="*/ 245 w 245"/>
                <a:gd name="T5" fmla="*/ 614 h 722"/>
                <a:gd name="T6" fmla="*/ 187 w 245"/>
                <a:gd name="T7" fmla="*/ 559 h 722"/>
                <a:gd name="T8" fmla="*/ 93 w 245"/>
                <a:gd name="T9" fmla="*/ 499 h 722"/>
                <a:gd name="T10" fmla="*/ 93 w 245"/>
                <a:gd name="T11" fmla="*/ 401 h 722"/>
                <a:gd name="T12" fmla="*/ 82 w 245"/>
                <a:gd name="T13" fmla="*/ 398 h 722"/>
                <a:gd name="T14" fmla="*/ 38 w 245"/>
                <a:gd name="T15" fmla="*/ 381 h 722"/>
                <a:gd name="T16" fmla="*/ 102 w 245"/>
                <a:gd name="T17" fmla="*/ 255 h 722"/>
                <a:gd name="T18" fmla="*/ 106 w 245"/>
                <a:gd name="T19" fmla="*/ 250 h 722"/>
                <a:gd name="T20" fmla="*/ 105 w 245"/>
                <a:gd name="T21" fmla="*/ 244 h 722"/>
                <a:gd name="T22" fmla="*/ 218 w 245"/>
                <a:gd name="T23" fmla="*/ 31 h 722"/>
                <a:gd name="T24" fmla="*/ 225 w 245"/>
                <a:gd name="T25" fmla="*/ 15 h 722"/>
                <a:gd name="T26" fmla="*/ 222 w 245"/>
                <a:gd name="T27" fmla="*/ 9 h 722"/>
                <a:gd name="T28" fmla="*/ 207 w 245"/>
                <a:gd name="T29" fmla="*/ 3 h 722"/>
                <a:gd name="T30" fmla="*/ 86 w 245"/>
                <a:gd name="T31" fmla="*/ 148 h 722"/>
                <a:gd name="T32" fmla="*/ 75 w 245"/>
                <a:gd name="T33" fmla="*/ 240 h 722"/>
                <a:gd name="T34" fmla="*/ 8 w 245"/>
                <a:gd name="T35" fmla="*/ 390 h 722"/>
                <a:gd name="T36" fmla="*/ 8 w 245"/>
                <a:gd name="T37" fmla="*/ 391 h 722"/>
                <a:gd name="T38" fmla="*/ 8 w 245"/>
                <a:gd name="T39" fmla="*/ 393 h 722"/>
                <a:gd name="T40" fmla="*/ 63 w 245"/>
                <a:gd name="T41" fmla="*/ 424 h 722"/>
                <a:gd name="T42" fmla="*/ 63 w 245"/>
                <a:gd name="T43" fmla="*/ 500 h 722"/>
                <a:gd name="T44" fmla="*/ 179 w 245"/>
                <a:gd name="T45" fmla="*/ 588 h 722"/>
                <a:gd name="T46" fmla="*/ 215 w 245"/>
                <a:gd name="T47" fmla="*/ 612 h 722"/>
                <a:gd name="T48" fmla="*/ 215 w 245"/>
                <a:gd name="T49" fmla="*/ 614 h 722"/>
                <a:gd name="T50" fmla="*/ 215 w 245"/>
                <a:gd name="T51" fmla="*/ 710 h 722"/>
                <a:gd name="T52" fmla="*/ 227 w 245"/>
                <a:gd name="T53" fmla="*/ 722 h 722"/>
                <a:gd name="T54" fmla="*/ 233 w 245"/>
                <a:gd name="T55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5" h="722">
                  <a:moveTo>
                    <a:pt x="233" y="722"/>
                  </a:moveTo>
                  <a:cubicBezTo>
                    <a:pt x="240" y="722"/>
                    <a:pt x="245" y="717"/>
                    <a:pt x="245" y="710"/>
                  </a:cubicBezTo>
                  <a:cubicBezTo>
                    <a:pt x="245" y="614"/>
                    <a:pt x="245" y="614"/>
                    <a:pt x="245" y="614"/>
                  </a:cubicBezTo>
                  <a:cubicBezTo>
                    <a:pt x="245" y="605"/>
                    <a:pt x="242" y="574"/>
                    <a:pt x="187" y="559"/>
                  </a:cubicBezTo>
                  <a:cubicBezTo>
                    <a:pt x="128" y="543"/>
                    <a:pt x="94" y="522"/>
                    <a:pt x="93" y="499"/>
                  </a:cubicBezTo>
                  <a:cubicBezTo>
                    <a:pt x="93" y="401"/>
                    <a:pt x="93" y="401"/>
                    <a:pt x="93" y="401"/>
                  </a:cubicBezTo>
                  <a:cubicBezTo>
                    <a:pt x="82" y="398"/>
                    <a:pt x="82" y="398"/>
                    <a:pt x="82" y="398"/>
                  </a:cubicBezTo>
                  <a:cubicBezTo>
                    <a:pt x="64" y="393"/>
                    <a:pt x="45" y="385"/>
                    <a:pt x="38" y="381"/>
                  </a:cubicBezTo>
                  <a:cubicBezTo>
                    <a:pt x="38" y="369"/>
                    <a:pt x="44" y="325"/>
                    <a:pt x="102" y="255"/>
                  </a:cubicBezTo>
                  <a:cubicBezTo>
                    <a:pt x="106" y="250"/>
                    <a:pt x="106" y="250"/>
                    <a:pt x="106" y="250"/>
                  </a:cubicBezTo>
                  <a:cubicBezTo>
                    <a:pt x="105" y="244"/>
                    <a:pt x="105" y="244"/>
                    <a:pt x="105" y="244"/>
                  </a:cubicBezTo>
                  <a:cubicBezTo>
                    <a:pt x="105" y="237"/>
                    <a:pt x="92" y="92"/>
                    <a:pt x="218" y="31"/>
                  </a:cubicBezTo>
                  <a:cubicBezTo>
                    <a:pt x="224" y="28"/>
                    <a:pt x="227" y="21"/>
                    <a:pt x="225" y="15"/>
                  </a:cubicBezTo>
                  <a:cubicBezTo>
                    <a:pt x="222" y="9"/>
                    <a:pt x="222" y="9"/>
                    <a:pt x="222" y="9"/>
                  </a:cubicBezTo>
                  <a:cubicBezTo>
                    <a:pt x="220" y="3"/>
                    <a:pt x="213" y="0"/>
                    <a:pt x="207" y="3"/>
                  </a:cubicBezTo>
                  <a:cubicBezTo>
                    <a:pt x="147" y="31"/>
                    <a:pt x="105" y="81"/>
                    <a:pt x="86" y="148"/>
                  </a:cubicBezTo>
                  <a:cubicBezTo>
                    <a:pt x="74" y="189"/>
                    <a:pt x="74" y="226"/>
                    <a:pt x="75" y="240"/>
                  </a:cubicBezTo>
                  <a:cubicBezTo>
                    <a:pt x="0" y="333"/>
                    <a:pt x="7" y="385"/>
                    <a:pt x="8" y="390"/>
                  </a:cubicBezTo>
                  <a:cubicBezTo>
                    <a:pt x="8" y="391"/>
                    <a:pt x="8" y="391"/>
                    <a:pt x="8" y="391"/>
                  </a:cubicBezTo>
                  <a:cubicBezTo>
                    <a:pt x="8" y="393"/>
                    <a:pt x="8" y="393"/>
                    <a:pt x="8" y="393"/>
                  </a:cubicBezTo>
                  <a:cubicBezTo>
                    <a:pt x="10" y="397"/>
                    <a:pt x="14" y="409"/>
                    <a:pt x="63" y="424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5" y="539"/>
                    <a:pt x="104" y="569"/>
                    <a:pt x="179" y="588"/>
                  </a:cubicBezTo>
                  <a:cubicBezTo>
                    <a:pt x="213" y="597"/>
                    <a:pt x="215" y="611"/>
                    <a:pt x="215" y="612"/>
                  </a:cubicBezTo>
                  <a:cubicBezTo>
                    <a:pt x="215" y="614"/>
                    <a:pt x="215" y="614"/>
                    <a:pt x="215" y="614"/>
                  </a:cubicBezTo>
                  <a:cubicBezTo>
                    <a:pt x="215" y="710"/>
                    <a:pt x="215" y="710"/>
                    <a:pt x="215" y="710"/>
                  </a:cubicBezTo>
                  <a:cubicBezTo>
                    <a:pt x="215" y="717"/>
                    <a:pt x="220" y="722"/>
                    <a:pt x="227" y="722"/>
                  </a:cubicBezTo>
                  <a:lnTo>
                    <a:pt x="233" y="7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6029325" y="2752726"/>
              <a:ext cx="169863" cy="495300"/>
            </a:xfrm>
            <a:custGeom>
              <a:avLst/>
              <a:gdLst>
                <a:gd name="T0" fmla="*/ 21 w 162"/>
                <a:gd name="T1" fmla="*/ 470 h 470"/>
                <a:gd name="T2" fmla="*/ 33 w 162"/>
                <a:gd name="T3" fmla="*/ 458 h 470"/>
                <a:gd name="T4" fmla="*/ 33 w 162"/>
                <a:gd name="T5" fmla="*/ 361 h 470"/>
                <a:gd name="T6" fmla="*/ 108 w 162"/>
                <a:gd name="T7" fmla="*/ 168 h 470"/>
                <a:gd name="T8" fmla="*/ 162 w 162"/>
                <a:gd name="T9" fmla="*/ 13 h 470"/>
                <a:gd name="T10" fmla="*/ 151 w 162"/>
                <a:gd name="T11" fmla="*/ 1 h 470"/>
                <a:gd name="T12" fmla="*/ 144 w 162"/>
                <a:gd name="T13" fmla="*/ 0 h 470"/>
                <a:gd name="T14" fmla="*/ 131 w 162"/>
                <a:gd name="T15" fmla="*/ 12 h 470"/>
                <a:gd name="T16" fmla="*/ 84 w 162"/>
                <a:gd name="T17" fmla="*/ 149 h 470"/>
                <a:gd name="T18" fmla="*/ 3 w 162"/>
                <a:gd name="T19" fmla="*/ 362 h 470"/>
                <a:gd name="T20" fmla="*/ 3 w 162"/>
                <a:gd name="T21" fmla="*/ 458 h 470"/>
                <a:gd name="T22" fmla="*/ 15 w 162"/>
                <a:gd name="T23" fmla="*/ 470 h 470"/>
                <a:gd name="T24" fmla="*/ 21 w 162"/>
                <a:gd name="T25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" h="470">
                  <a:moveTo>
                    <a:pt x="21" y="470"/>
                  </a:moveTo>
                  <a:cubicBezTo>
                    <a:pt x="28" y="470"/>
                    <a:pt x="33" y="465"/>
                    <a:pt x="33" y="458"/>
                  </a:cubicBezTo>
                  <a:cubicBezTo>
                    <a:pt x="33" y="361"/>
                    <a:pt x="33" y="361"/>
                    <a:pt x="33" y="361"/>
                  </a:cubicBezTo>
                  <a:cubicBezTo>
                    <a:pt x="33" y="360"/>
                    <a:pt x="29" y="262"/>
                    <a:pt x="108" y="168"/>
                  </a:cubicBezTo>
                  <a:cubicBezTo>
                    <a:pt x="137" y="133"/>
                    <a:pt x="157" y="75"/>
                    <a:pt x="162" y="13"/>
                  </a:cubicBezTo>
                  <a:cubicBezTo>
                    <a:pt x="162" y="7"/>
                    <a:pt x="157" y="1"/>
                    <a:pt x="151" y="1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38" y="0"/>
                    <a:pt x="132" y="5"/>
                    <a:pt x="131" y="12"/>
                  </a:cubicBezTo>
                  <a:cubicBezTo>
                    <a:pt x="127" y="67"/>
                    <a:pt x="110" y="119"/>
                    <a:pt x="84" y="149"/>
                  </a:cubicBezTo>
                  <a:cubicBezTo>
                    <a:pt x="0" y="249"/>
                    <a:pt x="3" y="353"/>
                    <a:pt x="3" y="362"/>
                  </a:cubicBezTo>
                  <a:cubicBezTo>
                    <a:pt x="3" y="458"/>
                    <a:pt x="3" y="458"/>
                    <a:pt x="3" y="458"/>
                  </a:cubicBezTo>
                  <a:cubicBezTo>
                    <a:pt x="3" y="465"/>
                    <a:pt x="8" y="470"/>
                    <a:pt x="15" y="470"/>
                  </a:cubicBezTo>
                  <a:lnTo>
                    <a:pt x="21" y="4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5851525" y="2489201"/>
              <a:ext cx="325437" cy="406401"/>
            </a:xfrm>
            <a:custGeom>
              <a:avLst/>
              <a:gdLst>
                <a:gd name="T0" fmla="*/ 155 w 309"/>
                <a:gd name="T1" fmla="*/ 386 h 386"/>
                <a:gd name="T2" fmla="*/ 189 w 309"/>
                <a:gd name="T3" fmla="*/ 363 h 386"/>
                <a:gd name="T4" fmla="*/ 208 w 309"/>
                <a:gd name="T5" fmla="*/ 363 h 386"/>
                <a:gd name="T6" fmla="*/ 232 w 309"/>
                <a:gd name="T7" fmla="*/ 353 h 386"/>
                <a:gd name="T8" fmla="*/ 242 w 309"/>
                <a:gd name="T9" fmla="*/ 329 h 386"/>
                <a:gd name="T10" fmla="*/ 242 w 309"/>
                <a:gd name="T11" fmla="*/ 308 h 386"/>
                <a:gd name="T12" fmla="*/ 212 w 309"/>
                <a:gd name="T13" fmla="*/ 308 h 386"/>
                <a:gd name="T14" fmla="*/ 212 w 309"/>
                <a:gd name="T15" fmla="*/ 329 h 386"/>
                <a:gd name="T16" fmla="*/ 210 w 309"/>
                <a:gd name="T17" fmla="*/ 332 h 386"/>
                <a:gd name="T18" fmla="*/ 208 w 309"/>
                <a:gd name="T19" fmla="*/ 333 h 386"/>
                <a:gd name="T20" fmla="*/ 162 w 309"/>
                <a:gd name="T21" fmla="*/ 333 h 386"/>
                <a:gd name="T22" fmla="*/ 162 w 309"/>
                <a:gd name="T23" fmla="*/ 348 h 386"/>
                <a:gd name="T24" fmla="*/ 155 w 309"/>
                <a:gd name="T25" fmla="*/ 356 h 386"/>
                <a:gd name="T26" fmla="*/ 147 w 309"/>
                <a:gd name="T27" fmla="*/ 348 h 386"/>
                <a:gd name="T28" fmla="*/ 147 w 309"/>
                <a:gd name="T29" fmla="*/ 333 h 386"/>
                <a:gd name="T30" fmla="*/ 101 w 309"/>
                <a:gd name="T31" fmla="*/ 333 h 386"/>
                <a:gd name="T32" fmla="*/ 98 w 309"/>
                <a:gd name="T33" fmla="*/ 329 h 386"/>
                <a:gd name="T34" fmla="*/ 98 w 309"/>
                <a:gd name="T35" fmla="*/ 266 h 386"/>
                <a:gd name="T36" fmla="*/ 90 w 309"/>
                <a:gd name="T37" fmla="*/ 262 h 386"/>
                <a:gd name="T38" fmla="*/ 30 w 309"/>
                <a:gd name="T39" fmla="*/ 155 h 386"/>
                <a:gd name="T40" fmla="*/ 155 w 309"/>
                <a:gd name="T41" fmla="*/ 31 h 386"/>
                <a:gd name="T42" fmla="*/ 279 w 309"/>
                <a:gd name="T43" fmla="*/ 155 h 386"/>
                <a:gd name="T44" fmla="*/ 222 w 309"/>
                <a:gd name="T45" fmla="*/ 260 h 386"/>
                <a:gd name="T46" fmla="*/ 174 w 309"/>
                <a:gd name="T47" fmla="*/ 259 h 386"/>
                <a:gd name="T48" fmla="*/ 170 w 309"/>
                <a:gd name="T49" fmla="*/ 255 h 386"/>
                <a:gd name="T50" fmla="*/ 170 w 309"/>
                <a:gd name="T51" fmla="*/ 188 h 386"/>
                <a:gd name="T52" fmla="*/ 139 w 309"/>
                <a:gd name="T53" fmla="*/ 188 h 386"/>
                <a:gd name="T54" fmla="*/ 139 w 309"/>
                <a:gd name="T55" fmla="*/ 255 h 386"/>
                <a:gd name="T56" fmla="*/ 174 w 309"/>
                <a:gd name="T57" fmla="*/ 290 h 386"/>
                <a:gd name="T58" fmla="*/ 231 w 309"/>
                <a:gd name="T59" fmla="*/ 290 h 386"/>
                <a:gd name="T60" fmla="*/ 235 w 309"/>
                <a:gd name="T61" fmla="*/ 288 h 386"/>
                <a:gd name="T62" fmla="*/ 309 w 309"/>
                <a:gd name="T63" fmla="*/ 155 h 386"/>
                <a:gd name="T64" fmla="*/ 155 w 309"/>
                <a:gd name="T65" fmla="*/ 0 h 386"/>
                <a:gd name="T66" fmla="*/ 0 w 309"/>
                <a:gd name="T67" fmla="*/ 155 h 386"/>
                <a:gd name="T68" fmla="*/ 67 w 309"/>
                <a:gd name="T69" fmla="*/ 283 h 386"/>
                <a:gd name="T70" fmla="*/ 67 w 309"/>
                <a:gd name="T71" fmla="*/ 329 h 386"/>
                <a:gd name="T72" fmla="*/ 101 w 309"/>
                <a:gd name="T73" fmla="*/ 363 h 386"/>
                <a:gd name="T74" fmla="*/ 120 w 309"/>
                <a:gd name="T75" fmla="*/ 363 h 386"/>
                <a:gd name="T76" fmla="*/ 155 w 309"/>
                <a:gd name="T77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9" h="386">
                  <a:moveTo>
                    <a:pt x="155" y="386"/>
                  </a:moveTo>
                  <a:cubicBezTo>
                    <a:pt x="170" y="386"/>
                    <a:pt x="184" y="377"/>
                    <a:pt x="189" y="363"/>
                  </a:cubicBezTo>
                  <a:cubicBezTo>
                    <a:pt x="208" y="363"/>
                    <a:pt x="208" y="363"/>
                    <a:pt x="208" y="363"/>
                  </a:cubicBezTo>
                  <a:cubicBezTo>
                    <a:pt x="217" y="363"/>
                    <a:pt x="226" y="360"/>
                    <a:pt x="232" y="353"/>
                  </a:cubicBezTo>
                  <a:cubicBezTo>
                    <a:pt x="238" y="347"/>
                    <a:pt x="242" y="338"/>
                    <a:pt x="242" y="329"/>
                  </a:cubicBezTo>
                  <a:cubicBezTo>
                    <a:pt x="242" y="308"/>
                    <a:pt x="242" y="308"/>
                    <a:pt x="242" y="308"/>
                  </a:cubicBezTo>
                  <a:cubicBezTo>
                    <a:pt x="212" y="308"/>
                    <a:pt x="212" y="308"/>
                    <a:pt x="212" y="308"/>
                  </a:cubicBezTo>
                  <a:cubicBezTo>
                    <a:pt x="212" y="329"/>
                    <a:pt x="212" y="329"/>
                    <a:pt x="212" y="329"/>
                  </a:cubicBezTo>
                  <a:cubicBezTo>
                    <a:pt x="212" y="330"/>
                    <a:pt x="211" y="331"/>
                    <a:pt x="210" y="332"/>
                  </a:cubicBezTo>
                  <a:cubicBezTo>
                    <a:pt x="210" y="332"/>
                    <a:pt x="209" y="333"/>
                    <a:pt x="208" y="333"/>
                  </a:cubicBezTo>
                  <a:cubicBezTo>
                    <a:pt x="162" y="333"/>
                    <a:pt x="162" y="333"/>
                    <a:pt x="162" y="333"/>
                  </a:cubicBezTo>
                  <a:cubicBezTo>
                    <a:pt x="162" y="348"/>
                    <a:pt x="162" y="348"/>
                    <a:pt x="162" y="348"/>
                  </a:cubicBezTo>
                  <a:cubicBezTo>
                    <a:pt x="162" y="352"/>
                    <a:pt x="159" y="356"/>
                    <a:pt x="155" y="356"/>
                  </a:cubicBezTo>
                  <a:cubicBezTo>
                    <a:pt x="150" y="356"/>
                    <a:pt x="147" y="352"/>
                    <a:pt x="147" y="348"/>
                  </a:cubicBezTo>
                  <a:cubicBezTo>
                    <a:pt x="147" y="333"/>
                    <a:pt x="147" y="333"/>
                    <a:pt x="147" y="333"/>
                  </a:cubicBezTo>
                  <a:cubicBezTo>
                    <a:pt x="101" y="333"/>
                    <a:pt x="101" y="333"/>
                    <a:pt x="101" y="333"/>
                  </a:cubicBezTo>
                  <a:cubicBezTo>
                    <a:pt x="99" y="333"/>
                    <a:pt x="98" y="331"/>
                    <a:pt x="98" y="329"/>
                  </a:cubicBezTo>
                  <a:cubicBezTo>
                    <a:pt x="98" y="266"/>
                    <a:pt x="98" y="266"/>
                    <a:pt x="98" y="266"/>
                  </a:cubicBezTo>
                  <a:cubicBezTo>
                    <a:pt x="90" y="262"/>
                    <a:pt x="90" y="262"/>
                    <a:pt x="90" y="262"/>
                  </a:cubicBezTo>
                  <a:cubicBezTo>
                    <a:pt x="53" y="239"/>
                    <a:pt x="30" y="199"/>
                    <a:pt x="30" y="155"/>
                  </a:cubicBezTo>
                  <a:cubicBezTo>
                    <a:pt x="30" y="87"/>
                    <a:pt x="86" y="31"/>
                    <a:pt x="155" y="31"/>
                  </a:cubicBezTo>
                  <a:cubicBezTo>
                    <a:pt x="223" y="31"/>
                    <a:pt x="279" y="87"/>
                    <a:pt x="279" y="155"/>
                  </a:cubicBezTo>
                  <a:cubicBezTo>
                    <a:pt x="279" y="198"/>
                    <a:pt x="258" y="236"/>
                    <a:pt x="222" y="260"/>
                  </a:cubicBezTo>
                  <a:cubicBezTo>
                    <a:pt x="174" y="259"/>
                    <a:pt x="174" y="259"/>
                    <a:pt x="174" y="259"/>
                  </a:cubicBezTo>
                  <a:cubicBezTo>
                    <a:pt x="172" y="259"/>
                    <a:pt x="170" y="258"/>
                    <a:pt x="170" y="255"/>
                  </a:cubicBezTo>
                  <a:cubicBezTo>
                    <a:pt x="170" y="188"/>
                    <a:pt x="170" y="188"/>
                    <a:pt x="170" y="188"/>
                  </a:cubicBezTo>
                  <a:cubicBezTo>
                    <a:pt x="139" y="188"/>
                    <a:pt x="139" y="188"/>
                    <a:pt x="139" y="188"/>
                  </a:cubicBezTo>
                  <a:cubicBezTo>
                    <a:pt x="139" y="255"/>
                    <a:pt x="139" y="255"/>
                    <a:pt x="139" y="255"/>
                  </a:cubicBezTo>
                  <a:cubicBezTo>
                    <a:pt x="139" y="274"/>
                    <a:pt x="155" y="290"/>
                    <a:pt x="174" y="290"/>
                  </a:cubicBezTo>
                  <a:cubicBezTo>
                    <a:pt x="231" y="290"/>
                    <a:pt x="231" y="290"/>
                    <a:pt x="231" y="290"/>
                  </a:cubicBezTo>
                  <a:cubicBezTo>
                    <a:pt x="235" y="288"/>
                    <a:pt x="235" y="288"/>
                    <a:pt x="235" y="288"/>
                  </a:cubicBezTo>
                  <a:cubicBezTo>
                    <a:pt x="281" y="259"/>
                    <a:pt x="309" y="210"/>
                    <a:pt x="309" y="155"/>
                  </a:cubicBezTo>
                  <a:cubicBezTo>
                    <a:pt x="309" y="70"/>
                    <a:pt x="240" y="0"/>
                    <a:pt x="155" y="0"/>
                  </a:cubicBezTo>
                  <a:cubicBezTo>
                    <a:pt x="69" y="0"/>
                    <a:pt x="0" y="70"/>
                    <a:pt x="0" y="155"/>
                  </a:cubicBezTo>
                  <a:cubicBezTo>
                    <a:pt x="0" y="207"/>
                    <a:pt x="25" y="254"/>
                    <a:pt x="67" y="283"/>
                  </a:cubicBezTo>
                  <a:cubicBezTo>
                    <a:pt x="67" y="329"/>
                    <a:pt x="67" y="329"/>
                    <a:pt x="67" y="329"/>
                  </a:cubicBezTo>
                  <a:cubicBezTo>
                    <a:pt x="67" y="348"/>
                    <a:pt x="83" y="363"/>
                    <a:pt x="101" y="363"/>
                  </a:cubicBezTo>
                  <a:cubicBezTo>
                    <a:pt x="120" y="363"/>
                    <a:pt x="120" y="363"/>
                    <a:pt x="120" y="363"/>
                  </a:cubicBezTo>
                  <a:cubicBezTo>
                    <a:pt x="126" y="377"/>
                    <a:pt x="139" y="386"/>
                    <a:pt x="155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5956300" y="2597151"/>
              <a:ext cx="114300" cy="114300"/>
            </a:xfrm>
            <a:custGeom>
              <a:avLst/>
              <a:gdLst>
                <a:gd name="T0" fmla="*/ 55 w 109"/>
                <a:gd name="T1" fmla="*/ 108 h 108"/>
                <a:gd name="T2" fmla="*/ 109 w 109"/>
                <a:gd name="T3" fmla="*/ 54 h 108"/>
                <a:gd name="T4" fmla="*/ 55 w 109"/>
                <a:gd name="T5" fmla="*/ 0 h 108"/>
                <a:gd name="T6" fmla="*/ 0 w 109"/>
                <a:gd name="T7" fmla="*/ 54 h 108"/>
                <a:gd name="T8" fmla="*/ 55 w 109"/>
                <a:gd name="T9" fmla="*/ 108 h 108"/>
                <a:gd name="T10" fmla="*/ 55 w 109"/>
                <a:gd name="T11" fmla="*/ 30 h 108"/>
                <a:gd name="T12" fmla="*/ 78 w 109"/>
                <a:gd name="T13" fmla="*/ 54 h 108"/>
                <a:gd name="T14" fmla="*/ 55 w 109"/>
                <a:gd name="T15" fmla="*/ 78 h 108"/>
                <a:gd name="T16" fmla="*/ 31 w 109"/>
                <a:gd name="T17" fmla="*/ 54 h 108"/>
                <a:gd name="T18" fmla="*/ 55 w 109"/>
                <a:gd name="T19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8">
                  <a:moveTo>
                    <a:pt x="55" y="108"/>
                  </a:moveTo>
                  <a:cubicBezTo>
                    <a:pt x="84" y="108"/>
                    <a:pt x="109" y="84"/>
                    <a:pt x="109" y="54"/>
                  </a:cubicBezTo>
                  <a:cubicBezTo>
                    <a:pt x="109" y="24"/>
                    <a:pt x="84" y="0"/>
                    <a:pt x="55" y="0"/>
                  </a:cubicBezTo>
                  <a:cubicBezTo>
                    <a:pt x="25" y="0"/>
                    <a:pt x="0" y="24"/>
                    <a:pt x="0" y="54"/>
                  </a:cubicBezTo>
                  <a:cubicBezTo>
                    <a:pt x="0" y="84"/>
                    <a:pt x="25" y="108"/>
                    <a:pt x="55" y="108"/>
                  </a:cubicBezTo>
                  <a:close/>
                  <a:moveTo>
                    <a:pt x="55" y="30"/>
                  </a:moveTo>
                  <a:cubicBezTo>
                    <a:pt x="68" y="30"/>
                    <a:pt x="78" y="41"/>
                    <a:pt x="78" y="54"/>
                  </a:cubicBezTo>
                  <a:cubicBezTo>
                    <a:pt x="78" y="67"/>
                    <a:pt x="68" y="78"/>
                    <a:pt x="55" y="78"/>
                  </a:cubicBezTo>
                  <a:cubicBezTo>
                    <a:pt x="41" y="78"/>
                    <a:pt x="31" y="67"/>
                    <a:pt x="31" y="54"/>
                  </a:cubicBezTo>
                  <a:cubicBezTo>
                    <a:pt x="31" y="41"/>
                    <a:pt x="41" y="30"/>
                    <a:pt x="5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Rectangle 34"/>
            <p:cNvSpPr>
              <a:spLocks noChangeArrowheads="1"/>
            </p:cNvSpPr>
            <p:nvPr/>
          </p:nvSpPr>
          <p:spPr bwMode="auto">
            <a:xfrm>
              <a:off x="5997575" y="2422526"/>
              <a:ext cx="333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6132513" y="2479676"/>
              <a:ext cx="57150" cy="55563"/>
            </a:xfrm>
            <a:custGeom>
              <a:avLst/>
              <a:gdLst>
                <a:gd name="T0" fmla="*/ 14 w 36"/>
                <a:gd name="T1" fmla="*/ 35 h 35"/>
                <a:gd name="T2" fmla="*/ 36 w 36"/>
                <a:gd name="T3" fmla="*/ 14 h 35"/>
                <a:gd name="T4" fmla="*/ 21 w 36"/>
                <a:gd name="T5" fmla="*/ 0 h 35"/>
                <a:gd name="T6" fmla="*/ 0 w 36"/>
                <a:gd name="T7" fmla="*/ 21 h 35"/>
                <a:gd name="T8" fmla="*/ 14 w 36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14" y="35"/>
                  </a:moveTo>
                  <a:lnTo>
                    <a:pt x="36" y="14"/>
                  </a:lnTo>
                  <a:lnTo>
                    <a:pt x="21" y="0"/>
                  </a:lnTo>
                  <a:lnTo>
                    <a:pt x="0" y="21"/>
                  </a:lnTo>
                  <a:lnTo>
                    <a:pt x="14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Rectangle 36"/>
            <p:cNvSpPr>
              <a:spLocks noChangeArrowheads="1"/>
            </p:cNvSpPr>
            <p:nvPr/>
          </p:nvSpPr>
          <p:spPr bwMode="auto">
            <a:xfrm>
              <a:off x="6196013" y="2638426"/>
              <a:ext cx="4921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Rectangle 37"/>
            <p:cNvSpPr>
              <a:spLocks noChangeArrowheads="1"/>
            </p:cNvSpPr>
            <p:nvPr/>
          </p:nvSpPr>
          <p:spPr bwMode="auto">
            <a:xfrm>
              <a:off x="5783263" y="2638426"/>
              <a:ext cx="47625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5840413" y="2479676"/>
              <a:ext cx="55563" cy="55563"/>
            </a:xfrm>
            <a:custGeom>
              <a:avLst/>
              <a:gdLst>
                <a:gd name="T0" fmla="*/ 21 w 35"/>
                <a:gd name="T1" fmla="*/ 35 h 35"/>
                <a:gd name="T2" fmla="*/ 35 w 35"/>
                <a:gd name="T3" fmla="*/ 21 h 35"/>
                <a:gd name="T4" fmla="*/ 14 w 35"/>
                <a:gd name="T5" fmla="*/ 0 h 35"/>
                <a:gd name="T6" fmla="*/ 0 w 35"/>
                <a:gd name="T7" fmla="*/ 14 h 35"/>
                <a:gd name="T8" fmla="*/ 21 w 3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1" y="35"/>
                  </a:moveTo>
                  <a:lnTo>
                    <a:pt x="35" y="21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2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5913438" y="2433638"/>
              <a:ext cx="47625" cy="55563"/>
            </a:xfrm>
            <a:custGeom>
              <a:avLst/>
              <a:gdLst>
                <a:gd name="T0" fmla="*/ 11 w 30"/>
                <a:gd name="T1" fmla="*/ 35 h 35"/>
                <a:gd name="T2" fmla="*/ 30 w 30"/>
                <a:gd name="T3" fmla="*/ 28 h 35"/>
                <a:gd name="T4" fmla="*/ 19 w 30"/>
                <a:gd name="T5" fmla="*/ 0 h 35"/>
                <a:gd name="T6" fmla="*/ 0 w 30"/>
                <a:gd name="T7" fmla="*/ 7 h 35"/>
                <a:gd name="T8" fmla="*/ 11 w 30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5">
                  <a:moveTo>
                    <a:pt x="11" y="35"/>
                  </a:moveTo>
                  <a:lnTo>
                    <a:pt x="30" y="28"/>
                  </a:lnTo>
                  <a:lnTo>
                    <a:pt x="19" y="0"/>
                  </a:lnTo>
                  <a:lnTo>
                    <a:pt x="0" y="7"/>
                  </a:lnTo>
                  <a:lnTo>
                    <a:pt x="1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6070600" y="2435226"/>
              <a:ext cx="49213" cy="57150"/>
            </a:xfrm>
            <a:custGeom>
              <a:avLst/>
              <a:gdLst>
                <a:gd name="T0" fmla="*/ 19 w 31"/>
                <a:gd name="T1" fmla="*/ 36 h 36"/>
                <a:gd name="T2" fmla="*/ 31 w 31"/>
                <a:gd name="T3" fmla="*/ 8 h 36"/>
                <a:gd name="T4" fmla="*/ 12 w 31"/>
                <a:gd name="T5" fmla="*/ 0 h 36"/>
                <a:gd name="T6" fmla="*/ 0 w 31"/>
                <a:gd name="T7" fmla="*/ 28 h 36"/>
                <a:gd name="T8" fmla="*/ 19 w 3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6">
                  <a:moveTo>
                    <a:pt x="19" y="36"/>
                  </a:moveTo>
                  <a:lnTo>
                    <a:pt x="31" y="8"/>
                  </a:lnTo>
                  <a:lnTo>
                    <a:pt x="12" y="0"/>
                  </a:lnTo>
                  <a:lnTo>
                    <a:pt x="0" y="28"/>
                  </a:lnTo>
                  <a:lnTo>
                    <a:pt x="1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6176963" y="2554288"/>
              <a:ext cx="57150" cy="47625"/>
            </a:xfrm>
            <a:custGeom>
              <a:avLst/>
              <a:gdLst>
                <a:gd name="T0" fmla="*/ 8 w 36"/>
                <a:gd name="T1" fmla="*/ 30 h 30"/>
                <a:gd name="T2" fmla="*/ 36 w 36"/>
                <a:gd name="T3" fmla="*/ 18 h 30"/>
                <a:gd name="T4" fmla="*/ 29 w 36"/>
                <a:gd name="T5" fmla="*/ 0 h 30"/>
                <a:gd name="T6" fmla="*/ 0 w 36"/>
                <a:gd name="T7" fmla="*/ 11 h 30"/>
                <a:gd name="T8" fmla="*/ 8 w 3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8" y="30"/>
                  </a:moveTo>
                  <a:lnTo>
                    <a:pt x="36" y="18"/>
                  </a:lnTo>
                  <a:lnTo>
                    <a:pt x="29" y="0"/>
                  </a:lnTo>
                  <a:lnTo>
                    <a:pt x="0" y="11"/>
                  </a:lnTo>
                  <a:lnTo>
                    <a:pt x="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5795963" y="2547938"/>
              <a:ext cx="57150" cy="47625"/>
            </a:xfrm>
            <a:custGeom>
              <a:avLst/>
              <a:gdLst>
                <a:gd name="T0" fmla="*/ 28 w 36"/>
                <a:gd name="T1" fmla="*/ 30 h 30"/>
                <a:gd name="T2" fmla="*/ 36 w 36"/>
                <a:gd name="T3" fmla="*/ 12 h 30"/>
                <a:gd name="T4" fmla="*/ 8 w 36"/>
                <a:gd name="T5" fmla="*/ 0 h 30"/>
                <a:gd name="T6" fmla="*/ 0 w 36"/>
                <a:gd name="T7" fmla="*/ 18 h 30"/>
                <a:gd name="T8" fmla="*/ 28 w 3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28" y="30"/>
                  </a:moveTo>
                  <a:lnTo>
                    <a:pt x="36" y="12"/>
                  </a:lnTo>
                  <a:lnTo>
                    <a:pt x="8" y="0"/>
                  </a:lnTo>
                  <a:lnTo>
                    <a:pt x="0" y="18"/>
                  </a:lnTo>
                  <a:lnTo>
                    <a:pt x="2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1" name="Freeform 6"/>
          <p:cNvSpPr>
            <a:spLocks/>
          </p:cNvSpPr>
          <p:nvPr userDrawn="1"/>
        </p:nvSpPr>
        <p:spPr bwMode="auto">
          <a:xfrm>
            <a:off x="4005942" y="296368"/>
            <a:ext cx="8174586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2" name="Freeform 11"/>
          <p:cNvSpPr>
            <a:spLocks/>
          </p:cNvSpPr>
          <p:nvPr userDrawn="1"/>
        </p:nvSpPr>
        <p:spPr bwMode="auto">
          <a:xfrm>
            <a:off x="3772579" y="281015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2154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#本节小结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r>
              <a:rPr lang="en-US" altLang="zh-CN" dirty="0"/>
              <a:t>Click here to edit summary</a:t>
            </a:r>
            <a:endParaRPr lang="zh-CN" altLang="en-US" dirty="0"/>
          </a:p>
        </p:txBody>
      </p:sp>
      <p:sp>
        <p:nvSpPr>
          <p:cNvPr id="12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4248472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en-US" altLang="zh-CN" baseline="0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Section Summary</a:t>
            </a:r>
          </a:p>
        </p:txBody>
      </p:sp>
      <p:sp>
        <p:nvSpPr>
          <p:cNvPr id="13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4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515380" y="490848"/>
            <a:ext cx="470694" cy="475421"/>
            <a:chOff x="5540375" y="2868613"/>
            <a:chExt cx="1106488" cy="1117600"/>
          </a:xfrm>
          <a:solidFill>
            <a:schemeClr val="bg1"/>
          </a:solidFill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5970588" y="3251201"/>
              <a:ext cx="676275" cy="517525"/>
            </a:xfrm>
            <a:custGeom>
              <a:avLst/>
              <a:gdLst>
                <a:gd name="T0" fmla="*/ 40 w 180"/>
                <a:gd name="T1" fmla="*/ 42 h 138"/>
                <a:gd name="T2" fmla="*/ 27 w 180"/>
                <a:gd name="T3" fmla="*/ 42 h 138"/>
                <a:gd name="T4" fmla="*/ 3 w 180"/>
                <a:gd name="T5" fmla="*/ 66 h 138"/>
                <a:gd name="T6" fmla="*/ 3 w 180"/>
                <a:gd name="T7" fmla="*/ 79 h 138"/>
                <a:gd name="T8" fmla="*/ 59 w 180"/>
                <a:gd name="T9" fmla="*/ 135 h 138"/>
                <a:gd name="T10" fmla="*/ 72 w 180"/>
                <a:gd name="T11" fmla="*/ 135 h 138"/>
                <a:gd name="T12" fmla="*/ 176 w 180"/>
                <a:gd name="T13" fmla="*/ 31 h 138"/>
                <a:gd name="T14" fmla="*/ 176 w 180"/>
                <a:gd name="T15" fmla="*/ 18 h 138"/>
                <a:gd name="T16" fmla="*/ 162 w 180"/>
                <a:gd name="T17" fmla="*/ 4 h 138"/>
                <a:gd name="T18" fmla="*/ 149 w 180"/>
                <a:gd name="T19" fmla="*/ 3 h 138"/>
                <a:gd name="T20" fmla="*/ 74 w 180"/>
                <a:gd name="T21" fmla="*/ 66 h 138"/>
                <a:gd name="T22" fmla="*/ 60 w 180"/>
                <a:gd name="T23" fmla="*/ 65 h 138"/>
                <a:gd name="T24" fmla="*/ 40 w 180"/>
                <a:gd name="T25" fmla="*/ 4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38">
                  <a:moveTo>
                    <a:pt x="40" y="42"/>
                  </a:moveTo>
                  <a:cubicBezTo>
                    <a:pt x="36" y="39"/>
                    <a:pt x="30" y="38"/>
                    <a:pt x="27" y="4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5"/>
                    <a:pt x="3" y="79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63" y="138"/>
                    <a:pt x="69" y="138"/>
                    <a:pt x="72" y="135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9" y="27"/>
                    <a:pt x="180" y="21"/>
                    <a:pt x="176" y="1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9" y="0"/>
                    <a:pt x="153" y="0"/>
                    <a:pt x="149" y="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0" y="69"/>
                    <a:pt x="64" y="68"/>
                    <a:pt x="60" y="6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5540375" y="2868613"/>
              <a:ext cx="941388" cy="1117600"/>
            </a:xfrm>
            <a:custGeom>
              <a:avLst/>
              <a:gdLst>
                <a:gd name="T0" fmla="*/ 233 w 251"/>
                <a:gd name="T1" fmla="*/ 279 h 298"/>
                <a:gd name="T2" fmla="*/ 19 w 251"/>
                <a:gd name="T3" fmla="*/ 279 h 298"/>
                <a:gd name="T4" fmla="*/ 19 w 251"/>
                <a:gd name="T5" fmla="*/ 38 h 298"/>
                <a:gd name="T6" fmla="*/ 44 w 251"/>
                <a:gd name="T7" fmla="*/ 38 h 298"/>
                <a:gd name="T8" fmla="*/ 44 w 251"/>
                <a:gd name="T9" fmla="*/ 47 h 298"/>
                <a:gd name="T10" fmla="*/ 54 w 251"/>
                <a:gd name="T11" fmla="*/ 57 h 298"/>
                <a:gd name="T12" fmla="*/ 56 w 251"/>
                <a:gd name="T13" fmla="*/ 57 h 298"/>
                <a:gd name="T14" fmla="*/ 65 w 251"/>
                <a:gd name="T15" fmla="*/ 47 h 298"/>
                <a:gd name="T16" fmla="*/ 65 w 251"/>
                <a:gd name="T17" fmla="*/ 38 h 298"/>
                <a:gd name="T18" fmla="*/ 92 w 251"/>
                <a:gd name="T19" fmla="*/ 38 h 298"/>
                <a:gd name="T20" fmla="*/ 92 w 251"/>
                <a:gd name="T21" fmla="*/ 47 h 298"/>
                <a:gd name="T22" fmla="*/ 102 w 251"/>
                <a:gd name="T23" fmla="*/ 57 h 298"/>
                <a:gd name="T24" fmla="*/ 104 w 251"/>
                <a:gd name="T25" fmla="*/ 57 h 298"/>
                <a:gd name="T26" fmla="*/ 113 w 251"/>
                <a:gd name="T27" fmla="*/ 47 h 298"/>
                <a:gd name="T28" fmla="*/ 113 w 251"/>
                <a:gd name="T29" fmla="*/ 38 h 298"/>
                <a:gd name="T30" fmla="*/ 140 w 251"/>
                <a:gd name="T31" fmla="*/ 38 h 298"/>
                <a:gd name="T32" fmla="*/ 140 w 251"/>
                <a:gd name="T33" fmla="*/ 47 h 298"/>
                <a:gd name="T34" fmla="*/ 150 w 251"/>
                <a:gd name="T35" fmla="*/ 57 h 298"/>
                <a:gd name="T36" fmla="*/ 152 w 251"/>
                <a:gd name="T37" fmla="*/ 57 h 298"/>
                <a:gd name="T38" fmla="*/ 161 w 251"/>
                <a:gd name="T39" fmla="*/ 47 h 298"/>
                <a:gd name="T40" fmla="*/ 161 w 251"/>
                <a:gd name="T41" fmla="*/ 38 h 298"/>
                <a:gd name="T42" fmla="*/ 189 w 251"/>
                <a:gd name="T43" fmla="*/ 38 h 298"/>
                <a:gd name="T44" fmla="*/ 189 w 251"/>
                <a:gd name="T45" fmla="*/ 47 h 298"/>
                <a:gd name="T46" fmla="*/ 198 w 251"/>
                <a:gd name="T47" fmla="*/ 57 h 298"/>
                <a:gd name="T48" fmla="*/ 200 w 251"/>
                <a:gd name="T49" fmla="*/ 57 h 298"/>
                <a:gd name="T50" fmla="*/ 210 w 251"/>
                <a:gd name="T51" fmla="*/ 47 h 298"/>
                <a:gd name="T52" fmla="*/ 210 w 251"/>
                <a:gd name="T53" fmla="*/ 38 h 298"/>
                <a:gd name="T54" fmla="*/ 215 w 251"/>
                <a:gd name="T55" fmla="*/ 38 h 298"/>
                <a:gd name="T56" fmla="*/ 233 w 251"/>
                <a:gd name="T57" fmla="*/ 55 h 298"/>
                <a:gd name="T58" fmla="*/ 233 w 251"/>
                <a:gd name="T59" fmla="*/ 114 h 298"/>
                <a:gd name="T60" fmla="*/ 251 w 251"/>
                <a:gd name="T61" fmla="*/ 98 h 298"/>
                <a:gd name="T62" fmla="*/ 251 w 251"/>
                <a:gd name="T63" fmla="*/ 47 h 298"/>
                <a:gd name="T64" fmla="*/ 223 w 251"/>
                <a:gd name="T65" fmla="*/ 19 h 298"/>
                <a:gd name="T66" fmla="*/ 210 w 251"/>
                <a:gd name="T67" fmla="*/ 19 h 298"/>
                <a:gd name="T68" fmla="*/ 210 w 251"/>
                <a:gd name="T69" fmla="*/ 10 h 298"/>
                <a:gd name="T70" fmla="*/ 200 w 251"/>
                <a:gd name="T71" fmla="*/ 0 h 298"/>
                <a:gd name="T72" fmla="*/ 198 w 251"/>
                <a:gd name="T73" fmla="*/ 0 h 298"/>
                <a:gd name="T74" fmla="*/ 189 w 251"/>
                <a:gd name="T75" fmla="*/ 10 h 298"/>
                <a:gd name="T76" fmla="*/ 189 w 251"/>
                <a:gd name="T77" fmla="*/ 19 h 298"/>
                <a:gd name="T78" fmla="*/ 161 w 251"/>
                <a:gd name="T79" fmla="*/ 19 h 298"/>
                <a:gd name="T80" fmla="*/ 161 w 251"/>
                <a:gd name="T81" fmla="*/ 10 h 298"/>
                <a:gd name="T82" fmla="*/ 152 w 251"/>
                <a:gd name="T83" fmla="*/ 0 h 298"/>
                <a:gd name="T84" fmla="*/ 150 w 251"/>
                <a:gd name="T85" fmla="*/ 0 h 298"/>
                <a:gd name="T86" fmla="*/ 140 w 251"/>
                <a:gd name="T87" fmla="*/ 10 h 298"/>
                <a:gd name="T88" fmla="*/ 140 w 251"/>
                <a:gd name="T89" fmla="*/ 19 h 298"/>
                <a:gd name="T90" fmla="*/ 113 w 251"/>
                <a:gd name="T91" fmla="*/ 19 h 298"/>
                <a:gd name="T92" fmla="*/ 113 w 251"/>
                <a:gd name="T93" fmla="*/ 10 h 298"/>
                <a:gd name="T94" fmla="*/ 104 w 251"/>
                <a:gd name="T95" fmla="*/ 0 h 298"/>
                <a:gd name="T96" fmla="*/ 102 w 251"/>
                <a:gd name="T97" fmla="*/ 0 h 298"/>
                <a:gd name="T98" fmla="*/ 92 w 251"/>
                <a:gd name="T99" fmla="*/ 10 h 298"/>
                <a:gd name="T100" fmla="*/ 92 w 251"/>
                <a:gd name="T101" fmla="*/ 19 h 298"/>
                <a:gd name="T102" fmla="*/ 65 w 251"/>
                <a:gd name="T103" fmla="*/ 19 h 298"/>
                <a:gd name="T104" fmla="*/ 65 w 251"/>
                <a:gd name="T105" fmla="*/ 10 h 298"/>
                <a:gd name="T106" fmla="*/ 56 w 251"/>
                <a:gd name="T107" fmla="*/ 0 h 298"/>
                <a:gd name="T108" fmla="*/ 54 w 251"/>
                <a:gd name="T109" fmla="*/ 0 h 298"/>
                <a:gd name="T110" fmla="*/ 44 w 251"/>
                <a:gd name="T111" fmla="*/ 10 h 298"/>
                <a:gd name="T112" fmla="*/ 44 w 251"/>
                <a:gd name="T113" fmla="*/ 19 h 298"/>
                <a:gd name="T114" fmla="*/ 0 w 251"/>
                <a:gd name="T115" fmla="*/ 19 h 298"/>
                <a:gd name="T116" fmla="*/ 0 w 251"/>
                <a:gd name="T117" fmla="*/ 298 h 298"/>
                <a:gd name="T118" fmla="*/ 251 w 251"/>
                <a:gd name="T119" fmla="*/ 298 h 298"/>
                <a:gd name="T120" fmla="*/ 251 w 251"/>
                <a:gd name="T121" fmla="*/ 199 h 298"/>
                <a:gd name="T122" fmla="*/ 233 w 251"/>
                <a:gd name="T123" fmla="*/ 218 h 298"/>
                <a:gd name="T124" fmla="*/ 233 w 251"/>
                <a:gd name="T125" fmla="*/ 27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298">
                  <a:moveTo>
                    <a:pt x="233" y="279"/>
                  </a:moveTo>
                  <a:cubicBezTo>
                    <a:pt x="19" y="279"/>
                    <a:pt x="19" y="279"/>
                    <a:pt x="19" y="27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52"/>
                    <a:pt x="48" y="57"/>
                    <a:pt x="54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1" y="57"/>
                    <a:pt x="65" y="52"/>
                    <a:pt x="65" y="4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52"/>
                    <a:pt x="97" y="57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9" y="57"/>
                    <a:pt x="113" y="52"/>
                    <a:pt x="113" y="47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40" y="52"/>
                    <a:pt x="145" y="57"/>
                    <a:pt x="150" y="57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7" y="57"/>
                    <a:pt x="161" y="52"/>
                    <a:pt x="161" y="47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52"/>
                    <a:pt x="193" y="57"/>
                    <a:pt x="198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5" y="57"/>
                    <a:pt x="210" y="52"/>
                    <a:pt x="210" y="47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3" y="114"/>
                    <a:pt x="233" y="114"/>
                    <a:pt x="233" y="114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47"/>
                    <a:pt x="251" y="47"/>
                    <a:pt x="251" y="47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0" y="10"/>
                    <a:pt x="210" y="10"/>
                    <a:pt x="210" y="10"/>
                  </a:cubicBezTo>
                  <a:cubicBezTo>
                    <a:pt x="210" y="4"/>
                    <a:pt x="205" y="0"/>
                    <a:pt x="200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3" y="0"/>
                    <a:pt x="189" y="4"/>
                    <a:pt x="189" y="10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2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45" y="0"/>
                    <a:pt x="140" y="4"/>
                    <a:pt x="140" y="1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4"/>
                    <a:pt x="109" y="0"/>
                    <a:pt x="10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4"/>
                    <a:pt x="92" y="1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4" y="4"/>
                    <a:pt x="44" y="1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251" y="298"/>
                    <a:pt x="251" y="298"/>
                    <a:pt x="251" y="298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33" y="218"/>
                    <a:pt x="233" y="218"/>
                    <a:pt x="233" y="218"/>
                  </a:cubicBezTo>
                  <a:lnTo>
                    <a:pt x="233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1670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#本章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499" y="408779"/>
            <a:ext cx="4402529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3500" b="1" kern="1200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Заключение</a:t>
            </a:r>
            <a:endParaRPr lang="en-US" altLang="zh-CN" sz="3500" b="1" kern="1200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1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2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5380" y="490848"/>
            <a:ext cx="470694" cy="475421"/>
            <a:chOff x="5540375" y="2868613"/>
            <a:chExt cx="1106488" cy="1117600"/>
          </a:xfrm>
          <a:solidFill>
            <a:schemeClr val="bg1"/>
          </a:solidFill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5970588" y="3251201"/>
              <a:ext cx="676275" cy="517525"/>
            </a:xfrm>
            <a:custGeom>
              <a:avLst/>
              <a:gdLst>
                <a:gd name="T0" fmla="*/ 40 w 180"/>
                <a:gd name="T1" fmla="*/ 42 h 138"/>
                <a:gd name="T2" fmla="*/ 27 w 180"/>
                <a:gd name="T3" fmla="*/ 42 h 138"/>
                <a:gd name="T4" fmla="*/ 3 w 180"/>
                <a:gd name="T5" fmla="*/ 66 h 138"/>
                <a:gd name="T6" fmla="*/ 3 w 180"/>
                <a:gd name="T7" fmla="*/ 79 h 138"/>
                <a:gd name="T8" fmla="*/ 59 w 180"/>
                <a:gd name="T9" fmla="*/ 135 h 138"/>
                <a:gd name="T10" fmla="*/ 72 w 180"/>
                <a:gd name="T11" fmla="*/ 135 h 138"/>
                <a:gd name="T12" fmla="*/ 176 w 180"/>
                <a:gd name="T13" fmla="*/ 31 h 138"/>
                <a:gd name="T14" fmla="*/ 176 w 180"/>
                <a:gd name="T15" fmla="*/ 18 h 138"/>
                <a:gd name="T16" fmla="*/ 162 w 180"/>
                <a:gd name="T17" fmla="*/ 4 h 138"/>
                <a:gd name="T18" fmla="*/ 149 w 180"/>
                <a:gd name="T19" fmla="*/ 3 h 138"/>
                <a:gd name="T20" fmla="*/ 74 w 180"/>
                <a:gd name="T21" fmla="*/ 66 h 138"/>
                <a:gd name="T22" fmla="*/ 60 w 180"/>
                <a:gd name="T23" fmla="*/ 65 h 138"/>
                <a:gd name="T24" fmla="*/ 40 w 180"/>
                <a:gd name="T25" fmla="*/ 4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38">
                  <a:moveTo>
                    <a:pt x="40" y="42"/>
                  </a:moveTo>
                  <a:cubicBezTo>
                    <a:pt x="36" y="39"/>
                    <a:pt x="30" y="38"/>
                    <a:pt x="27" y="4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5"/>
                    <a:pt x="3" y="79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63" y="138"/>
                    <a:pt x="69" y="138"/>
                    <a:pt x="72" y="135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9" y="27"/>
                    <a:pt x="180" y="21"/>
                    <a:pt x="176" y="1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9" y="0"/>
                    <a:pt x="153" y="0"/>
                    <a:pt x="149" y="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0" y="69"/>
                    <a:pt x="64" y="68"/>
                    <a:pt x="60" y="6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5540375" y="2868613"/>
              <a:ext cx="941388" cy="1117600"/>
            </a:xfrm>
            <a:custGeom>
              <a:avLst/>
              <a:gdLst>
                <a:gd name="T0" fmla="*/ 233 w 251"/>
                <a:gd name="T1" fmla="*/ 279 h 298"/>
                <a:gd name="T2" fmla="*/ 19 w 251"/>
                <a:gd name="T3" fmla="*/ 279 h 298"/>
                <a:gd name="T4" fmla="*/ 19 w 251"/>
                <a:gd name="T5" fmla="*/ 38 h 298"/>
                <a:gd name="T6" fmla="*/ 44 w 251"/>
                <a:gd name="T7" fmla="*/ 38 h 298"/>
                <a:gd name="T8" fmla="*/ 44 w 251"/>
                <a:gd name="T9" fmla="*/ 47 h 298"/>
                <a:gd name="T10" fmla="*/ 54 w 251"/>
                <a:gd name="T11" fmla="*/ 57 h 298"/>
                <a:gd name="T12" fmla="*/ 56 w 251"/>
                <a:gd name="T13" fmla="*/ 57 h 298"/>
                <a:gd name="T14" fmla="*/ 65 w 251"/>
                <a:gd name="T15" fmla="*/ 47 h 298"/>
                <a:gd name="T16" fmla="*/ 65 w 251"/>
                <a:gd name="T17" fmla="*/ 38 h 298"/>
                <a:gd name="T18" fmla="*/ 92 w 251"/>
                <a:gd name="T19" fmla="*/ 38 h 298"/>
                <a:gd name="T20" fmla="*/ 92 w 251"/>
                <a:gd name="T21" fmla="*/ 47 h 298"/>
                <a:gd name="T22" fmla="*/ 102 w 251"/>
                <a:gd name="T23" fmla="*/ 57 h 298"/>
                <a:gd name="T24" fmla="*/ 104 w 251"/>
                <a:gd name="T25" fmla="*/ 57 h 298"/>
                <a:gd name="T26" fmla="*/ 113 w 251"/>
                <a:gd name="T27" fmla="*/ 47 h 298"/>
                <a:gd name="T28" fmla="*/ 113 w 251"/>
                <a:gd name="T29" fmla="*/ 38 h 298"/>
                <a:gd name="T30" fmla="*/ 140 w 251"/>
                <a:gd name="T31" fmla="*/ 38 h 298"/>
                <a:gd name="T32" fmla="*/ 140 w 251"/>
                <a:gd name="T33" fmla="*/ 47 h 298"/>
                <a:gd name="T34" fmla="*/ 150 w 251"/>
                <a:gd name="T35" fmla="*/ 57 h 298"/>
                <a:gd name="T36" fmla="*/ 152 w 251"/>
                <a:gd name="T37" fmla="*/ 57 h 298"/>
                <a:gd name="T38" fmla="*/ 161 w 251"/>
                <a:gd name="T39" fmla="*/ 47 h 298"/>
                <a:gd name="T40" fmla="*/ 161 w 251"/>
                <a:gd name="T41" fmla="*/ 38 h 298"/>
                <a:gd name="T42" fmla="*/ 189 w 251"/>
                <a:gd name="T43" fmla="*/ 38 h 298"/>
                <a:gd name="T44" fmla="*/ 189 w 251"/>
                <a:gd name="T45" fmla="*/ 47 h 298"/>
                <a:gd name="T46" fmla="*/ 198 w 251"/>
                <a:gd name="T47" fmla="*/ 57 h 298"/>
                <a:gd name="T48" fmla="*/ 200 w 251"/>
                <a:gd name="T49" fmla="*/ 57 h 298"/>
                <a:gd name="T50" fmla="*/ 210 w 251"/>
                <a:gd name="T51" fmla="*/ 47 h 298"/>
                <a:gd name="T52" fmla="*/ 210 w 251"/>
                <a:gd name="T53" fmla="*/ 38 h 298"/>
                <a:gd name="T54" fmla="*/ 215 w 251"/>
                <a:gd name="T55" fmla="*/ 38 h 298"/>
                <a:gd name="T56" fmla="*/ 233 w 251"/>
                <a:gd name="T57" fmla="*/ 55 h 298"/>
                <a:gd name="T58" fmla="*/ 233 w 251"/>
                <a:gd name="T59" fmla="*/ 114 h 298"/>
                <a:gd name="T60" fmla="*/ 251 w 251"/>
                <a:gd name="T61" fmla="*/ 98 h 298"/>
                <a:gd name="T62" fmla="*/ 251 w 251"/>
                <a:gd name="T63" fmla="*/ 47 h 298"/>
                <a:gd name="T64" fmla="*/ 223 w 251"/>
                <a:gd name="T65" fmla="*/ 19 h 298"/>
                <a:gd name="T66" fmla="*/ 210 w 251"/>
                <a:gd name="T67" fmla="*/ 19 h 298"/>
                <a:gd name="T68" fmla="*/ 210 w 251"/>
                <a:gd name="T69" fmla="*/ 10 h 298"/>
                <a:gd name="T70" fmla="*/ 200 w 251"/>
                <a:gd name="T71" fmla="*/ 0 h 298"/>
                <a:gd name="T72" fmla="*/ 198 w 251"/>
                <a:gd name="T73" fmla="*/ 0 h 298"/>
                <a:gd name="T74" fmla="*/ 189 w 251"/>
                <a:gd name="T75" fmla="*/ 10 h 298"/>
                <a:gd name="T76" fmla="*/ 189 w 251"/>
                <a:gd name="T77" fmla="*/ 19 h 298"/>
                <a:gd name="T78" fmla="*/ 161 w 251"/>
                <a:gd name="T79" fmla="*/ 19 h 298"/>
                <a:gd name="T80" fmla="*/ 161 w 251"/>
                <a:gd name="T81" fmla="*/ 10 h 298"/>
                <a:gd name="T82" fmla="*/ 152 w 251"/>
                <a:gd name="T83" fmla="*/ 0 h 298"/>
                <a:gd name="T84" fmla="*/ 150 w 251"/>
                <a:gd name="T85" fmla="*/ 0 h 298"/>
                <a:gd name="T86" fmla="*/ 140 w 251"/>
                <a:gd name="T87" fmla="*/ 10 h 298"/>
                <a:gd name="T88" fmla="*/ 140 w 251"/>
                <a:gd name="T89" fmla="*/ 19 h 298"/>
                <a:gd name="T90" fmla="*/ 113 w 251"/>
                <a:gd name="T91" fmla="*/ 19 h 298"/>
                <a:gd name="T92" fmla="*/ 113 w 251"/>
                <a:gd name="T93" fmla="*/ 10 h 298"/>
                <a:gd name="T94" fmla="*/ 104 w 251"/>
                <a:gd name="T95" fmla="*/ 0 h 298"/>
                <a:gd name="T96" fmla="*/ 102 w 251"/>
                <a:gd name="T97" fmla="*/ 0 h 298"/>
                <a:gd name="T98" fmla="*/ 92 w 251"/>
                <a:gd name="T99" fmla="*/ 10 h 298"/>
                <a:gd name="T100" fmla="*/ 92 w 251"/>
                <a:gd name="T101" fmla="*/ 19 h 298"/>
                <a:gd name="T102" fmla="*/ 65 w 251"/>
                <a:gd name="T103" fmla="*/ 19 h 298"/>
                <a:gd name="T104" fmla="*/ 65 w 251"/>
                <a:gd name="T105" fmla="*/ 10 h 298"/>
                <a:gd name="T106" fmla="*/ 56 w 251"/>
                <a:gd name="T107" fmla="*/ 0 h 298"/>
                <a:gd name="T108" fmla="*/ 54 w 251"/>
                <a:gd name="T109" fmla="*/ 0 h 298"/>
                <a:gd name="T110" fmla="*/ 44 w 251"/>
                <a:gd name="T111" fmla="*/ 10 h 298"/>
                <a:gd name="T112" fmla="*/ 44 w 251"/>
                <a:gd name="T113" fmla="*/ 19 h 298"/>
                <a:gd name="T114" fmla="*/ 0 w 251"/>
                <a:gd name="T115" fmla="*/ 19 h 298"/>
                <a:gd name="T116" fmla="*/ 0 w 251"/>
                <a:gd name="T117" fmla="*/ 298 h 298"/>
                <a:gd name="T118" fmla="*/ 251 w 251"/>
                <a:gd name="T119" fmla="*/ 298 h 298"/>
                <a:gd name="T120" fmla="*/ 251 w 251"/>
                <a:gd name="T121" fmla="*/ 199 h 298"/>
                <a:gd name="T122" fmla="*/ 233 w 251"/>
                <a:gd name="T123" fmla="*/ 218 h 298"/>
                <a:gd name="T124" fmla="*/ 233 w 251"/>
                <a:gd name="T125" fmla="*/ 27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298">
                  <a:moveTo>
                    <a:pt x="233" y="279"/>
                  </a:moveTo>
                  <a:cubicBezTo>
                    <a:pt x="19" y="279"/>
                    <a:pt x="19" y="279"/>
                    <a:pt x="19" y="27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52"/>
                    <a:pt x="48" y="57"/>
                    <a:pt x="54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1" y="57"/>
                    <a:pt x="65" y="52"/>
                    <a:pt x="65" y="4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52"/>
                    <a:pt x="97" y="57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9" y="57"/>
                    <a:pt x="113" y="52"/>
                    <a:pt x="113" y="47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40" y="52"/>
                    <a:pt x="145" y="57"/>
                    <a:pt x="150" y="57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7" y="57"/>
                    <a:pt x="161" y="52"/>
                    <a:pt x="161" y="47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52"/>
                    <a:pt x="193" y="57"/>
                    <a:pt x="198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5" y="57"/>
                    <a:pt x="210" y="52"/>
                    <a:pt x="210" y="47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3" y="114"/>
                    <a:pt x="233" y="114"/>
                    <a:pt x="233" y="114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47"/>
                    <a:pt x="251" y="47"/>
                    <a:pt x="251" y="47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0" y="10"/>
                    <a:pt x="210" y="10"/>
                    <a:pt x="210" y="10"/>
                  </a:cubicBezTo>
                  <a:cubicBezTo>
                    <a:pt x="210" y="4"/>
                    <a:pt x="205" y="0"/>
                    <a:pt x="200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3" y="0"/>
                    <a:pt x="189" y="4"/>
                    <a:pt x="189" y="10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2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45" y="0"/>
                    <a:pt x="140" y="4"/>
                    <a:pt x="140" y="1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4"/>
                    <a:pt x="109" y="0"/>
                    <a:pt x="10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4"/>
                    <a:pt x="92" y="1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4" y="4"/>
                    <a:pt x="44" y="1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251" y="298"/>
                    <a:pt x="251" y="298"/>
                    <a:pt x="251" y="298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33" y="218"/>
                    <a:pt x="233" y="218"/>
                    <a:pt x="233" y="218"/>
                  </a:cubicBezTo>
                  <a:lnTo>
                    <a:pt x="233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51879" y="1241721"/>
            <a:ext cx="11306174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fontAlgn="auto">
              <a:defRPr baseline="0">
                <a:latin typeface="Huawei Sans" panose="020C0503030203020204" pitchFamily="34" charset="0"/>
              </a:defRPr>
            </a:lvl2pPr>
            <a:lvl3pPr fontAlgn="auto">
              <a:defRPr baseline="0">
                <a:latin typeface="Huawei Sans" panose="020C0503030203020204" pitchFamily="34" charset="0"/>
              </a:defRPr>
            </a:lvl3pPr>
            <a:lvl4pPr fontAlgn="auto">
              <a:defRPr baseline="0">
                <a:latin typeface="Huawei Sans" panose="020C0503030203020204" pitchFamily="34" charset="0"/>
              </a:defRPr>
            </a:lvl4pPr>
            <a:lvl5pPr fontAlgn="auto">
              <a:buNone/>
              <a:defRPr baseline="0">
                <a:latin typeface="Huawei Sans" panose="020C0503030203020204" pitchFamily="34" charset="0"/>
              </a:defRPr>
            </a:lvl5pPr>
          </a:lstStyle>
          <a:p>
            <a:pPr lvl="0"/>
            <a:r>
              <a:rPr lang="en-US" altLang="zh-CN" dirty="0"/>
              <a:t>Click to edit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107361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#更多信息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r>
              <a:rPr lang="en-US" altLang="zh-CN" dirty="0"/>
              <a:t>More information for trainees</a:t>
            </a:r>
            <a:endParaRPr lang="zh-CN" altLang="en-US" dirty="0"/>
          </a:p>
        </p:txBody>
      </p:sp>
      <p:sp>
        <p:nvSpPr>
          <p:cNvPr id="13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499" y="408779"/>
            <a:ext cx="8201643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3500" b="1" kern="1200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Дополнительная информация</a:t>
            </a:r>
            <a:endParaRPr lang="en-US" altLang="zh-CN" sz="3500" b="1" kern="1200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4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5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479376" y="480268"/>
            <a:ext cx="496581" cy="496581"/>
            <a:chOff x="4485904" y="3429000"/>
            <a:chExt cx="2003425" cy="2003425"/>
          </a:xfrm>
          <a:solidFill>
            <a:schemeClr val="bg1"/>
          </a:solidFill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4485904" y="3429000"/>
              <a:ext cx="2003425" cy="2003425"/>
            </a:xfrm>
            <a:custGeom>
              <a:avLst/>
              <a:gdLst>
                <a:gd name="T0" fmla="*/ 669 w 1338"/>
                <a:gd name="T1" fmla="*/ 0 h 1338"/>
                <a:gd name="T2" fmla="*/ 1338 w 1338"/>
                <a:gd name="T3" fmla="*/ 669 h 1338"/>
                <a:gd name="T4" fmla="*/ 669 w 1338"/>
                <a:gd name="T5" fmla="*/ 1338 h 1338"/>
                <a:gd name="T6" fmla="*/ 0 w 1338"/>
                <a:gd name="T7" fmla="*/ 669 h 1338"/>
                <a:gd name="T8" fmla="*/ 669 w 1338"/>
                <a:gd name="T9" fmla="*/ 0 h 1338"/>
                <a:gd name="T10" fmla="*/ 669 w 1338"/>
                <a:gd name="T11" fmla="*/ 92 h 1338"/>
                <a:gd name="T12" fmla="*/ 1246 w 1338"/>
                <a:gd name="T13" fmla="*/ 669 h 1338"/>
                <a:gd name="T14" fmla="*/ 669 w 1338"/>
                <a:gd name="T15" fmla="*/ 1246 h 1338"/>
                <a:gd name="T16" fmla="*/ 92 w 1338"/>
                <a:gd name="T17" fmla="*/ 669 h 1338"/>
                <a:gd name="T18" fmla="*/ 669 w 1338"/>
                <a:gd name="T19" fmla="*/ 92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8" h="1338">
                  <a:moveTo>
                    <a:pt x="669" y="0"/>
                  </a:moveTo>
                  <a:cubicBezTo>
                    <a:pt x="1039" y="0"/>
                    <a:pt x="1338" y="299"/>
                    <a:pt x="1338" y="669"/>
                  </a:cubicBezTo>
                  <a:cubicBezTo>
                    <a:pt x="1338" y="1039"/>
                    <a:pt x="1039" y="1338"/>
                    <a:pt x="669" y="1338"/>
                  </a:cubicBezTo>
                  <a:cubicBezTo>
                    <a:pt x="299" y="1338"/>
                    <a:pt x="0" y="1039"/>
                    <a:pt x="0" y="669"/>
                  </a:cubicBezTo>
                  <a:cubicBezTo>
                    <a:pt x="0" y="299"/>
                    <a:pt x="299" y="0"/>
                    <a:pt x="669" y="0"/>
                  </a:cubicBezTo>
                  <a:close/>
                  <a:moveTo>
                    <a:pt x="669" y="92"/>
                  </a:moveTo>
                  <a:cubicBezTo>
                    <a:pt x="988" y="92"/>
                    <a:pt x="1246" y="350"/>
                    <a:pt x="1246" y="669"/>
                  </a:cubicBezTo>
                  <a:cubicBezTo>
                    <a:pt x="1246" y="988"/>
                    <a:pt x="988" y="1246"/>
                    <a:pt x="669" y="1246"/>
                  </a:cubicBezTo>
                  <a:cubicBezTo>
                    <a:pt x="350" y="1246"/>
                    <a:pt x="92" y="988"/>
                    <a:pt x="92" y="669"/>
                  </a:cubicBezTo>
                  <a:cubicBezTo>
                    <a:pt x="92" y="350"/>
                    <a:pt x="350" y="92"/>
                    <a:pt x="66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4978029" y="4324350"/>
              <a:ext cx="212725" cy="212725"/>
            </a:xfrm>
            <a:custGeom>
              <a:avLst/>
              <a:gdLst>
                <a:gd name="T0" fmla="*/ 0 w 142"/>
                <a:gd name="T1" fmla="*/ 72 h 142"/>
                <a:gd name="T2" fmla="*/ 0 w 142"/>
                <a:gd name="T3" fmla="*/ 70 h 142"/>
                <a:gd name="T4" fmla="*/ 71 w 142"/>
                <a:gd name="T5" fmla="*/ 0 h 142"/>
                <a:gd name="T6" fmla="*/ 71 w 142"/>
                <a:gd name="T7" fmla="*/ 0 h 142"/>
                <a:gd name="T8" fmla="*/ 142 w 142"/>
                <a:gd name="T9" fmla="*/ 70 h 142"/>
                <a:gd name="T10" fmla="*/ 142 w 142"/>
                <a:gd name="T11" fmla="*/ 72 h 142"/>
                <a:gd name="T12" fmla="*/ 71 w 142"/>
                <a:gd name="T13" fmla="*/ 142 h 142"/>
                <a:gd name="T14" fmla="*/ 71 w 142"/>
                <a:gd name="T15" fmla="*/ 142 h 142"/>
                <a:gd name="T16" fmla="*/ 0 w 142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10" y="0"/>
                    <a:pt x="142" y="32"/>
                    <a:pt x="142" y="70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42" y="110"/>
                    <a:pt x="11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32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5395542" y="4324350"/>
              <a:ext cx="211138" cy="212725"/>
            </a:xfrm>
            <a:custGeom>
              <a:avLst/>
              <a:gdLst>
                <a:gd name="T0" fmla="*/ 0 w 141"/>
                <a:gd name="T1" fmla="*/ 72 h 142"/>
                <a:gd name="T2" fmla="*/ 0 w 141"/>
                <a:gd name="T3" fmla="*/ 70 h 142"/>
                <a:gd name="T4" fmla="*/ 70 w 141"/>
                <a:gd name="T5" fmla="*/ 0 h 142"/>
                <a:gd name="T6" fmla="*/ 70 w 141"/>
                <a:gd name="T7" fmla="*/ 0 h 142"/>
                <a:gd name="T8" fmla="*/ 141 w 141"/>
                <a:gd name="T9" fmla="*/ 70 h 142"/>
                <a:gd name="T10" fmla="*/ 141 w 141"/>
                <a:gd name="T11" fmla="*/ 72 h 142"/>
                <a:gd name="T12" fmla="*/ 70 w 141"/>
                <a:gd name="T13" fmla="*/ 142 h 142"/>
                <a:gd name="T14" fmla="*/ 70 w 141"/>
                <a:gd name="T15" fmla="*/ 142 h 142"/>
                <a:gd name="T16" fmla="*/ 0 w 141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1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9" y="0"/>
                    <a:pt x="141" y="32"/>
                    <a:pt x="141" y="70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110"/>
                    <a:pt x="109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31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5809879" y="4324350"/>
              <a:ext cx="211138" cy="212725"/>
            </a:xfrm>
            <a:custGeom>
              <a:avLst/>
              <a:gdLst>
                <a:gd name="T0" fmla="*/ 0 w 141"/>
                <a:gd name="T1" fmla="*/ 72 h 142"/>
                <a:gd name="T2" fmla="*/ 0 w 141"/>
                <a:gd name="T3" fmla="*/ 70 h 142"/>
                <a:gd name="T4" fmla="*/ 70 w 141"/>
                <a:gd name="T5" fmla="*/ 0 h 142"/>
                <a:gd name="T6" fmla="*/ 70 w 141"/>
                <a:gd name="T7" fmla="*/ 0 h 142"/>
                <a:gd name="T8" fmla="*/ 141 w 141"/>
                <a:gd name="T9" fmla="*/ 70 h 142"/>
                <a:gd name="T10" fmla="*/ 141 w 141"/>
                <a:gd name="T11" fmla="*/ 72 h 142"/>
                <a:gd name="T12" fmla="*/ 70 w 141"/>
                <a:gd name="T13" fmla="*/ 142 h 142"/>
                <a:gd name="T14" fmla="*/ 70 w 141"/>
                <a:gd name="T15" fmla="*/ 142 h 142"/>
                <a:gd name="T16" fmla="*/ 0 w 141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9" y="0"/>
                    <a:pt x="141" y="32"/>
                    <a:pt x="141" y="70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110"/>
                    <a:pt x="109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32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1006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#学习推荐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5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5040560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500" b="1" kern="1200" baseline="0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Recommendations</a:t>
            </a:r>
          </a:p>
        </p:txBody>
      </p:sp>
      <p:sp>
        <p:nvSpPr>
          <p:cNvPr id="16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7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515380" y="456929"/>
            <a:ext cx="461963" cy="485190"/>
            <a:chOff x="-779463" y="1835151"/>
            <a:chExt cx="1136650" cy="1193799"/>
          </a:xfrm>
          <a:solidFill>
            <a:schemeClr val="bg1"/>
          </a:solidFill>
        </p:grpSpPr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-727075" y="2262188"/>
              <a:ext cx="1031875" cy="625475"/>
            </a:xfrm>
            <a:custGeom>
              <a:avLst/>
              <a:gdLst>
                <a:gd name="T0" fmla="*/ 946 w 968"/>
                <a:gd name="T1" fmla="*/ 587 h 587"/>
                <a:gd name="T2" fmla="*/ 22 w 968"/>
                <a:gd name="T3" fmla="*/ 587 h 587"/>
                <a:gd name="T4" fmla="*/ 0 w 968"/>
                <a:gd name="T5" fmla="*/ 565 h 587"/>
                <a:gd name="T6" fmla="*/ 0 w 968"/>
                <a:gd name="T7" fmla="*/ 63 h 587"/>
                <a:gd name="T8" fmla="*/ 62 w 968"/>
                <a:gd name="T9" fmla="*/ 0 h 587"/>
                <a:gd name="T10" fmla="*/ 104 w 968"/>
                <a:gd name="T11" fmla="*/ 0 h 587"/>
                <a:gd name="T12" fmla="*/ 126 w 968"/>
                <a:gd name="T13" fmla="*/ 22 h 587"/>
                <a:gd name="T14" fmla="*/ 104 w 968"/>
                <a:gd name="T15" fmla="*/ 43 h 587"/>
                <a:gd name="T16" fmla="*/ 62 w 968"/>
                <a:gd name="T17" fmla="*/ 43 h 587"/>
                <a:gd name="T18" fmla="*/ 43 w 968"/>
                <a:gd name="T19" fmla="*/ 63 h 587"/>
                <a:gd name="T20" fmla="*/ 43 w 968"/>
                <a:gd name="T21" fmla="*/ 544 h 587"/>
                <a:gd name="T22" fmla="*/ 925 w 968"/>
                <a:gd name="T23" fmla="*/ 544 h 587"/>
                <a:gd name="T24" fmla="*/ 925 w 968"/>
                <a:gd name="T25" fmla="*/ 63 h 587"/>
                <a:gd name="T26" fmla="*/ 906 w 968"/>
                <a:gd name="T27" fmla="*/ 43 h 587"/>
                <a:gd name="T28" fmla="*/ 859 w 968"/>
                <a:gd name="T29" fmla="*/ 43 h 587"/>
                <a:gd name="T30" fmla="*/ 837 w 968"/>
                <a:gd name="T31" fmla="*/ 22 h 587"/>
                <a:gd name="T32" fmla="*/ 859 w 968"/>
                <a:gd name="T33" fmla="*/ 0 h 587"/>
                <a:gd name="T34" fmla="*/ 906 w 968"/>
                <a:gd name="T35" fmla="*/ 0 h 587"/>
                <a:gd name="T36" fmla="*/ 968 w 968"/>
                <a:gd name="T37" fmla="*/ 63 h 587"/>
                <a:gd name="T38" fmla="*/ 968 w 968"/>
                <a:gd name="T39" fmla="*/ 565 h 587"/>
                <a:gd name="T40" fmla="*/ 946 w 968"/>
                <a:gd name="T41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8" h="587">
                  <a:moveTo>
                    <a:pt x="946" y="587"/>
                  </a:moveTo>
                  <a:cubicBezTo>
                    <a:pt x="22" y="587"/>
                    <a:pt x="22" y="587"/>
                    <a:pt x="22" y="587"/>
                  </a:cubicBezTo>
                  <a:cubicBezTo>
                    <a:pt x="10" y="587"/>
                    <a:pt x="0" y="577"/>
                    <a:pt x="0" y="56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6" y="0"/>
                    <a:pt x="126" y="10"/>
                    <a:pt x="126" y="22"/>
                  </a:cubicBezTo>
                  <a:cubicBezTo>
                    <a:pt x="126" y="34"/>
                    <a:pt x="116" y="43"/>
                    <a:pt x="104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2" y="43"/>
                    <a:pt x="43" y="52"/>
                    <a:pt x="43" y="63"/>
                  </a:cubicBezTo>
                  <a:cubicBezTo>
                    <a:pt x="43" y="544"/>
                    <a:pt x="43" y="544"/>
                    <a:pt x="43" y="544"/>
                  </a:cubicBezTo>
                  <a:cubicBezTo>
                    <a:pt x="925" y="544"/>
                    <a:pt x="925" y="544"/>
                    <a:pt x="925" y="544"/>
                  </a:cubicBezTo>
                  <a:cubicBezTo>
                    <a:pt x="925" y="63"/>
                    <a:pt x="925" y="63"/>
                    <a:pt x="925" y="63"/>
                  </a:cubicBezTo>
                  <a:cubicBezTo>
                    <a:pt x="925" y="52"/>
                    <a:pt x="916" y="43"/>
                    <a:pt x="906" y="43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47" y="43"/>
                    <a:pt x="837" y="34"/>
                    <a:pt x="837" y="22"/>
                  </a:cubicBezTo>
                  <a:cubicBezTo>
                    <a:pt x="837" y="10"/>
                    <a:pt x="847" y="0"/>
                    <a:pt x="859" y="0"/>
                  </a:cubicBezTo>
                  <a:cubicBezTo>
                    <a:pt x="906" y="0"/>
                    <a:pt x="906" y="0"/>
                    <a:pt x="906" y="0"/>
                  </a:cubicBezTo>
                  <a:cubicBezTo>
                    <a:pt x="940" y="0"/>
                    <a:pt x="968" y="28"/>
                    <a:pt x="968" y="63"/>
                  </a:cubicBezTo>
                  <a:cubicBezTo>
                    <a:pt x="968" y="565"/>
                    <a:pt x="968" y="565"/>
                    <a:pt x="968" y="565"/>
                  </a:cubicBezTo>
                  <a:cubicBezTo>
                    <a:pt x="968" y="577"/>
                    <a:pt x="958" y="587"/>
                    <a:pt x="946" y="5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-779463" y="2841625"/>
              <a:ext cx="1136650" cy="187325"/>
            </a:xfrm>
            <a:custGeom>
              <a:avLst/>
              <a:gdLst>
                <a:gd name="T0" fmla="*/ 1024 w 1066"/>
                <a:gd name="T1" fmla="*/ 176 h 176"/>
                <a:gd name="T2" fmla="*/ 42 w 1066"/>
                <a:gd name="T3" fmla="*/ 176 h 176"/>
                <a:gd name="T4" fmla="*/ 0 w 1066"/>
                <a:gd name="T5" fmla="*/ 134 h 176"/>
                <a:gd name="T6" fmla="*/ 0 w 1066"/>
                <a:gd name="T7" fmla="*/ 42 h 176"/>
                <a:gd name="T8" fmla="*/ 42 w 1066"/>
                <a:gd name="T9" fmla="*/ 0 h 176"/>
                <a:gd name="T10" fmla="*/ 1024 w 1066"/>
                <a:gd name="T11" fmla="*/ 0 h 176"/>
                <a:gd name="T12" fmla="*/ 1066 w 1066"/>
                <a:gd name="T13" fmla="*/ 42 h 176"/>
                <a:gd name="T14" fmla="*/ 1066 w 1066"/>
                <a:gd name="T15" fmla="*/ 134 h 176"/>
                <a:gd name="T16" fmla="*/ 1024 w 1066"/>
                <a:gd name="T17" fmla="*/ 176 h 176"/>
                <a:gd name="T18" fmla="*/ 1023 w 1066"/>
                <a:gd name="T19" fmla="*/ 42 h 176"/>
                <a:gd name="T20" fmla="*/ 42 w 1066"/>
                <a:gd name="T21" fmla="*/ 43 h 176"/>
                <a:gd name="T22" fmla="*/ 43 w 1066"/>
                <a:gd name="T23" fmla="*/ 134 h 176"/>
                <a:gd name="T24" fmla="*/ 1023 w 1066"/>
                <a:gd name="T25" fmla="*/ 133 h 176"/>
                <a:gd name="T26" fmla="*/ 1023 w 1066"/>
                <a:gd name="T27" fmla="*/ 4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6" h="176">
                  <a:moveTo>
                    <a:pt x="1024" y="176"/>
                  </a:moveTo>
                  <a:cubicBezTo>
                    <a:pt x="42" y="176"/>
                    <a:pt x="42" y="176"/>
                    <a:pt x="42" y="176"/>
                  </a:cubicBezTo>
                  <a:cubicBezTo>
                    <a:pt x="19" y="176"/>
                    <a:pt x="0" y="157"/>
                    <a:pt x="0" y="13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8"/>
                    <a:pt x="19" y="0"/>
                    <a:pt x="42" y="0"/>
                  </a:cubicBezTo>
                  <a:cubicBezTo>
                    <a:pt x="1024" y="0"/>
                    <a:pt x="1024" y="0"/>
                    <a:pt x="1024" y="0"/>
                  </a:cubicBezTo>
                  <a:cubicBezTo>
                    <a:pt x="1047" y="0"/>
                    <a:pt x="1066" y="18"/>
                    <a:pt x="1066" y="42"/>
                  </a:cubicBezTo>
                  <a:cubicBezTo>
                    <a:pt x="1066" y="134"/>
                    <a:pt x="1066" y="134"/>
                    <a:pt x="1066" y="134"/>
                  </a:cubicBezTo>
                  <a:cubicBezTo>
                    <a:pt x="1066" y="157"/>
                    <a:pt x="1047" y="176"/>
                    <a:pt x="1024" y="176"/>
                  </a:cubicBezTo>
                  <a:close/>
                  <a:moveTo>
                    <a:pt x="1023" y="42"/>
                  </a:moveTo>
                  <a:cubicBezTo>
                    <a:pt x="42" y="43"/>
                    <a:pt x="42" y="43"/>
                    <a:pt x="42" y="43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1023" y="133"/>
                    <a:pt x="1023" y="133"/>
                    <a:pt x="1023" y="133"/>
                  </a:cubicBezTo>
                  <a:lnTo>
                    <a:pt x="10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-303213" y="2911475"/>
              <a:ext cx="184150" cy="46037"/>
            </a:xfrm>
            <a:custGeom>
              <a:avLst/>
              <a:gdLst>
                <a:gd name="T0" fmla="*/ 151 w 172"/>
                <a:gd name="T1" fmla="*/ 43 h 43"/>
                <a:gd name="T2" fmla="*/ 21 w 172"/>
                <a:gd name="T3" fmla="*/ 43 h 43"/>
                <a:gd name="T4" fmla="*/ 0 w 172"/>
                <a:gd name="T5" fmla="*/ 22 h 43"/>
                <a:gd name="T6" fmla="*/ 21 w 172"/>
                <a:gd name="T7" fmla="*/ 0 h 43"/>
                <a:gd name="T8" fmla="*/ 151 w 172"/>
                <a:gd name="T9" fmla="*/ 0 h 43"/>
                <a:gd name="T10" fmla="*/ 172 w 172"/>
                <a:gd name="T11" fmla="*/ 22 h 43"/>
                <a:gd name="T12" fmla="*/ 151 w 172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43">
                  <a:moveTo>
                    <a:pt x="151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10" y="43"/>
                    <a:pt x="0" y="34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62" y="0"/>
                    <a:pt x="172" y="10"/>
                    <a:pt x="172" y="22"/>
                  </a:cubicBezTo>
                  <a:cubicBezTo>
                    <a:pt x="172" y="34"/>
                    <a:pt x="162" y="43"/>
                    <a:pt x="15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-568325" y="1835151"/>
              <a:ext cx="712788" cy="852487"/>
            </a:xfrm>
            <a:custGeom>
              <a:avLst/>
              <a:gdLst>
                <a:gd name="T0" fmla="*/ 335 w 668"/>
                <a:gd name="T1" fmla="*/ 800 h 800"/>
                <a:gd name="T2" fmla="*/ 316 w 668"/>
                <a:gd name="T3" fmla="*/ 789 h 800"/>
                <a:gd name="T4" fmla="*/ 246 w 668"/>
                <a:gd name="T5" fmla="*/ 662 h 800"/>
                <a:gd name="T6" fmla="*/ 57 w 668"/>
                <a:gd name="T7" fmla="*/ 508 h 800"/>
                <a:gd name="T8" fmla="*/ 49 w 668"/>
                <a:gd name="T9" fmla="*/ 492 h 800"/>
                <a:gd name="T10" fmla="*/ 84 w 668"/>
                <a:gd name="T11" fmla="*/ 168 h 800"/>
                <a:gd name="T12" fmla="*/ 202 w 668"/>
                <a:gd name="T13" fmla="*/ 73 h 800"/>
                <a:gd name="T14" fmla="*/ 621 w 668"/>
                <a:gd name="T15" fmla="*/ 226 h 800"/>
                <a:gd name="T16" fmla="*/ 621 w 668"/>
                <a:gd name="T17" fmla="*/ 226 h 800"/>
                <a:gd name="T18" fmla="*/ 594 w 668"/>
                <a:gd name="T19" fmla="*/ 538 h 800"/>
                <a:gd name="T20" fmla="*/ 468 w 668"/>
                <a:gd name="T21" fmla="*/ 645 h 800"/>
                <a:gd name="T22" fmla="*/ 412 w 668"/>
                <a:gd name="T23" fmla="*/ 665 h 800"/>
                <a:gd name="T24" fmla="*/ 355 w 668"/>
                <a:gd name="T25" fmla="*/ 787 h 800"/>
                <a:gd name="T26" fmla="*/ 336 w 668"/>
                <a:gd name="T27" fmla="*/ 800 h 800"/>
                <a:gd name="T28" fmla="*/ 335 w 668"/>
                <a:gd name="T29" fmla="*/ 800 h 800"/>
                <a:gd name="T30" fmla="*/ 334 w 668"/>
                <a:gd name="T31" fmla="*/ 87 h 800"/>
                <a:gd name="T32" fmla="*/ 220 w 668"/>
                <a:gd name="T33" fmla="*/ 112 h 800"/>
                <a:gd name="T34" fmla="*/ 119 w 668"/>
                <a:gd name="T35" fmla="*/ 194 h 800"/>
                <a:gd name="T36" fmla="*/ 88 w 668"/>
                <a:gd name="T37" fmla="*/ 474 h 800"/>
                <a:gd name="T38" fmla="*/ 95 w 668"/>
                <a:gd name="T39" fmla="*/ 487 h 800"/>
                <a:gd name="T40" fmla="*/ 266 w 668"/>
                <a:gd name="T41" fmla="*/ 622 h 800"/>
                <a:gd name="T42" fmla="*/ 280 w 668"/>
                <a:gd name="T43" fmla="*/ 633 h 800"/>
                <a:gd name="T44" fmla="*/ 333 w 668"/>
                <a:gd name="T45" fmla="*/ 731 h 800"/>
                <a:gd name="T46" fmla="*/ 377 w 668"/>
                <a:gd name="T47" fmla="*/ 637 h 800"/>
                <a:gd name="T48" fmla="*/ 392 w 668"/>
                <a:gd name="T49" fmla="*/ 625 h 800"/>
                <a:gd name="T50" fmla="*/ 450 w 668"/>
                <a:gd name="T51" fmla="*/ 606 h 800"/>
                <a:gd name="T52" fmla="*/ 559 w 668"/>
                <a:gd name="T53" fmla="*/ 514 h 800"/>
                <a:gd name="T54" fmla="*/ 582 w 668"/>
                <a:gd name="T55" fmla="*/ 244 h 800"/>
                <a:gd name="T56" fmla="*/ 582 w 668"/>
                <a:gd name="T57" fmla="*/ 244 h 800"/>
                <a:gd name="T58" fmla="*/ 334 w 668"/>
                <a:gd name="T59" fmla="*/ 87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68" h="800">
                  <a:moveTo>
                    <a:pt x="335" y="800"/>
                  </a:moveTo>
                  <a:cubicBezTo>
                    <a:pt x="327" y="800"/>
                    <a:pt x="320" y="796"/>
                    <a:pt x="316" y="789"/>
                  </a:cubicBezTo>
                  <a:cubicBezTo>
                    <a:pt x="246" y="662"/>
                    <a:pt x="246" y="662"/>
                    <a:pt x="246" y="662"/>
                  </a:cubicBezTo>
                  <a:cubicBezTo>
                    <a:pt x="165" y="638"/>
                    <a:pt x="97" y="582"/>
                    <a:pt x="57" y="508"/>
                  </a:cubicBezTo>
                  <a:cubicBezTo>
                    <a:pt x="54" y="502"/>
                    <a:pt x="52" y="497"/>
                    <a:pt x="49" y="492"/>
                  </a:cubicBezTo>
                  <a:cubicBezTo>
                    <a:pt x="0" y="385"/>
                    <a:pt x="13" y="261"/>
                    <a:pt x="84" y="168"/>
                  </a:cubicBezTo>
                  <a:cubicBezTo>
                    <a:pt x="115" y="127"/>
                    <a:pt x="155" y="95"/>
                    <a:pt x="202" y="73"/>
                  </a:cubicBezTo>
                  <a:cubicBezTo>
                    <a:pt x="360" y="0"/>
                    <a:pt x="548" y="69"/>
                    <a:pt x="621" y="226"/>
                  </a:cubicBezTo>
                  <a:cubicBezTo>
                    <a:pt x="621" y="226"/>
                    <a:pt x="621" y="226"/>
                    <a:pt x="621" y="226"/>
                  </a:cubicBezTo>
                  <a:cubicBezTo>
                    <a:pt x="668" y="327"/>
                    <a:pt x="658" y="447"/>
                    <a:pt x="594" y="538"/>
                  </a:cubicBezTo>
                  <a:cubicBezTo>
                    <a:pt x="563" y="584"/>
                    <a:pt x="519" y="621"/>
                    <a:pt x="468" y="645"/>
                  </a:cubicBezTo>
                  <a:cubicBezTo>
                    <a:pt x="450" y="653"/>
                    <a:pt x="431" y="660"/>
                    <a:pt x="412" y="665"/>
                  </a:cubicBezTo>
                  <a:cubicBezTo>
                    <a:pt x="355" y="787"/>
                    <a:pt x="355" y="787"/>
                    <a:pt x="355" y="787"/>
                  </a:cubicBezTo>
                  <a:cubicBezTo>
                    <a:pt x="351" y="795"/>
                    <a:pt x="344" y="800"/>
                    <a:pt x="336" y="800"/>
                  </a:cubicBezTo>
                  <a:cubicBezTo>
                    <a:pt x="335" y="800"/>
                    <a:pt x="335" y="800"/>
                    <a:pt x="335" y="800"/>
                  </a:cubicBezTo>
                  <a:close/>
                  <a:moveTo>
                    <a:pt x="334" y="87"/>
                  </a:moveTo>
                  <a:cubicBezTo>
                    <a:pt x="296" y="87"/>
                    <a:pt x="257" y="95"/>
                    <a:pt x="220" y="112"/>
                  </a:cubicBezTo>
                  <a:cubicBezTo>
                    <a:pt x="180" y="131"/>
                    <a:pt x="145" y="159"/>
                    <a:pt x="119" y="194"/>
                  </a:cubicBezTo>
                  <a:cubicBezTo>
                    <a:pt x="57" y="275"/>
                    <a:pt x="45" y="382"/>
                    <a:pt x="88" y="474"/>
                  </a:cubicBezTo>
                  <a:cubicBezTo>
                    <a:pt x="90" y="478"/>
                    <a:pt x="92" y="483"/>
                    <a:pt x="95" y="487"/>
                  </a:cubicBezTo>
                  <a:cubicBezTo>
                    <a:pt x="130" y="554"/>
                    <a:pt x="193" y="603"/>
                    <a:pt x="266" y="622"/>
                  </a:cubicBezTo>
                  <a:cubicBezTo>
                    <a:pt x="272" y="624"/>
                    <a:pt x="277" y="628"/>
                    <a:pt x="280" y="633"/>
                  </a:cubicBezTo>
                  <a:cubicBezTo>
                    <a:pt x="333" y="731"/>
                    <a:pt x="333" y="731"/>
                    <a:pt x="333" y="731"/>
                  </a:cubicBezTo>
                  <a:cubicBezTo>
                    <a:pt x="377" y="637"/>
                    <a:pt x="377" y="637"/>
                    <a:pt x="377" y="637"/>
                  </a:cubicBezTo>
                  <a:cubicBezTo>
                    <a:pt x="380" y="631"/>
                    <a:pt x="386" y="626"/>
                    <a:pt x="392" y="625"/>
                  </a:cubicBezTo>
                  <a:cubicBezTo>
                    <a:pt x="413" y="621"/>
                    <a:pt x="432" y="614"/>
                    <a:pt x="450" y="606"/>
                  </a:cubicBezTo>
                  <a:cubicBezTo>
                    <a:pt x="494" y="585"/>
                    <a:pt x="532" y="554"/>
                    <a:pt x="559" y="514"/>
                  </a:cubicBezTo>
                  <a:cubicBezTo>
                    <a:pt x="613" y="435"/>
                    <a:pt x="622" y="331"/>
                    <a:pt x="582" y="244"/>
                  </a:cubicBezTo>
                  <a:cubicBezTo>
                    <a:pt x="582" y="244"/>
                    <a:pt x="582" y="244"/>
                    <a:pt x="582" y="244"/>
                  </a:cubicBezTo>
                  <a:cubicBezTo>
                    <a:pt x="536" y="145"/>
                    <a:pt x="437" y="87"/>
                    <a:pt x="334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-354013" y="2181225"/>
              <a:ext cx="280988" cy="187325"/>
            </a:xfrm>
            <a:custGeom>
              <a:avLst/>
              <a:gdLst>
                <a:gd name="T0" fmla="*/ 140 w 263"/>
                <a:gd name="T1" fmla="*/ 177 h 177"/>
                <a:gd name="T2" fmla="*/ 130 w 263"/>
                <a:gd name="T3" fmla="*/ 177 h 177"/>
                <a:gd name="T4" fmla="*/ 2 w 263"/>
                <a:gd name="T5" fmla="*/ 115 h 177"/>
                <a:gd name="T6" fmla="*/ 3 w 263"/>
                <a:gd name="T7" fmla="*/ 21 h 177"/>
                <a:gd name="T8" fmla="*/ 25 w 263"/>
                <a:gd name="T9" fmla="*/ 0 h 177"/>
                <a:gd name="T10" fmla="*/ 46 w 263"/>
                <a:gd name="T11" fmla="*/ 21 h 177"/>
                <a:gd name="T12" fmla="*/ 45 w 263"/>
                <a:gd name="T13" fmla="*/ 113 h 177"/>
                <a:gd name="T14" fmla="*/ 131 w 263"/>
                <a:gd name="T15" fmla="*/ 134 h 177"/>
                <a:gd name="T16" fmla="*/ 218 w 263"/>
                <a:gd name="T17" fmla="*/ 119 h 177"/>
                <a:gd name="T18" fmla="*/ 220 w 263"/>
                <a:gd name="T19" fmla="*/ 27 h 177"/>
                <a:gd name="T20" fmla="*/ 242 w 263"/>
                <a:gd name="T21" fmla="*/ 6 h 177"/>
                <a:gd name="T22" fmla="*/ 263 w 263"/>
                <a:gd name="T23" fmla="*/ 28 h 177"/>
                <a:gd name="T24" fmla="*/ 261 w 263"/>
                <a:gd name="T25" fmla="*/ 122 h 177"/>
                <a:gd name="T26" fmla="*/ 214 w 263"/>
                <a:gd name="T27" fmla="*/ 168 h 177"/>
                <a:gd name="T28" fmla="*/ 140 w 263"/>
                <a:gd name="T29" fmla="*/ 177 h 177"/>
                <a:gd name="T30" fmla="*/ 45 w 263"/>
                <a:gd name="T31" fmla="*/ 116 h 177"/>
                <a:gd name="T32" fmla="*/ 45 w 263"/>
                <a:gd name="T33" fmla="*/ 116 h 177"/>
                <a:gd name="T34" fmla="*/ 45 w 263"/>
                <a:gd name="T35" fmla="*/ 1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177">
                  <a:moveTo>
                    <a:pt x="140" y="177"/>
                  </a:moveTo>
                  <a:cubicBezTo>
                    <a:pt x="137" y="177"/>
                    <a:pt x="133" y="177"/>
                    <a:pt x="130" y="177"/>
                  </a:cubicBezTo>
                  <a:cubicBezTo>
                    <a:pt x="65" y="175"/>
                    <a:pt x="0" y="155"/>
                    <a:pt x="2" y="11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9"/>
                    <a:pt x="14" y="0"/>
                    <a:pt x="25" y="0"/>
                  </a:cubicBezTo>
                  <a:cubicBezTo>
                    <a:pt x="37" y="0"/>
                    <a:pt x="47" y="10"/>
                    <a:pt x="46" y="21"/>
                  </a:cubicBezTo>
                  <a:cubicBezTo>
                    <a:pt x="45" y="113"/>
                    <a:pt x="45" y="113"/>
                    <a:pt x="45" y="113"/>
                  </a:cubicBezTo>
                  <a:cubicBezTo>
                    <a:pt x="51" y="120"/>
                    <a:pt x="82" y="133"/>
                    <a:pt x="131" y="134"/>
                  </a:cubicBezTo>
                  <a:cubicBezTo>
                    <a:pt x="180" y="136"/>
                    <a:pt x="211" y="125"/>
                    <a:pt x="218" y="119"/>
                  </a:cubicBezTo>
                  <a:cubicBezTo>
                    <a:pt x="220" y="27"/>
                    <a:pt x="220" y="27"/>
                    <a:pt x="220" y="27"/>
                  </a:cubicBezTo>
                  <a:cubicBezTo>
                    <a:pt x="220" y="15"/>
                    <a:pt x="231" y="5"/>
                    <a:pt x="242" y="6"/>
                  </a:cubicBezTo>
                  <a:cubicBezTo>
                    <a:pt x="254" y="6"/>
                    <a:pt x="263" y="16"/>
                    <a:pt x="263" y="28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136"/>
                    <a:pt x="252" y="156"/>
                    <a:pt x="214" y="168"/>
                  </a:cubicBezTo>
                  <a:cubicBezTo>
                    <a:pt x="193" y="174"/>
                    <a:pt x="167" y="177"/>
                    <a:pt x="140" y="177"/>
                  </a:cubicBezTo>
                  <a:close/>
                  <a:moveTo>
                    <a:pt x="45" y="116"/>
                  </a:moveTo>
                  <a:cubicBezTo>
                    <a:pt x="45" y="116"/>
                    <a:pt x="45" y="116"/>
                    <a:pt x="45" y="116"/>
                  </a:cubicBezTo>
                  <a:cubicBezTo>
                    <a:pt x="45" y="116"/>
                    <a:pt x="45" y="116"/>
                    <a:pt x="45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-420688" y="2066925"/>
              <a:ext cx="419100" cy="209550"/>
            </a:xfrm>
            <a:custGeom>
              <a:avLst/>
              <a:gdLst>
                <a:gd name="T0" fmla="*/ 195 w 394"/>
                <a:gd name="T1" fmla="*/ 197 h 197"/>
                <a:gd name="T2" fmla="*/ 186 w 394"/>
                <a:gd name="T3" fmla="*/ 195 h 197"/>
                <a:gd name="T4" fmla="*/ 13 w 394"/>
                <a:gd name="T5" fmla="*/ 117 h 197"/>
                <a:gd name="T6" fmla="*/ 0 w 394"/>
                <a:gd name="T7" fmla="*/ 97 h 197"/>
                <a:gd name="T8" fmla="*/ 14 w 394"/>
                <a:gd name="T9" fmla="*/ 77 h 197"/>
                <a:gd name="T10" fmla="*/ 191 w 394"/>
                <a:gd name="T11" fmla="*/ 2 h 197"/>
                <a:gd name="T12" fmla="*/ 209 w 394"/>
                <a:gd name="T13" fmla="*/ 3 h 197"/>
                <a:gd name="T14" fmla="*/ 382 w 394"/>
                <a:gd name="T15" fmla="*/ 88 h 197"/>
                <a:gd name="T16" fmla="*/ 394 w 394"/>
                <a:gd name="T17" fmla="*/ 108 h 197"/>
                <a:gd name="T18" fmla="*/ 380 w 394"/>
                <a:gd name="T19" fmla="*/ 128 h 197"/>
                <a:gd name="T20" fmla="*/ 203 w 394"/>
                <a:gd name="T21" fmla="*/ 195 h 197"/>
                <a:gd name="T22" fmla="*/ 195 w 394"/>
                <a:gd name="T23" fmla="*/ 197 h 197"/>
                <a:gd name="T24" fmla="*/ 76 w 394"/>
                <a:gd name="T25" fmla="*/ 98 h 197"/>
                <a:gd name="T26" fmla="*/ 196 w 394"/>
                <a:gd name="T27" fmla="*/ 152 h 197"/>
                <a:gd name="T28" fmla="*/ 318 w 394"/>
                <a:gd name="T29" fmla="*/ 105 h 197"/>
                <a:gd name="T30" fmla="*/ 199 w 394"/>
                <a:gd name="T31" fmla="*/ 46 h 197"/>
                <a:gd name="T32" fmla="*/ 76 w 394"/>
                <a:gd name="T3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4" h="197">
                  <a:moveTo>
                    <a:pt x="195" y="197"/>
                  </a:moveTo>
                  <a:cubicBezTo>
                    <a:pt x="192" y="197"/>
                    <a:pt x="189" y="196"/>
                    <a:pt x="186" y="195"/>
                  </a:cubicBezTo>
                  <a:cubicBezTo>
                    <a:pt x="13" y="117"/>
                    <a:pt x="13" y="117"/>
                    <a:pt x="13" y="117"/>
                  </a:cubicBezTo>
                  <a:cubicBezTo>
                    <a:pt x="5" y="113"/>
                    <a:pt x="0" y="105"/>
                    <a:pt x="0" y="97"/>
                  </a:cubicBezTo>
                  <a:cubicBezTo>
                    <a:pt x="1" y="88"/>
                    <a:pt x="6" y="80"/>
                    <a:pt x="14" y="77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7" y="0"/>
                    <a:pt x="203" y="0"/>
                    <a:pt x="209" y="3"/>
                  </a:cubicBezTo>
                  <a:cubicBezTo>
                    <a:pt x="382" y="88"/>
                    <a:pt x="382" y="88"/>
                    <a:pt x="382" y="88"/>
                  </a:cubicBezTo>
                  <a:cubicBezTo>
                    <a:pt x="389" y="92"/>
                    <a:pt x="394" y="100"/>
                    <a:pt x="394" y="108"/>
                  </a:cubicBezTo>
                  <a:cubicBezTo>
                    <a:pt x="393" y="117"/>
                    <a:pt x="388" y="124"/>
                    <a:pt x="380" y="128"/>
                  </a:cubicBezTo>
                  <a:cubicBezTo>
                    <a:pt x="203" y="195"/>
                    <a:pt x="203" y="195"/>
                    <a:pt x="203" y="195"/>
                  </a:cubicBezTo>
                  <a:cubicBezTo>
                    <a:pt x="200" y="196"/>
                    <a:pt x="197" y="197"/>
                    <a:pt x="195" y="197"/>
                  </a:cubicBezTo>
                  <a:close/>
                  <a:moveTo>
                    <a:pt x="76" y="98"/>
                  </a:moveTo>
                  <a:cubicBezTo>
                    <a:pt x="196" y="152"/>
                    <a:pt x="196" y="152"/>
                    <a:pt x="196" y="152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199" y="46"/>
                    <a:pt x="199" y="46"/>
                    <a:pt x="199" y="46"/>
                  </a:cubicBezTo>
                  <a:lnTo>
                    <a:pt x="76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4676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#谢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201207257配图\培训\shutterstock_242224906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896" b="10658"/>
          <a:stretch/>
        </p:blipFill>
        <p:spPr bwMode="auto">
          <a:xfrm>
            <a:off x="1549" y="0"/>
            <a:ext cx="12188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 bwMode="auto">
          <a:xfrm>
            <a:off x="2380" y="0"/>
            <a:ext cx="12187239" cy="6858000"/>
          </a:xfrm>
          <a:prstGeom prst="rect">
            <a:avLst/>
          </a:prstGeom>
          <a:solidFill>
            <a:srgbClr val="003C78">
              <a:alpha val="4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034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2133220" y="2637135"/>
            <a:ext cx="7925568" cy="1598831"/>
            <a:chOff x="2286452" y="2345035"/>
            <a:chExt cx="7928663" cy="1598831"/>
          </a:xfrm>
        </p:grpSpPr>
        <p:sp>
          <p:nvSpPr>
            <p:cNvPr id="14" name="矩形 13"/>
            <p:cNvSpPr/>
            <p:nvPr userDrawn="1"/>
          </p:nvSpPr>
          <p:spPr>
            <a:xfrm>
              <a:off x="2286452" y="2345035"/>
              <a:ext cx="7928663" cy="9230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ctr"/>
              <a:r>
                <a:rPr lang="ru-RU" altLang="zh-CN" sz="5398" b="0" cap="none" spc="0" baseline="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Huawei Sans" panose="020C0503030203020204" pitchFamily="34" charset="0"/>
                  <a:ea typeface="方正兰亭黑简体" panose="02000000000000000000" pitchFamily="2" charset="-122"/>
                </a:rPr>
                <a:t>Спасибо за внимание!</a:t>
              </a:r>
              <a:endParaRPr lang="en-US" altLang="zh-CN" sz="5398" b="0" cap="none" spc="0" baseline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4302972" y="3297535"/>
              <a:ext cx="3895617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ctr"/>
              <a:r>
                <a:rPr lang="en-US" altLang="zh-CN" sz="3599" b="0" cap="none" spc="0" baseline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Huawei Sans" panose="020C0503030203020204" pitchFamily="34" charset="0"/>
                  <a:ea typeface="方正兰亭黑简体" panose="02000000000000000000" pitchFamily="2" charset="-122"/>
                </a:rPr>
                <a:t>www.huawei.com</a:t>
              </a:r>
              <a:endParaRPr lang="zh-CN" altLang="en-US" sz="3599" b="0" cap="none" spc="0" baseline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85014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#总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7"/>
          <a:stretch/>
        </p:blipFill>
        <p:spPr bwMode="auto">
          <a:xfrm>
            <a:off x="1" y="85"/>
            <a:ext cx="12192000" cy="686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1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031295" y="4957156"/>
            <a:ext cx="10441567" cy="831600"/>
          </a:xfrm>
          <a:prstGeom prst="rect">
            <a:avLst/>
          </a:prstGeom>
          <a:ln algn="ctr"/>
        </p:spPr>
        <p:txBody>
          <a:bodyPr lIns="87802" tIns="43901" rIns="87802" bIns="43901"/>
          <a:lstStyle>
            <a:lvl1pPr algn="l" defTabSz="801688" rtl="0" eaLnBrk="0" fontAlgn="ctr" hangingPunct="0">
              <a:spcBef>
                <a:spcPct val="0"/>
              </a:spcBef>
              <a:spcAft>
                <a:spcPct val="0"/>
              </a:spcAft>
              <a:defRPr lang="zh-CN" altLang="en-US" sz="4300" b="1" kern="1200" baseline="0" dirty="0">
                <a:solidFill>
                  <a:srgbClr val="0070C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19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1031295" y="5816120"/>
            <a:ext cx="6912000" cy="493200"/>
          </a:xfrm>
          <a:prstGeom prst="rect">
            <a:avLst/>
          </a:prstGeom>
        </p:spPr>
        <p:txBody>
          <a:bodyPr/>
          <a:lstStyle>
            <a:lvl1pPr marL="0" indent="0" algn="l" defTabSz="801688" rtl="0" eaLnBrk="0" fontAlgn="ctr" hangingPunct="0">
              <a:spcBef>
                <a:spcPct val="0"/>
              </a:spcBef>
              <a:spcAft>
                <a:spcPct val="0"/>
              </a:spcAft>
              <a:buNone/>
              <a:defRPr lang="zh-CN" altLang="en-US" sz="2000" kern="1200" baseline="0" dirty="0" smtClean="0">
                <a:solidFill>
                  <a:srgbClr val="0070C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pPr lvl="0"/>
            <a:r>
              <a:rPr lang="en-US" altLang="zh-CN" dirty="0"/>
              <a:t>Click to Edit Title</a:t>
            </a:r>
            <a:endParaRPr lang="zh-CN" altLang="en-US" dirty="0"/>
          </a:p>
        </p:txBody>
      </p:sp>
      <p:sp>
        <p:nvSpPr>
          <p:cNvPr id="20" name="Rectangle 54"/>
          <p:cNvSpPr>
            <a:spLocks noChangeArrowheads="1"/>
          </p:cNvSpPr>
          <p:nvPr userDrawn="1"/>
        </p:nvSpPr>
        <p:spPr bwMode="auto">
          <a:xfrm>
            <a:off x="947428" y="6500581"/>
            <a:ext cx="6195598" cy="265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ru-RU" altLang="zh-CN" sz="1200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Авторские права</a:t>
            </a:r>
            <a:r>
              <a:rPr lang="en-US" altLang="zh-CN" sz="1200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© </a:t>
            </a:r>
            <a:r>
              <a:rPr lang="en-US" altLang="zh-CN" sz="1200" baseline="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2020 Huawei Technologies Co., Ltd. </a:t>
            </a:r>
            <a:r>
              <a:rPr lang="ru-RU" altLang="zh-CN" sz="1200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Все права защищены</a:t>
            </a:r>
            <a:r>
              <a:rPr lang="en-US" altLang="zh-CN" sz="1200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. </a:t>
            </a:r>
            <a:endParaRPr lang="en-US" altLang="zh-CN" sz="1200" baseline="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1889" y="251069"/>
            <a:ext cx="1965600" cy="43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605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#前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3"/>
            <a:ext cx="11306175" cy="4679788"/>
          </a:xfrm>
          <a:prstGeom prst="rect">
            <a:avLst/>
          </a:prstGeom>
        </p:spPr>
        <p:txBody>
          <a:bodyPr/>
          <a:lstStyle>
            <a:lvl1pPr algn="just" eaLnBrk="1" hangingPunct="1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pPr eaLnBrk="1" hangingPunct="1"/>
            <a:r>
              <a:rPr lang="en-US" altLang="zh-CN" dirty="0"/>
              <a:t>The chapter describes ...</a:t>
            </a:r>
            <a:endParaRPr lang="zh-CN" altLang="en-US" dirty="0"/>
          </a:p>
        </p:txBody>
      </p:sp>
      <p:sp>
        <p:nvSpPr>
          <p:cNvPr id="27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499" y="408779"/>
            <a:ext cx="3607871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ru-RU" altLang="zh-CN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Предисловие</a:t>
            </a:r>
            <a:endParaRPr lang="zh-CN" altLang="en-US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8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9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335360" y="498828"/>
            <a:ext cx="628158" cy="459460"/>
            <a:chOff x="3275013" y="1363663"/>
            <a:chExt cx="5645150" cy="4129087"/>
          </a:xfrm>
          <a:solidFill>
            <a:schemeClr val="bg1"/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3275013" y="1363663"/>
              <a:ext cx="5645150" cy="4129087"/>
            </a:xfrm>
            <a:custGeom>
              <a:avLst/>
              <a:gdLst>
                <a:gd name="T0" fmla="*/ 1410 w 1505"/>
                <a:gd name="T1" fmla="*/ 250 h 1101"/>
                <a:gd name="T2" fmla="*/ 780 w 1505"/>
                <a:gd name="T3" fmla="*/ 250 h 1101"/>
                <a:gd name="T4" fmla="*/ 780 w 1505"/>
                <a:gd name="T5" fmla="*/ 81 h 1101"/>
                <a:gd name="T6" fmla="*/ 699 w 1505"/>
                <a:gd name="T7" fmla="*/ 0 h 1101"/>
                <a:gd name="T8" fmla="*/ 81 w 1505"/>
                <a:gd name="T9" fmla="*/ 0 h 1101"/>
                <a:gd name="T10" fmla="*/ 0 w 1505"/>
                <a:gd name="T11" fmla="*/ 81 h 1101"/>
                <a:gd name="T12" fmla="*/ 0 w 1505"/>
                <a:gd name="T13" fmla="*/ 464 h 1101"/>
                <a:gd name="T14" fmla="*/ 81 w 1505"/>
                <a:gd name="T15" fmla="*/ 545 h 1101"/>
                <a:gd name="T16" fmla="*/ 124 w 1505"/>
                <a:gd name="T17" fmla="*/ 545 h 1101"/>
                <a:gd name="T18" fmla="*/ 124 w 1505"/>
                <a:gd name="T19" fmla="*/ 668 h 1101"/>
                <a:gd name="T20" fmla="*/ 137 w 1505"/>
                <a:gd name="T21" fmla="*/ 688 h 1101"/>
                <a:gd name="T22" fmla="*/ 147 w 1505"/>
                <a:gd name="T23" fmla="*/ 690 h 1101"/>
                <a:gd name="T24" fmla="*/ 161 w 1505"/>
                <a:gd name="T25" fmla="*/ 685 h 1101"/>
                <a:gd name="T26" fmla="*/ 316 w 1505"/>
                <a:gd name="T27" fmla="*/ 554 h 1101"/>
                <a:gd name="T28" fmla="*/ 341 w 1505"/>
                <a:gd name="T29" fmla="*/ 545 h 1101"/>
                <a:gd name="T30" fmla="*/ 542 w 1505"/>
                <a:gd name="T31" fmla="*/ 545 h 1101"/>
                <a:gd name="T32" fmla="*/ 542 w 1505"/>
                <a:gd name="T33" fmla="*/ 824 h 1101"/>
                <a:gd name="T34" fmla="*/ 637 w 1505"/>
                <a:gd name="T35" fmla="*/ 919 h 1101"/>
                <a:gd name="T36" fmla="*/ 1084 w 1505"/>
                <a:gd name="T37" fmla="*/ 919 h 1101"/>
                <a:gd name="T38" fmla="*/ 1120 w 1505"/>
                <a:gd name="T39" fmla="*/ 932 h 1101"/>
                <a:gd name="T40" fmla="*/ 1313 w 1505"/>
                <a:gd name="T41" fmla="*/ 1096 h 1101"/>
                <a:gd name="T42" fmla="*/ 1328 w 1505"/>
                <a:gd name="T43" fmla="*/ 1101 h 1101"/>
                <a:gd name="T44" fmla="*/ 1337 w 1505"/>
                <a:gd name="T45" fmla="*/ 1099 h 1101"/>
                <a:gd name="T46" fmla="*/ 1350 w 1505"/>
                <a:gd name="T47" fmla="*/ 1078 h 1101"/>
                <a:gd name="T48" fmla="*/ 1350 w 1505"/>
                <a:gd name="T49" fmla="*/ 919 h 1101"/>
                <a:gd name="T50" fmla="*/ 1410 w 1505"/>
                <a:gd name="T51" fmla="*/ 919 h 1101"/>
                <a:gd name="T52" fmla="*/ 1505 w 1505"/>
                <a:gd name="T53" fmla="*/ 824 h 1101"/>
                <a:gd name="T54" fmla="*/ 1505 w 1505"/>
                <a:gd name="T55" fmla="*/ 345 h 1101"/>
                <a:gd name="T56" fmla="*/ 1410 w 1505"/>
                <a:gd name="T57" fmla="*/ 250 h 1101"/>
                <a:gd name="T58" fmla="*/ 341 w 1505"/>
                <a:gd name="T59" fmla="*/ 500 h 1101"/>
                <a:gd name="T60" fmla="*/ 287 w 1505"/>
                <a:gd name="T61" fmla="*/ 520 h 1101"/>
                <a:gd name="T62" fmla="*/ 169 w 1505"/>
                <a:gd name="T63" fmla="*/ 619 h 1101"/>
                <a:gd name="T64" fmla="*/ 169 w 1505"/>
                <a:gd name="T65" fmla="*/ 535 h 1101"/>
                <a:gd name="T66" fmla="*/ 133 w 1505"/>
                <a:gd name="T67" fmla="*/ 500 h 1101"/>
                <a:gd name="T68" fmla="*/ 81 w 1505"/>
                <a:gd name="T69" fmla="*/ 500 h 1101"/>
                <a:gd name="T70" fmla="*/ 45 w 1505"/>
                <a:gd name="T71" fmla="*/ 464 h 1101"/>
                <a:gd name="T72" fmla="*/ 45 w 1505"/>
                <a:gd name="T73" fmla="*/ 81 h 1101"/>
                <a:gd name="T74" fmla="*/ 81 w 1505"/>
                <a:gd name="T75" fmla="*/ 45 h 1101"/>
                <a:gd name="T76" fmla="*/ 699 w 1505"/>
                <a:gd name="T77" fmla="*/ 45 h 1101"/>
                <a:gd name="T78" fmla="*/ 735 w 1505"/>
                <a:gd name="T79" fmla="*/ 81 h 1101"/>
                <a:gd name="T80" fmla="*/ 735 w 1505"/>
                <a:gd name="T81" fmla="*/ 250 h 1101"/>
                <a:gd name="T82" fmla="*/ 637 w 1505"/>
                <a:gd name="T83" fmla="*/ 250 h 1101"/>
                <a:gd name="T84" fmla="*/ 542 w 1505"/>
                <a:gd name="T85" fmla="*/ 345 h 1101"/>
                <a:gd name="T86" fmla="*/ 542 w 1505"/>
                <a:gd name="T87" fmla="*/ 500 h 1101"/>
                <a:gd name="T88" fmla="*/ 341 w 1505"/>
                <a:gd name="T89" fmla="*/ 500 h 1101"/>
                <a:gd name="T90" fmla="*/ 1460 w 1505"/>
                <a:gd name="T91" fmla="*/ 824 h 1101"/>
                <a:gd name="T92" fmla="*/ 1410 w 1505"/>
                <a:gd name="T93" fmla="*/ 874 h 1101"/>
                <a:gd name="T94" fmla="*/ 1344 w 1505"/>
                <a:gd name="T95" fmla="*/ 874 h 1101"/>
                <a:gd name="T96" fmla="*/ 1305 w 1505"/>
                <a:gd name="T97" fmla="*/ 913 h 1101"/>
                <a:gd name="T98" fmla="*/ 1305 w 1505"/>
                <a:gd name="T99" fmla="*/ 1030 h 1101"/>
                <a:gd name="T100" fmla="*/ 1149 w 1505"/>
                <a:gd name="T101" fmla="*/ 898 h 1101"/>
                <a:gd name="T102" fmla="*/ 1084 w 1505"/>
                <a:gd name="T103" fmla="*/ 874 h 1101"/>
                <a:gd name="T104" fmla="*/ 637 w 1505"/>
                <a:gd name="T105" fmla="*/ 874 h 1101"/>
                <a:gd name="T106" fmla="*/ 587 w 1505"/>
                <a:gd name="T107" fmla="*/ 824 h 1101"/>
                <a:gd name="T108" fmla="*/ 587 w 1505"/>
                <a:gd name="T109" fmla="*/ 345 h 1101"/>
                <a:gd name="T110" fmla="*/ 637 w 1505"/>
                <a:gd name="T111" fmla="*/ 295 h 1101"/>
                <a:gd name="T112" fmla="*/ 1410 w 1505"/>
                <a:gd name="T113" fmla="*/ 295 h 1101"/>
                <a:gd name="T114" fmla="*/ 1460 w 1505"/>
                <a:gd name="T115" fmla="*/ 345 h 1101"/>
                <a:gd name="T116" fmla="*/ 1460 w 1505"/>
                <a:gd name="T117" fmla="*/ 824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05" h="1101">
                  <a:moveTo>
                    <a:pt x="1410" y="250"/>
                  </a:moveTo>
                  <a:cubicBezTo>
                    <a:pt x="780" y="250"/>
                    <a:pt x="780" y="250"/>
                    <a:pt x="780" y="250"/>
                  </a:cubicBezTo>
                  <a:cubicBezTo>
                    <a:pt x="780" y="81"/>
                    <a:pt x="780" y="81"/>
                    <a:pt x="780" y="81"/>
                  </a:cubicBezTo>
                  <a:cubicBezTo>
                    <a:pt x="780" y="37"/>
                    <a:pt x="743" y="0"/>
                    <a:pt x="699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6" y="0"/>
                    <a:pt x="0" y="37"/>
                    <a:pt x="0" y="81"/>
                  </a:cubicBezTo>
                  <a:cubicBezTo>
                    <a:pt x="0" y="464"/>
                    <a:pt x="0" y="464"/>
                    <a:pt x="0" y="464"/>
                  </a:cubicBezTo>
                  <a:cubicBezTo>
                    <a:pt x="0" y="509"/>
                    <a:pt x="36" y="545"/>
                    <a:pt x="81" y="545"/>
                  </a:cubicBezTo>
                  <a:cubicBezTo>
                    <a:pt x="124" y="545"/>
                    <a:pt x="124" y="545"/>
                    <a:pt x="124" y="545"/>
                  </a:cubicBezTo>
                  <a:cubicBezTo>
                    <a:pt x="124" y="668"/>
                    <a:pt x="124" y="668"/>
                    <a:pt x="124" y="668"/>
                  </a:cubicBezTo>
                  <a:cubicBezTo>
                    <a:pt x="124" y="676"/>
                    <a:pt x="129" y="684"/>
                    <a:pt x="137" y="688"/>
                  </a:cubicBezTo>
                  <a:cubicBezTo>
                    <a:pt x="140" y="689"/>
                    <a:pt x="143" y="690"/>
                    <a:pt x="147" y="690"/>
                  </a:cubicBezTo>
                  <a:cubicBezTo>
                    <a:pt x="152" y="690"/>
                    <a:pt x="157" y="688"/>
                    <a:pt x="161" y="685"/>
                  </a:cubicBezTo>
                  <a:cubicBezTo>
                    <a:pt x="316" y="554"/>
                    <a:pt x="316" y="554"/>
                    <a:pt x="316" y="554"/>
                  </a:cubicBezTo>
                  <a:cubicBezTo>
                    <a:pt x="323" y="548"/>
                    <a:pt x="332" y="545"/>
                    <a:pt x="341" y="545"/>
                  </a:cubicBezTo>
                  <a:cubicBezTo>
                    <a:pt x="542" y="545"/>
                    <a:pt x="542" y="545"/>
                    <a:pt x="542" y="545"/>
                  </a:cubicBezTo>
                  <a:cubicBezTo>
                    <a:pt x="542" y="824"/>
                    <a:pt x="542" y="824"/>
                    <a:pt x="542" y="824"/>
                  </a:cubicBezTo>
                  <a:cubicBezTo>
                    <a:pt x="542" y="877"/>
                    <a:pt x="585" y="919"/>
                    <a:pt x="637" y="919"/>
                  </a:cubicBezTo>
                  <a:cubicBezTo>
                    <a:pt x="1084" y="919"/>
                    <a:pt x="1084" y="919"/>
                    <a:pt x="1084" y="919"/>
                  </a:cubicBezTo>
                  <a:cubicBezTo>
                    <a:pt x="1097" y="919"/>
                    <a:pt x="1110" y="924"/>
                    <a:pt x="1120" y="932"/>
                  </a:cubicBezTo>
                  <a:cubicBezTo>
                    <a:pt x="1313" y="1096"/>
                    <a:pt x="1313" y="1096"/>
                    <a:pt x="1313" y="1096"/>
                  </a:cubicBezTo>
                  <a:cubicBezTo>
                    <a:pt x="1317" y="1099"/>
                    <a:pt x="1322" y="1101"/>
                    <a:pt x="1328" y="1101"/>
                  </a:cubicBezTo>
                  <a:cubicBezTo>
                    <a:pt x="1331" y="1101"/>
                    <a:pt x="1334" y="1100"/>
                    <a:pt x="1337" y="1099"/>
                  </a:cubicBezTo>
                  <a:cubicBezTo>
                    <a:pt x="1345" y="1095"/>
                    <a:pt x="1350" y="1087"/>
                    <a:pt x="1350" y="1078"/>
                  </a:cubicBezTo>
                  <a:cubicBezTo>
                    <a:pt x="1350" y="919"/>
                    <a:pt x="1350" y="919"/>
                    <a:pt x="1350" y="919"/>
                  </a:cubicBezTo>
                  <a:cubicBezTo>
                    <a:pt x="1410" y="919"/>
                    <a:pt x="1410" y="919"/>
                    <a:pt x="1410" y="919"/>
                  </a:cubicBezTo>
                  <a:cubicBezTo>
                    <a:pt x="1463" y="919"/>
                    <a:pt x="1505" y="877"/>
                    <a:pt x="1505" y="824"/>
                  </a:cubicBezTo>
                  <a:cubicBezTo>
                    <a:pt x="1505" y="345"/>
                    <a:pt x="1505" y="345"/>
                    <a:pt x="1505" y="345"/>
                  </a:cubicBezTo>
                  <a:cubicBezTo>
                    <a:pt x="1505" y="293"/>
                    <a:pt x="1463" y="250"/>
                    <a:pt x="1410" y="250"/>
                  </a:cubicBezTo>
                  <a:close/>
                  <a:moveTo>
                    <a:pt x="341" y="500"/>
                  </a:moveTo>
                  <a:cubicBezTo>
                    <a:pt x="322" y="500"/>
                    <a:pt x="302" y="507"/>
                    <a:pt x="287" y="520"/>
                  </a:cubicBezTo>
                  <a:cubicBezTo>
                    <a:pt x="169" y="619"/>
                    <a:pt x="169" y="619"/>
                    <a:pt x="169" y="619"/>
                  </a:cubicBezTo>
                  <a:cubicBezTo>
                    <a:pt x="169" y="535"/>
                    <a:pt x="169" y="535"/>
                    <a:pt x="169" y="535"/>
                  </a:cubicBezTo>
                  <a:cubicBezTo>
                    <a:pt x="169" y="516"/>
                    <a:pt x="153" y="500"/>
                    <a:pt x="133" y="500"/>
                  </a:cubicBezTo>
                  <a:cubicBezTo>
                    <a:pt x="81" y="500"/>
                    <a:pt x="81" y="500"/>
                    <a:pt x="81" y="500"/>
                  </a:cubicBezTo>
                  <a:cubicBezTo>
                    <a:pt x="61" y="500"/>
                    <a:pt x="45" y="484"/>
                    <a:pt x="45" y="464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61"/>
                    <a:pt x="61" y="45"/>
                    <a:pt x="81" y="45"/>
                  </a:cubicBezTo>
                  <a:cubicBezTo>
                    <a:pt x="699" y="45"/>
                    <a:pt x="699" y="45"/>
                    <a:pt x="699" y="45"/>
                  </a:cubicBezTo>
                  <a:cubicBezTo>
                    <a:pt x="719" y="45"/>
                    <a:pt x="735" y="61"/>
                    <a:pt x="735" y="81"/>
                  </a:cubicBezTo>
                  <a:cubicBezTo>
                    <a:pt x="735" y="250"/>
                    <a:pt x="735" y="250"/>
                    <a:pt x="735" y="250"/>
                  </a:cubicBezTo>
                  <a:cubicBezTo>
                    <a:pt x="637" y="250"/>
                    <a:pt x="637" y="250"/>
                    <a:pt x="637" y="250"/>
                  </a:cubicBezTo>
                  <a:cubicBezTo>
                    <a:pt x="585" y="250"/>
                    <a:pt x="542" y="293"/>
                    <a:pt x="542" y="345"/>
                  </a:cubicBezTo>
                  <a:cubicBezTo>
                    <a:pt x="542" y="500"/>
                    <a:pt x="542" y="500"/>
                    <a:pt x="542" y="500"/>
                  </a:cubicBezTo>
                  <a:lnTo>
                    <a:pt x="341" y="500"/>
                  </a:lnTo>
                  <a:close/>
                  <a:moveTo>
                    <a:pt x="1460" y="824"/>
                  </a:moveTo>
                  <a:cubicBezTo>
                    <a:pt x="1460" y="852"/>
                    <a:pt x="1438" y="874"/>
                    <a:pt x="1410" y="874"/>
                  </a:cubicBezTo>
                  <a:cubicBezTo>
                    <a:pt x="1344" y="874"/>
                    <a:pt x="1344" y="874"/>
                    <a:pt x="1344" y="874"/>
                  </a:cubicBezTo>
                  <a:cubicBezTo>
                    <a:pt x="1323" y="874"/>
                    <a:pt x="1305" y="892"/>
                    <a:pt x="1305" y="913"/>
                  </a:cubicBezTo>
                  <a:cubicBezTo>
                    <a:pt x="1305" y="1030"/>
                    <a:pt x="1305" y="1030"/>
                    <a:pt x="1305" y="1030"/>
                  </a:cubicBezTo>
                  <a:cubicBezTo>
                    <a:pt x="1149" y="898"/>
                    <a:pt x="1149" y="898"/>
                    <a:pt x="1149" y="898"/>
                  </a:cubicBezTo>
                  <a:cubicBezTo>
                    <a:pt x="1131" y="883"/>
                    <a:pt x="1108" y="874"/>
                    <a:pt x="1084" y="874"/>
                  </a:cubicBezTo>
                  <a:cubicBezTo>
                    <a:pt x="637" y="874"/>
                    <a:pt x="637" y="874"/>
                    <a:pt x="637" y="874"/>
                  </a:cubicBezTo>
                  <a:cubicBezTo>
                    <a:pt x="610" y="874"/>
                    <a:pt x="587" y="852"/>
                    <a:pt x="587" y="824"/>
                  </a:cubicBezTo>
                  <a:cubicBezTo>
                    <a:pt x="587" y="345"/>
                    <a:pt x="587" y="345"/>
                    <a:pt x="587" y="345"/>
                  </a:cubicBezTo>
                  <a:cubicBezTo>
                    <a:pt x="587" y="318"/>
                    <a:pt x="610" y="295"/>
                    <a:pt x="637" y="295"/>
                  </a:cubicBezTo>
                  <a:cubicBezTo>
                    <a:pt x="1410" y="295"/>
                    <a:pt x="1410" y="295"/>
                    <a:pt x="1410" y="295"/>
                  </a:cubicBezTo>
                  <a:cubicBezTo>
                    <a:pt x="1438" y="295"/>
                    <a:pt x="1460" y="318"/>
                    <a:pt x="1460" y="345"/>
                  </a:cubicBezTo>
                  <a:lnTo>
                    <a:pt x="1460" y="8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6208713" y="3227388"/>
              <a:ext cx="1833563" cy="173037"/>
            </a:xfrm>
            <a:custGeom>
              <a:avLst/>
              <a:gdLst>
                <a:gd name="T0" fmla="*/ 489 w 489"/>
                <a:gd name="T1" fmla="*/ 23 h 46"/>
                <a:gd name="T2" fmla="*/ 467 w 489"/>
                <a:gd name="T3" fmla="*/ 46 h 46"/>
                <a:gd name="T4" fmla="*/ 23 w 489"/>
                <a:gd name="T5" fmla="*/ 46 h 46"/>
                <a:gd name="T6" fmla="*/ 0 w 489"/>
                <a:gd name="T7" fmla="*/ 23 h 46"/>
                <a:gd name="T8" fmla="*/ 23 w 489"/>
                <a:gd name="T9" fmla="*/ 0 h 46"/>
                <a:gd name="T10" fmla="*/ 467 w 489"/>
                <a:gd name="T11" fmla="*/ 0 h 46"/>
                <a:gd name="T12" fmla="*/ 489 w 489"/>
                <a:gd name="T1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6">
                  <a:moveTo>
                    <a:pt x="489" y="23"/>
                  </a:moveTo>
                  <a:cubicBezTo>
                    <a:pt x="489" y="35"/>
                    <a:pt x="479" y="46"/>
                    <a:pt x="467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5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9" y="0"/>
                    <a:pt x="489" y="10"/>
                    <a:pt x="48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6208713" y="3786188"/>
              <a:ext cx="1833563" cy="168275"/>
            </a:xfrm>
            <a:custGeom>
              <a:avLst/>
              <a:gdLst>
                <a:gd name="T0" fmla="*/ 489 w 489"/>
                <a:gd name="T1" fmla="*/ 22 h 45"/>
                <a:gd name="T2" fmla="*/ 467 w 489"/>
                <a:gd name="T3" fmla="*/ 45 h 45"/>
                <a:gd name="T4" fmla="*/ 23 w 489"/>
                <a:gd name="T5" fmla="*/ 45 h 45"/>
                <a:gd name="T6" fmla="*/ 0 w 489"/>
                <a:gd name="T7" fmla="*/ 22 h 45"/>
                <a:gd name="T8" fmla="*/ 23 w 489"/>
                <a:gd name="T9" fmla="*/ 0 h 45"/>
                <a:gd name="T10" fmla="*/ 467 w 489"/>
                <a:gd name="T11" fmla="*/ 0 h 45"/>
                <a:gd name="T12" fmla="*/ 489 w 489"/>
                <a:gd name="T1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5">
                  <a:moveTo>
                    <a:pt x="489" y="22"/>
                  </a:moveTo>
                  <a:cubicBezTo>
                    <a:pt x="489" y="35"/>
                    <a:pt x="479" y="45"/>
                    <a:pt x="467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0" y="45"/>
                    <a:pt x="0" y="35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9" y="0"/>
                    <a:pt x="489" y="10"/>
                    <a:pt x="48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3924301" y="1936750"/>
              <a:ext cx="1593850" cy="169862"/>
            </a:xfrm>
            <a:custGeom>
              <a:avLst/>
              <a:gdLst>
                <a:gd name="T0" fmla="*/ 425 w 425"/>
                <a:gd name="T1" fmla="*/ 22 h 45"/>
                <a:gd name="T2" fmla="*/ 403 w 425"/>
                <a:gd name="T3" fmla="*/ 45 h 45"/>
                <a:gd name="T4" fmla="*/ 23 w 425"/>
                <a:gd name="T5" fmla="*/ 45 h 45"/>
                <a:gd name="T6" fmla="*/ 0 w 425"/>
                <a:gd name="T7" fmla="*/ 22 h 45"/>
                <a:gd name="T8" fmla="*/ 23 w 425"/>
                <a:gd name="T9" fmla="*/ 0 h 45"/>
                <a:gd name="T10" fmla="*/ 403 w 425"/>
                <a:gd name="T11" fmla="*/ 0 h 45"/>
                <a:gd name="T12" fmla="*/ 425 w 425"/>
                <a:gd name="T1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45">
                  <a:moveTo>
                    <a:pt x="425" y="22"/>
                  </a:moveTo>
                  <a:cubicBezTo>
                    <a:pt x="425" y="35"/>
                    <a:pt x="415" y="45"/>
                    <a:pt x="40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1" y="45"/>
                    <a:pt x="0" y="35"/>
                    <a:pt x="0" y="22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15" y="0"/>
                    <a:pt x="425" y="10"/>
                    <a:pt x="4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>
              <a:off x="3924301" y="2371725"/>
              <a:ext cx="1136650" cy="169862"/>
            </a:xfrm>
            <a:custGeom>
              <a:avLst/>
              <a:gdLst>
                <a:gd name="T0" fmla="*/ 303 w 303"/>
                <a:gd name="T1" fmla="*/ 23 h 45"/>
                <a:gd name="T2" fmla="*/ 281 w 303"/>
                <a:gd name="T3" fmla="*/ 45 h 45"/>
                <a:gd name="T4" fmla="*/ 23 w 303"/>
                <a:gd name="T5" fmla="*/ 45 h 45"/>
                <a:gd name="T6" fmla="*/ 0 w 303"/>
                <a:gd name="T7" fmla="*/ 23 h 45"/>
                <a:gd name="T8" fmla="*/ 23 w 303"/>
                <a:gd name="T9" fmla="*/ 0 h 45"/>
                <a:gd name="T10" fmla="*/ 281 w 303"/>
                <a:gd name="T11" fmla="*/ 0 h 45"/>
                <a:gd name="T12" fmla="*/ 303 w 303"/>
                <a:gd name="T13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45">
                  <a:moveTo>
                    <a:pt x="303" y="23"/>
                  </a:moveTo>
                  <a:cubicBezTo>
                    <a:pt x="303" y="35"/>
                    <a:pt x="293" y="45"/>
                    <a:pt x="28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1" y="45"/>
                    <a:pt x="0" y="35"/>
                    <a:pt x="0" y="23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93" y="0"/>
                    <a:pt x="303" y="10"/>
                    <a:pt x="30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6" name="Freeform 6"/>
          <p:cNvSpPr>
            <a:spLocks/>
          </p:cNvSpPr>
          <p:nvPr userDrawn="1"/>
        </p:nvSpPr>
        <p:spPr bwMode="auto">
          <a:xfrm>
            <a:off x="5203370" y="296368"/>
            <a:ext cx="6976466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7" name="Freeform 11"/>
          <p:cNvSpPr>
            <a:spLocks/>
          </p:cNvSpPr>
          <p:nvPr userDrawn="1"/>
        </p:nvSpPr>
        <p:spPr bwMode="auto">
          <a:xfrm>
            <a:off x="4870665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9595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#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2592288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ru-RU" altLang="zh-CN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Цели</a:t>
            </a:r>
            <a:endParaRPr lang="en-US" altLang="zh-CN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8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9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443372" y="440668"/>
            <a:ext cx="533970" cy="533470"/>
            <a:chOff x="2960687" y="4865687"/>
            <a:chExt cx="1698626" cy="1697038"/>
          </a:xfrm>
          <a:solidFill>
            <a:schemeClr val="bg1"/>
          </a:solidFill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2960687" y="5251450"/>
              <a:ext cx="1311275" cy="1311275"/>
            </a:xfrm>
            <a:custGeom>
              <a:avLst/>
              <a:gdLst>
                <a:gd name="T0" fmla="*/ 1114 w 1293"/>
                <a:gd name="T1" fmla="*/ 294 h 1293"/>
                <a:gd name="T2" fmla="*/ 1233 w 1293"/>
                <a:gd name="T3" fmla="*/ 647 h 1293"/>
                <a:gd name="T4" fmla="*/ 647 w 1293"/>
                <a:gd name="T5" fmla="*/ 1233 h 1293"/>
                <a:gd name="T6" fmla="*/ 60 w 1293"/>
                <a:gd name="T7" fmla="*/ 647 h 1293"/>
                <a:gd name="T8" fmla="*/ 647 w 1293"/>
                <a:gd name="T9" fmla="*/ 60 h 1293"/>
                <a:gd name="T10" fmla="*/ 1001 w 1293"/>
                <a:gd name="T11" fmla="*/ 180 h 1293"/>
                <a:gd name="T12" fmla="*/ 1044 w 1293"/>
                <a:gd name="T13" fmla="*/ 137 h 1293"/>
                <a:gd name="T14" fmla="*/ 647 w 1293"/>
                <a:gd name="T15" fmla="*/ 0 h 1293"/>
                <a:gd name="T16" fmla="*/ 0 w 1293"/>
                <a:gd name="T17" fmla="*/ 647 h 1293"/>
                <a:gd name="T18" fmla="*/ 647 w 1293"/>
                <a:gd name="T19" fmla="*/ 1293 h 1293"/>
                <a:gd name="T20" fmla="*/ 1293 w 1293"/>
                <a:gd name="T21" fmla="*/ 647 h 1293"/>
                <a:gd name="T22" fmla="*/ 1157 w 1293"/>
                <a:gd name="T23" fmla="*/ 251 h 1293"/>
                <a:gd name="T24" fmla="*/ 1114 w 1293"/>
                <a:gd name="T25" fmla="*/ 294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3" h="1293">
                  <a:moveTo>
                    <a:pt x="1114" y="294"/>
                  </a:moveTo>
                  <a:cubicBezTo>
                    <a:pt x="1189" y="392"/>
                    <a:pt x="1233" y="514"/>
                    <a:pt x="1233" y="647"/>
                  </a:cubicBezTo>
                  <a:cubicBezTo>
                    <a:pt x="1233" y="970"/>
                    <a:pt x="970" y="1233"/>
                    <a:pt x="647" y="1233"/>
                  </a:cubicBezTo>
                  <a:cubicBezTo>
                    <a:pt x="323" y="1233"/>
                    <a:pt x="60" y="970"/>
                    <a:pt x="60" y="647"/>
                  </a:cubicBezTo>
                  <a:cubicBezTo>
                    <a:pt x="60" y="323"/>
                    <a:pt x="323" y="60"/>
                    <a:pt x="647" y="60"/>
                  </a:cubicBezTo>
                  <a:cubicBezTo>
                    <a:pt x="780" y="60"/>
                    <a:pt x="903" y="105"/>
                    <a:pt x="1001" y="180"/>
                  </a:cubicBezTo>
                  <a:cubicBezTo>
                    <a:pt x="1044" y="137"/>
                    <a:pt x="1044" y="137"/>
                    <a:pt x="1044" y="137"/>
                  </a:cubicBezTo>
                  <a:cubicBezTo>
                    <a:pt x="934" y="52"/>
                    <a:pt x="796" y="0"/>
                    <a:pt x="647" y="0"/>
                  </a:cubicBezTo>
                  <a:cubicBezTo>
                    <a:pt x="290" y="0"/>
                    <a:pt x="0" y="290"/>
                    <a:pt x="0" y="647"/>
                  </a:cubicBezTo>
                  <a:cubicBezTo>
                    <a:pt x="0" y="1003"/>
                    <a:pt x="290" y="1293"/>
                    <a:pt x="647" y="1293"/>
                  </a:cubicBezTo>
                  <a:cubicBezTo>
                    <a:pt x="1003" y="1293"/>
                    <a:pt x="1293" y="1003"/>
                    <a:pt x="1293" y="647"/>
                  </a:cubicBezTo>
                  <a:cubicBezTo>
                    <a:pt x="1293" y="498"/>
                    <a:pt x="1242" y="360"/>
                    <a:pt x="1157" y="251"/>
                  </a:cubicBezTo>
                  <a:lnTo>
                    <a:pt x="1114" y="2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3168650" y="5459413"/>
              <a:ext cx="895350" cy="895350"/>
            </a:xfrm>
            <a:custGeom>
              <a:avLst/>
              <a:gdLst>
                <a:gd name="T0" fmla="*/ 762 w 883"/>
                <a:gd name="T1" fmla="*/ 235 h 883"/>
                <a:gd name="T2" fmla="*/ 823 w 883"/>
                <a:gd name="T3" fmla="*/ 442 h 883"/>
                <a:gd name="T4" fmla="*/ 442 w 883"/>
                <a:gd name="T5" fmla="*/ 823 h 883"/>
                <a:gd name="T6" fmla="*/ 60 w 883"/>
                <a:gd name="T7" fmla="*/ 442 h 883"/>
                <a:gd name="T8" fmla="*/ 442 w 883"/>
                <a:gd name="T9" fmla="*/ 60 h 883"/>
                <a:gd name="T10" fmla="*/ 649 w 883"/>
                <a:gd name="T11" fmla="*/ 122 h 883"/>
                <a:gd name="T12" fmla="*/ 692 w 883"/>
                <a:gd name="T13" fmla="*/ 78 h 883"/>
                <a:gd name="T14" fmla="*/ 442 w 883"/>
                <a:gd name="T15" fmla="*/ 0 h 883"/>
                <a:gd name="T16" fmla="*/ 0 w 883"/>
                <a:gd name="T17" fmla="*/ 442 h 883"/>
                <a:gd name="T18" fmla="*/ 442 w 883"/>
                <a:gd name="T19" fmla="*/ 883 h 883"/>
                <a:gd name="T20" fmla="*/ 883 w 883"/>
                <a:gd name="T21" fmla="*/ 442 h 883"/>
                <a:gd name="T22" fmla="*/ 806 w 883"/>
                <a:gd name="T23" fmla="*/ 192 h 883"/>
                <a:gd name="T24" fmla="*/ 762 w 883"/>
                <a:gd name="T25" fmla="*/ 235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3" h="883">
                  <a:moveTo>
                    <a:pt x="762" y="235"/>
                  </a:moveTo>
                  <a:cubicBezTo>
                    <a:pt x="801" y="295"/>
                    <a:pt x="823" y="366"/>
                    <a:pt x="823" y="442"/>
                  </a:cubicBezTo>
                  <a:cubicBezTo>
                    <a:pt x="823" y="652"/>
                    <a:pt x="652" y="823"/>
                    <a:pt x="442" y="823"/>
                  </a:cubicBezTo>
                  <a:cubicBezTo>
                    <a:pt x="231" y="823"/>
                    <a:pt x="60" y="652"/>
                    <a:pt x="60" y="442"/>
                  </a:cubicBezTo>
                  <a:cubicBezTo>
                    <a:pt x="60" y="231"/>
                    <a:pt x="231" y="60"/>
                    <a:pt x="442" y="60"/>
                  </a:cubicBezTo>
                  <a:cubicBezTo>
                    <a:pt x="518" y="60"/>
                    <a:pt x="589" y="83"/>
                    <a:pt x="649" y="122"/>
                  </a:cubicBezTo>
                  <a:cubicBezTo>
                    <a:pt x="692" y="78"/>
                    <a:pt x="692" y="78"/>
                    <a:pt x="692" y="78"/>
                  </a:cubicBezTo>
                  <a:cubicBezTo>
                    <a:pt x="621" y="29"/>
                    <a:pt x="535" y="0"/>
                    <a:pt x="442" y="0"/>
                  </a:cubicBezTo>
                  <a:cubicBezTo>
                    <a:pt x="198" y="0"/>
                    <a:pt x="0" y="198"/>
                    <a:pt x="0" y="442"/>
                  </a:cubicBezTo>
                  <a:cubicBezTo>
                    <a:pt x="0" y="685"/>
                    <a:pt x="198" y="883"/>
                    <a:pt x="442" y="883"/>
                  </a:cubicBezTo>
                  <a:cubicBezTo>
                    <a:pt x="685" y="883"/>
                    <a:pt x="883" y="685"/>
                    <a:pt x="883" y="442"/>
                  </a:cubicBezTo>
                  <a:cubicBezTo>
                    <a:pt x="883" y="349"/>
                    <a:pt x="855" y="263"/>
                    <a:pt x="806" y="192"/>
                  </a:cubicBezTo>
                  <a:lnTo>
                    <a:pt x="762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3384550" y="5675313"/>
              <a:ext cx="463550" cy="463550"/>
            </a:xfrm>
            <a:custGeom>
              <a:avLst/>
              <a:gdLst>
                <a:gd name="T0" fmla="*/ 390 w 457"/>
                <a:gd name="T1" fmla="*/ 181 h 457"/>
                <a:gd name="T2" fmla="*/ 397 w 457"/>
                <a:gd name="T3" fmla="*/ 229 h 457"/>
                <a:gd name="T4" fmla="*/ 229 w 457"/>
                <a:gd name="T5" fmla="*/ 397 h 457"/>
                <a:gd name="T6" fmla="*/ 60 w 457"/>
                <a:gd name="T7" fmla="*/ 229 h 457"/>
                <a:gd name="T8" fmla="*/ 229 w 457"/>
                <a:gd name="T9" fmla="*/ 60 h 457"/>
                <a:gd name="T10" fmla="*/ 277 w 457"/>
                <a:gd name="T11" fmla="*/ 67 h 457"/>
                <a:gd name="T12" fmla="*/ 324 w 457"/>
                <a:gd name="T13" fmla="*/ 21 h 457"/>
                <a:gd name="T14" fmla="*/ 229 w 457"/>
                <a:gd name="T15" fmla="*/ 0 h 457"/>
                <a:gd name="T16" fmla="*/ 0 w 457"/>
                <a:gd name="T17" fmla="*/ 229 h 457"/>
                <a:gd name="T18" fmla="*/ 229 w 457"/>
                <a:gd name="T19" fmla="*/ 457 h 457"/>
                <a:gd name="T20" fmla="*/ 457 w 457"/>
                <a:gd name="T21" fmla="*/ 229 h 457"/>
                <a:gd name="T22" fmla="*/ 437 w 457"/>
                <a:gd name="T23" fmla="*/ 134 h 457"/>
                <a:gd name="T24" fmla="*/ 390 w 457"/>
                <a:gd name="T25" fmla="*/ 181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7" h="457">
                  <a:moveTo>
                    <a:pt x="390" y="181"/>
                  </a:moveTo>
                  <a:cubicBezTo>
                    <a:pt x="395" y="196"/>
                    <a:pt x="397" y="212"/>
                    <a:pt x="397" y="229"/>
                  </a:cubicBezTo>
                  <a:cubicBezTo>
                    <a:pt x="397" y="322"/>
                    <a:pt x="322" y="397"/>
                    <a:pt x="229" y="397"/>
                  </a:cubicBezTo>
                  <a:cubicBezTo>
                    <a:pt x="136" y="397"/>
                    <a:pt x="60" y="322"/>
                    <a:pt x="60" y="229"/>
                  </a:cubicBezTo>
                  <a:cubicBezTo>
                    <a:pt x="60" y="136"/>
                    <a:pt x="136" y="60"/>
                    <a:pt x="229" y="60"/>
                  </a:cubicBezTo>
                  <a:cubicBezTo>
                    <a:pt x="245" y="60"/>
                    <a:pt x="262" y="63"/>
                    <a:pt x="277" y="67"/>
                  </a:cubicBezTo>
                  <a:cubicBezTo>
                    <a:pt x="324" y="21"/>
                    <a:pt x="324" y="21"/>
                    <a:pt x="324" y="21"/>
                  </a:cubicBezTo>
                  <a:cubicBezTo>
                    <a:pt x="295" y="8"/>
                    <a:pt x="263" y="0"/>
                    <a:pt x="229" y="0"/>
                  </a:cubicBezTo>
                  <a:cubicBezTo>
                    <a:pt x="103" y="0"/>
                    <a:pt x="0" y="103"/>
                    <a:pt x="0" y="229"/>
                  </a:cubicBezTo>
                  <a:cubicBezTo>
                    <a:pt x="0" y="355"/>
                    <a:pt x="103" y="457"/>
                    <a:pt x="229" y="457"/>
                  </a:cubicBezTo>
                  <a:cubicBezTo>
                    <a:pt x="355" y="457"/>
                    <a:pt x="457" y="355"/>
                    <a:pt x="457" y="229"/>
                  </a:cubicBezTo>
                  <a:cubicBezTo>
                    <a:pt x="457" y="195"/>
                    <a:pt x="450" y="163"/>
                    <a:pt x="437" y="134"/>
                  </a:cubicBezTo>
                  <a:lnTo>
                    <a:pt x="390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3582988" y="5092700"/>
              <a:ext cx="850900" cy="844550"/>
            </a:xfrm>
            <a:custGeom>
              <a:avLst/>
              <a:gdLst>
                <a:gd name="T0" fmla="*/ 33 w 839"/>
                <a:gd name="T1" fmla="*/ 834 h 834"/>
                <a:gd name="T2" fmla="*/ 11 w 839"/>
                <a:gd name="T3" fmla="*/ 825 h 834"/>
                <a:gd name="T4" fmla="*/ 11 w 839"/>
                <a:gd name="T5" fmla="*/ 782 h 834"/>
                <a:gd name="T6" fmla="*/ 785 w 839"/>
                <a:gd name="T7" fmla="*/ 12 h 834"/>
                <a:gd name="T8" fmla="*/ 827 w 839"/>
                <a:gd name="T9" fmla="*/ 12 h 834"/>
                <a:gd name="T10" fmla="*/ 827 w 839"/>
                <a:gd name="T11" fmla="*/ 54 h 834"/>
                <a:gd name="T12" fmla="*/ 54 w 839"/>
                <a:gd name="T13" fmla="*/ 825 h 834"/>
                <a:gd name="T14" fmla="*/ 33 w 839"/>
                <a:gd name="T15" fmla="*/ 834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9" h="834">
                  <a:moveTo>
                    <a:pt x="33" y="834"/>
                  </a:moveTo>
                  <a:cubicBezTo>
                    <a:pt x="25" y="834"/>
                    <a:pt x="17" y="831"/>
                    <a:pt x="11" y="825"/>
                  </a:cubicBezTo>
                  <a:cubicBezTo>
                    <a:pt x="0" y="813"/>
                    <a:pt x="0" y="794"/>
                    <a:pt x="11" y="782"/>
                  </a:cubicBezTo>
                  <a:cubicBezTo>
                    <a:pt x="785" y="12"/>
                    <a:pt x="785" y="12"/>
                    <a:pt x="785" y="12"/>
                  </a:cubicBezTo>
                  <a:cubicBezTo>
                    <a:pt x="796" y="0"/>
                    <a:pt x="815" y="0"/>
                    <a:pt x="827" y="12"/>
                  </a:cubicBezTo>
                  <a:cubicBezTo>
                    <a:pt x="839" y="24"/>
                    <a:pt x="839" y="43"/>
                    <a:pt x="827" y="54"/>
                  </a:cubicBezTo>
                  <a:cubicBezTo>
                    <a:pt x="54" y="825"/>
                    <a:pt x="54" y="825"/>
                    <a:pt x="54" y="825"/>
                  </a:cubicBezTo>
                  <a:cubicBezTo>
                    <a:pt x="48" y="831"/>
                    <a:pt x="40" y="834"/>
                    <a:pt x="33" y="8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4140200" y="4865687"/>
              <a:ext cx="301625" cy="500063"/>
            </a:xfrm>
            <a:custGeom>
              <a:avLst/>
              <a:gdLst>
                <a:gd name="T0" fmla="*/ 50 w 298"/>
                <a:gd name="T1" fmla="*/ 492 h 492"/>
                <a:gd name="T2" fmla="*/ 40 w 298"/>
                <a:gd name="T3" fmla="*/ 490 h 492"/>
                <a:gd name="T4" fmla="*/ 20 w 298"/>
                <a:gd name="T5" fmla="*/ 464 h 492"/>
                <a:gd name="T6" fmla="*/ 1 w 298"/>
                <a:gd name="T7" fmla="*/ 252 h 492"/>
                <a:gd name="T8" fmla="*/ 10 w 298"/>
                <a:gd name="T9" fmla="*/ 228 h 492"/>
                <a:gd name="T10" fmla="*/ 227 w 298"/>
                <a:gd name="T11" fmla="*/ 11 h 492"/>
                <a:gd name="T12" fmla="*/ 259 w 298"/>
                <a:gd name="T13" fmla="*/ 4 h 492"/>
                <a:gd name="T14" fmla="*/ 278 w 298"/>
                <a:gd name="T15" fmla="*/ 29 h 492"/>
                <a:gd name="T16" fmla="*/ 297 w 298"/>
                <a:gd name="T17" fmla="*/ 242 h 492"/>
                <a:gd name="T18" fmla="*/ 289 w 298"/>
                <a:gd name="T19" fmla="*/ 266 h 492"/>
                <a:gd name="T20" fmla="*/ 71 w 298"/>
                <a:gd name="T21" fmla="*/ 483 h 492"/>
                <a:gd name="T22" fmla="*/ 50 w 298"/>
                <a:gd name="T23" fmla="*/ 492 h 492"/>
                <a:gd name="T24" fmla="*/ 62 w 298"/>
                <a:gd name="T25" fmla="*/ 260 h 492"/>
                <a:gd name="T26" fmla="*/ 74 w 298"/>
                <a:gd name="T27" fmla="*/ 395 h 492"/>
                <a:gd name="T28" fmla="*/ 236 w 298"/>
                <a:gd name="T29" fmla="*/ 233 h 492"/>
                <a:gd name="T30" fmla="*/ 224 w 298"/>
                <a:gd name="T31" fmla="*/ 99 h 492"/>
                <a:gd name="T32" fmla="*/ 62 w 298"/>
                <a:gd name="T33" fmla="*/ 26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8" h="492">
                  <a:moveTo>
                    <a:pt x="50" y="492"/>
                  </a:moveTo>
                  <a:cubicBezTo>
                    <a:pt x="46" y="492"/>
                    <a:pt x="43" y="491"/>
                    <a:pt x="40" y="490"/>
                  </a:cubicBezTo>
                  <a:cubicBezTo>
                    <a:pt x="29" y="486"/>
                    <a:pt x="21" y="476"/>
                    <a:pt x="20" y="464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0" y="243"/>
                    <a:pt x="3" y="234"/>
                    <a:pt x="10" y="228"/>
                  </a:cubicBezTo>
                  <a:cubicBezTo>
                    <a:pt x="227" y="11"/>
                    <a:pt x="227" y="11"/>
                    <a:pt x="227" y="11"/>
                  </a:cubicBezTo>
                  <a:cubicBezTo>
                    <a:pt x="235" y="2"/>
                    <a:pt x="248" y="0"/>
                    <a:pt x="259" y="4"/>
                  </a:cubicBezTo>
                  <a:cubicBezTo>
                    <a:pt x="270" y="7"/>
                    <a:pt x="277" y="17"/>
                    <a:pt x="278" y="29"/>
                  </a:cubicBezTo>
                  <a:cubicBezTo>
                    <a:pt x="297" y="242"/>
                    <a:pt x="297" y="242"/>
                    <a:pt x="297" y="242"/>
                  </a:cubicBezTo>
                  <a:cubicBezTo>
                    <a:pt x="298" y="251"/>
                    <a:pt x="295" y="259"/>
                    <a:pt x="289" y="266"/>
                  </a:cubicBezTo>
                  <a:cubicBezTo>
                    <a:pt x="71" y="483"/>
                    <a:pt x="71" y="483"/>
                    <a:pt x="71" y="483"/>
                  </a:cubicBezTo>
                  <a:cubicBezTo>
                    <a:pt x="65" y="489"/>
                    <a:pt x="58" y="492"/>
                    <a:pt x="50" y="492"/>
                  </a:cubicBezTo>
                  <a:close/>
                  <a:moveTo>
                    <a:pt x="62" y="260"/>
                  </a:moveTo>
                  <a:cubicBezTo>
                    <a:pt x="74" y="395"/>
                    <a:pt x="74" y="395"/>
                    <a:pt x="74" y="395"/>
                  </a:cubicBezTo>
                  <a:cubicBezTo>
                    <a:pt x="236" y="233"/>
                    <a:pt x="236" y="233"/>
                    <a:pt x="236" y="233"/>
                  </a:cubicBezTo>
                  <a:cubicBezTo>
                    <a:pt x="224" y="99"/>
                    <a:pt x="224" y="99"/>
                    <a:pt x="224" y="99"/>
                  </a:cubicBezTo>
                  <a:lnTo>
                    <a:pt x="62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6" name="Freeform 11"/>
            <p:cNvSpPr>
              <a:spLocks noEditPoints="1"/>
            </p:cNvSpPr>
            <p:nvPr/>
          </p:nvSpPr>
          <p:spPr bwMode="auto">
            <a:xfrm>
              <a:off x="4157663" y="5083175"/>
              <a:ext cx="501650" cy="301625"/>
            </a:xfrm>
            <a:custGeom>
              <a:avLst/>
              <a:gdLst>
                <a:gd name="T0" fmla="*/ 245 w 494"/>
                <a:gd name="T1" fmla="*/ 297 h 297"/>
                <a:gd name="T2" fmla="*/ 242 w 494"/>
                <a:gd name="T3" fmla="*/ 296 h 297"/>
                <a:gd name="T4" fmla="*/ 29 w 494"/>
                <a:gd name="T5" fmla="*/ 278 h 297"/>
                <a:gd name="T6" fmla="*/ 4 w 494"/>
                <a:gd name="T7" fmla="*/ 258 h 297"/>
                <a:gd name="T8" fmla="*/ 11 w 494"/>
                <a:gd name="T9" fmla="*/ 226 h 297"/>
                <a:gd name="T10" fmla="*/ 228 w 494"/>
                <a:gd name="T11" fmla="*/ 9 h 297"/>
                <a:gd name="T12" fmla="*/ 252 w 494"/>
                <a:gd name="T13" fmla="*/ 0 h 297"/>
                <a:gd name="T14" fmla="*/ 464 w 494"/>
                <a:gd name="T15" fmla="*/ 19 h 297"/>
                <a:gd name="T16" fmla="*/ 490 w 494"/>
                <a:gd name="T17" fmla="*/ 39 h 297"/>
                <a:gd name="T18" fmla="*/ 483 w 494"/>
                <a:gd name="T19" fmla="*/ 70 h 297"/>
                <a:gd name="T20" fmla="*/ 266 w 494"/>
                <a:gd name="T21" fmla="*/ 288 h 297"/>
                <a:gd name="T22" fmla="*/ 245 w 494"/>
                <a:gd name="T23" fmla="*/ 297 h 297"/>
                <a:gd name="T24" fmla="*/ 99 w 494"/>
                <a:gd name="T25" fmla="*/ 223 h 297"/>
                <a:gd name="T26" fmla="*/ 233 w 494"/>
                <a:gd name="T27" fmla="*/ 235 h 297"/>
                <a:gd name="T28" fmla="*/ 395 w 494"/>
                <a:gd name="T29" fmla="*/ 73 h 297"/>
                <a:gd name="T30" fmla="*/ 261 w 494"/>
                <a:gd name="T31" fmla="*/ 62 h 297"/>
                <a:gd name="T32" fmla="*/ 99 w 494"/>
                <a:gd name="T33" fmla="*/ 223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4" h="297">
                  <a:moveTo>
                    <a:pt x="245" y="297"/>
                  </a:moveTo>
                  <a:cubicBezTo>
                    <a:pt x="244" y="297"/>
                    <a:pt x="243" y="297"/>
                    <a:pt x="242" y="296"/>
                  </a:cubicBezTo>
                  <a:cubicBezTo>
                    <a:pt x="29" y="278"/>
                    <a:pt x="29" y="278"/>
                    <a:pt x="29" y="278"/>
                  </a:cubicBezTo>
                  <a:cubicBezTo>
                    <a:pt x="18" y="277"/>
                    <a:pt x="8" y="269"/>
                    <a:pt x="4" y="258"/>
                  </a:cubicBezTo>
                  <a:cubicBezTo>
                    <a:pt x="0" y="247"/>
                    <a:pt x="2" y="235"/>
                    <a:pt x="11" y="226"/>
                  </a:cubicBezTo>
                  <a:cubicBezTo>
                    <a:pt x="228" y="9"/>
                    <a:pt x="228" y="9"/>
                    <a:pt x="228" y="9"/>
                  </a:cubicBezTo>
                  <a:cubicBezTo>
                    <a:pt x="234" y="3"/>
                    <a:pt x="243" y="0"/>
                    <a:pt x="252" y="0"/>
                  </a:cubicBezTo>
                  <a:cubicBezTo>
                    <a:pt x="464" y="19"/>
                    <a:pt x="464" y="19"/>
                    <a:pt x="464" y="19"/>
                  </a:cubicBezTo>
                  <a:cubicBezTo>
                    <a:pt x="476" y="20"/>
                    <a:pt x="486" y="28"/>
                    <a:pt x="490" y="39"/>
                  </a:cubicBezTo>
                  <a:cubicBezTo>
                    <a:pt x="494" y="50"/>
                    <a:pt x="491" y="62"/>
                    <a:pt x="483" y="70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0" y="293"/>
                    <a:pt x="252" y="297"/>
                    <a:pt x="245" y="297"/>
                  </a:cubicBezTo>
                  <a:close/>
                  <a:moveTo>
                    <a:pt x="99" y="223"/>
                  </a:moveTo>
                  <a:cubicBezTo>
                    <a:pt x="233" y="235"/>
                    <a:pt x="233" y="235"/>
                    <a:pt x="233" y="235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261" y="62"/>
                    <a:pt x="261" y="62"/>
                    <a:pt x="261" y="62"/>
                  </a:cubicBezTo>
                  <a:lnTo>
                    <a:pt x="99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7" name="Freeform 6"/>
          <p:cNvSpPr>
            <a:spLocks/>
          </p:cNvSpPr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8" name="Freeform 11"/>
          <p:cNvSpPr>
            <a:spLocks/>
          </p:cNvSpPr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0" name="内容占位符 6"/>
          <p:cNvSpPr>
            <a:spLocks noGrp="1"/>
          </p:cNvSpPr>
          <p:nvPr>
            <p:ph sz="quarter" idx="11" hasCustomPrompt="1"/>
          </p:nvPr>
        </p:nvSpPr>
        <p:spPr>
          <a:xfrm>
            <a:off x="451202" y="1233276"/>
            <a:ext cx="11306175" cy="4680000"/>
          </a:xfrm>
          <a:prstGeom prst="rect">
            <a:avLst/>
          </a:prstGeom>
        </p:spPr>
        <p:txBody>
          <a:bodyPr/>
          <a:lstStyle>
            <a:lvl1pPr marL="301625" marR="0" indent="-301625" algn="just" defTabSz="801688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itchFamily="2" charset="2"/>
              <a:buChar char="l"/>
              <a:tabLst/>
              <a:defRPr kumimoji="0" lang="en-US" altLang="zh-CN" sz="2200" b="0" i="0" u="none" strike="noStrike" kern="0" cap="none" spc="0" normalizeH="0" baseline="0" noProof="0"/>
            </a:lvl1pPr>
            <a:lvl2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2pPr>
            <a:lvl3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3pPr>
            <a:lvl4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4pPr>
            <a:lvl5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5pPr>
          </a:lstStyle>
          <a:p>
            <a:pPr marL="301625" marR="0" lvl="0" indent="-301625" algn="just" defTabSz="801688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itchFamily="2" charset="2"/>
              <a:buChar char="l"/>
              <a:tabLst/>
              <a:defRPr/>
            </a:pPr>
            <a:r>
              <a:rPr kumimoji="0" lang="en-US" altLang="zh-CN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 completion of this course, you will be able to: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00727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#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29391" y="385091"/>
            <a:ext cx="3553443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eaLnBrk="0" fontAlgn="ctr" hangingPunct="0"/>
            <a:r>
              <a:rPr lang="ru-RU" altLang="zh-CN" sz="3500" b="1" kern="1200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Содержание</a:t>
            </a:r>
            <a:endParaRPr lang="en-US" altLang="zh-CN" sz="3500" b="1" kern="1200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7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8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587388" y="515379"/>
            <a:ext cx="358335" cy="426359"/>
            <a:chOff x="3295650" y="230188"/>
            <a:chExt cx="936625" cy="1114426"/>
          </a:xfrm>
          <a:solidFill>
            <a:schemeClr val="bg1"/>
          </a:solidFill>
        </p:grpSpPr>
        <p:sp>
          <p:nvSpPr>
            <p:cNvPr id="30" name="Rectangle 16"/>
            <p:cNvSpPr>
              <a:spLocks noChangeArrowheads="1"/>
            </p:cNvSpPr>
            <p:nvPr/>
          </p:nvSpPr>
          <p:spPr bwMode="auto">
            <a:xfrm>
              <a:off x="3959225" y="876301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1" name="Rectangle 17"/>
            <p:cNvSpPr>
              <a:spLocks noChangeArrowheads="1"/>
            </p:cNvSpPr>
            <p:nvPr/>
          </p:nvSpPr>
          <p:spPr bwMode="auto">
            <a:xfrm>
              <a:off x="3959225" y="777876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Rectangle 18"/>
            <p:cNvSpPr>
              <a:spLocks noChangeArrowheads="1"/>
            </p:cNvSpPr>
            <p:nvPr/>
          </p:nvSpPr>
          <p:spPr bwMode="auto">
            <a:xfrm>
              <a:off x="3959225" y="677863"/>
              <a:ext cx="182563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Rectangle 19"/>
            <p:cNvSpPr>
              <a:spLocks noChangeArrowheads="1"/>
            </p:cNvSpPr>
            <p:nvPr/>
          </p:nvSpPr>
          <p:spPr bwMode="auto">
            <a:xfrm>
              <a:off x="3959225" y="582613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Rectangle 20"/>
            <p:cNvSpPr>
              <a:spLocks noChangeArrowheads="1"/>
            </p:cNvSpPr>
            <p:nvPr/>
          </p:nvSpPr>
          <p:spPr bwMode="auto">
            <a:xfrm>
              <a:off x="3676650" y="1101726"/>
              <a:ext cx="469900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Rectangle 21"/>
            <p:cNvSpPr>
              <a:spLocks noChangeArrowheads="1"/>
            </p:cNvSpPr>
            <p:nvPr/>
          </p:nvSpPr>
          <p:spPr bwMode="auto">
            <a:xfrm>
              <a:off x="3676650" y="1198563"/>
              <a:ext cx="469900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3590925" y="482601"/>
              <a:ext cx="641350" cy="862013"/>
            </a:xfrm>
            <a:custGeom>
              <a:avLst/>
              <a:gdLst>
                <a:gd name="T0" fmla="*/ 229 w 404"/>
                <a:gd name="T1" fmla="*/ 0 h 543"/>
                <a:gd name="T2" fmla="*/ 229 w 404"/>
                <a:gd name="T3" fmla="*/ 30 h 543"/>
                <a:gd name="T4" fmla="*/ 373 w 404"/>
                <a:gd name="T5" fmla="*/ 30 h 543"/>
                <a:gd name="T6" fmla="*/ 373 w 404"/>
                <a:gd name="T7" fmla="*/ 513 h 543"/>
                <a:gd name="T8" fmla="*/ 33 w 404"/>
                <a:gd name="T9" fmla="*/ 513 h 543"/>
                <a:gd name="T10" fmla="*/ 31 w 404"/>
                <a:gd name="T11" fmla="*/ 387 h 543"/>
                <a:gd name="T12" fmla="*/ 0 w 404"/>
                <a:gd name="T13" fmla="*/ 387 h 543"/>
                <a:gd name="T14" fmla="*/ 0 w 404"/>
                <a:gd name="T15" fmla="*/ 543 h 543"/>
                <a:gd name="T16" fmla="*/ 404 w 404"/>
                <a:gd name="T17" fmla="*/ 543 h 543"/>
                <a:gd name="T18" fmla="*/ 404 w 404"/>
                <a:gd name="T19" fmla="*/ 0 h 543"/>
                <a:gd name="T20" fmla="*/ 229 w 404"/>
                <a:gd name="T2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4" h="543">
                  <a:moveTo>
                    <a:pt x="229" y="0"/>
                  </a:moveTo>
                  <a:lnTo>
                    <a:pt x="229" y="30"/>
                  </a:lnTo>
                  <a:lnTo>
                    <a:pt x="373" y="30"/>
                  </a:lnTo>
                  <a:lnTo>
                    <a:pt x="373" y="513"/>
                  </a:lnTo>
                  <a:lnTo>
                    <a:pt x="33" y="513"/>
                  </a:lnTo>
                  <a:lnTo>
                    <a:pt x="31" y="387"/>
                  </a:lnTo>
                  <a:lnTo>
                    <a:pt x="0" y="387"/>
                  </a:lnTo>
                  <a:lnTo>
                    <a:pt x="0" y="543"/>
                  </a:lnTo>
                  <a:lnTo>
                    <a:pt x="404" y="543"/>
                  </a:lnTo>
                  <a:lnTo>
                    <a:pt x="404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7" name="Rectangle 23"/>
            <p:cNvSpPr>
              <a:spLocks noChangeArrowheads="1"/>
            </p:cNvSpPr>
            <p:nvPr/>
          </p:nvSpPr>
          <p:spPr bwMode="auto">
            <a:xfrm>
              <a:off x="3959225" y="989013"/>
              <a:ext cx="182563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3295650" y="230188"/>
              <a:ext cx="639763" cy="852488"/>
            </a:xfrm>
            <a:custGeom>
              <a:avLst/>
              <a:gdLst>
                <a:gd name="T0" fmla="*/ 403 w 403"/>
                <a:gd name="T1" fmla="*/ 0 h 537"/>
                <a:gd name="T2" fmla="*/ 0 w 403"/>
                <a:gd name="T3" fmla="*/ 0 h 537"/>
                <a:gd name="T4" fmla="*/ 0 w 403"/>
                <a:gd name="T5" fmla="*/ 447 h 537"/>
                <a:gd name="T6" fmla="*/ 92 w 403"/>
                <a:gd name="T7" fmla="*/ 537 h 537"/>
                <a:gd name="T8" fmla="*/ 403 w 403"/>
                <a:gd name="T9" fmla="*/ 537 h 537"/>
                <a:gd name="T10" fmla="*/ 403 w 403"/>
                <a:gd name="T11" fmla="*/ 0 h 537"/>
                <a:gd name="T12" fmla="*/ 373 w 403"/>
                <a:gd name="T13" fmla="*/ 508 h 537"/>
                <a:gd name="T14" fmla="*/ 108 w 403"/>
                <a:gd name="T15" fmla="*/ 508 h 537"/>
                <a:gd name="T16" fmla="*/ 108 w 403"/>
                <a:gd name="T17" fmla="*/ 433 h 537"/>
                <a:gd name="T18" fmla="*/ 30 w 403"/>
                <a:gd name="T19" fmla="*/ 433 h 537"/>
                <a:gd name="T20" fmla="*/ 30 w 403"/>
                <a:gd name="T21" fmla="*/ 31 h 537"/>
                <a:gd name="T22" fmla="*/ 373 w 403"/>
                <a:gd name="T23" fmla="*/ 31 h 537"/>
                <a:gd name="T24" fmla="*/ 373 w 403"/>
                <a:gd name="T25" fmla="*/ 508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3" h="537">
                  <a:moveTo>
                    <a:pt x="403" y="0"/>
                  </a:moveTo>
                  <a:lnTo>
                    <a:pt x="0" y="0"/>
                  </a:lnTo>
                  <a:lnTo>
                    <a:pt x="0" y="447"/>
                  </a:lnTo>
                  <a:lnTo>
                    <a:pt x="92" y="537"/>
                  </a:lnTo>
                  <a:lnTo>
                    <a:pt x="403" y="537"/>
                  </a:lnTo>
                  <a:lnTo>
                    <a:pt x="403" y="0"/>
                  </a:lnTo>
                  <a:close/>
                  <a:moveTo>
                    <a:pt x="373" y="508"/>
                  </a:moveTo>
                  <a:lnTo>
                    <a:pt x="108" y="508"/>
                  </a:lnTo>
                  <a:lnTo>
                    <a:pt x="108" y="433"/>
                  </a:lnTo>
                  <a:lnTo>
                    <a:pt x="30" y="433"/>
                  </a:lnTo>
                  <a:lnTo>
                    <a:pt x="30" y="31"/>
                  </a:lnTo>
                  <a:lnTo>
                    <a:pt x="373" y="31"/>
                  </a:lnTo>
                  <a:lnTo>
                    <a:pt x="373" y="5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9" name="Rectangle 25"/>
            <p:cNvSpPr>
              <a:spLocks noChangeArrowheads="1"/>
            </p:cNvSpPr>
            <p:nvPr/>
          </p:nvSpPr>
          <p:spPr bwMode="auto">
            <a:xfrm>
              <a:off x="3441700" y="376238"/>
              <a:ext cx="176213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0" name="Rectangle 26"/>
            <p:cNvSpPr>
              <a:spLocks noChangeArrowheads="1"/>
            </p:cNvSpPr>
            <p:nvPr/>
          </p:nvSpPr>
          <p:spPr bwMode="auto">
            <a:xfrm>
              <a:off x="3411538" y="755651"/>
              <a:ext cx="438150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1" name="Rectangle 27"/>
            <p:cNvSpPr>
              <a:spLocks noChangeArrowheads="1"/>
            </p:cNvSpPr>
            <p:nvPr/>
          </p:nvSpPr>
          <p:spPr bwMode="auto">
            <a:xfrm>
              <a:off x="3670300" y="565151"/>
              <a:ext cx="1793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2" name="Rectangle 28"/>
            <p:cNvSpPr>
              <a:spLocks noChangeArrowheads="1"/>
            </p:cNvSpPr>
            <p:nvPr/>
          </p:nvSpPr>
          <p:spPr bwMode="auto">
            <a:xfrm>
              <a:off x="3670300" y="658813"/>
              <a:ext cx="1793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3" name="Rectangle 29"/>
            <p:cNvSpPr>
              <a:spLocks noChangeArrowheads="1"/>
            </p:cNvSpPr>
            <p:nvPr/>
          </p:nvSpPr>
          <p:spPr bwMode="auto">
            <a:xfrm>
              <a:off x="3670300" y="471488"/>
              <a:ext cx="1793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4" name="Rectangle 30"/>
            <p:cNvSpPr>
              <a:spLocks noChangeArrowheads="1"/>
            </p:cNvSpPr>
            <p:nvPr/>
          </p:nvSpPr>
          <p:spPr bwMode="auto">
            <a:xfrm>
              <a:off x="3670300" y="376238"/>
              <a:ext cx="1793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5" name="Rectangle 31"/>
            <p:cNvSpPr>
              <a:spLocks noChangeArrowheads="1"/>
            </p:cNvSpPr>
            <p:nvPr/>
          </p:nvSpPr>
          <p:spPr bwMode="auto">
            <a:xfrm>
              <a:off x="3411538" y="842963"/>
              <a:ext cx="43815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7" name="Freeform 6"/>
          <p:cNvSpPr>
            <a:spLocks/>
          </p:cNvSpPr>
          <p:nvPr userDrawn="1"/>
        </p:nvSpPr>
        <p:spPr bwMode="auto">
          <a:xfrm>
            <a:off x="5018314" y="296368"/>
            <a:ext cx="7161522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8" name="Freeform 11"/>
          <p:cNvSpPr>
            <a:spLocks/>
          </p:cNvSpPr>
          <p:nvPr userDrawn="1"/>
        </p:nvSpPr>
        <p:spPr bwMode="auto">
          <a:xfrm>
            <a:off x="4784951" y="330380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4816" y="1233487"/>
            <a:ext cx="11307600" cy="4680000"/>
          </a:xfrm>
        </p:spPr>
        <p:txBody>
          <a:bodyPr/>
          <a:lstStyle>
            <a:lvl1pPr marL="457017" marR="0" indent="-457017" algn="just" defTabSz="801367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 typeface="+mj-lt"/>
              <a:buAutoNum type="arabicPeriod"/>
              <a:tabLst/>
              <a:defRPr>
                <a:latin typeface="+mn-lt"/>
                <a:ea typeface="+mn-ea"/>
                <a:cs typeface="Arial" panose="020B0604020202020204" pitchFamily="34" charset="0"/>
              </a:defRPr>
            </a:lvl1pPr>
            <a:lvl2pPr fontAlgn="ctr">
              <a:buClrTx/>
              <a:buSzPct val="100000"/>
              <a:buFont typeface="Huawei Sans" panose="020C0503030203020204" pitchFamily="34" charset="0"/>
              <a:buChar char="▫"/>
              <a:defRPr>
                <a:latin typeface="+mn-lt"/>
              </a:defRPr>
            </a:lvl2pPr>
            <a:lvl3pPr>
              <a:defRPr/>
            </a:lvl3pPr>
            <a:lvl5pPr>
              <a:buNone/>
              <a:defRPr/>
            </a:lvl5pPr>
          </a:lstStyle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一级目录一</a:t>
            </a:r>
            <a:endParaRPr lang="en-US" altLang="zh-CN" dirty="0"/>
          </a:p>
          <a:p>
            <a:pPr marL="653788" lvl="1" indent="-457017">
              <a:buSzPct val="100000"/>
              <a:buFont typeface="+mj-lt"/>
              <a:buAutoNum type="arabicPeriod"/>
            </a:pPr>
            <a:endParaRPr lang="en-US" altLang="zh-CN" dirty="0"/>
          </a:p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一级目录二</a:t>
            </a:r>
            <a:endParaRPr lang="en-US" altLang="zh-CN" dirty="0"/>
          </a:p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一级目录三</a:t>
            </a:r>
            <a:endParaRPr lang="en-US" altLang="zh-CN" dirty="0"/>
          </a:p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一级目录四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5027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#本节概述和学习目标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内容占位符 6"/>
          <p:cNvSpPr>
            <a:spLocks noGrp="1"/>
          </p:cNvSpPr>
          <p:nvPr>
            <p:ph sz="quarter" idx="10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2pPr>
            <a:lvl3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3pPr>
            <a:lvl4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4pPr>
            <a:lvl5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9829738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en-US" altLang="zh-CN" baseline="0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Overview and Objectives</a:t>
            </a:r>
          </a:p>
        </p:txBody>
      </p:sp>
      <p:sp>
        <p:nvSpPr>
          <p:cNvPr id="12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3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587388" y="505779"/>
            <a:ext cx="374708" cy="445558"/>
            <a:chOff x="-1647825" y="2492375"/>
            <a:chExt cx="1947863" cy="2316163"/>
          </a:xfrm>
          <a:solidFill>
            <a:schemeClr val="bg1"/>
          </a:solidFill>
        </p:grpSpPr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-1647825" y="2492375"/>
              <a:ext cx="1947863" cy="2316163"/>
            </a:xfrm>
            <a:custGeom>
              <a:avLst/>
              <a:gdLst>
                <a:gd name="T0" fmla="*/ 301 w 2739"/>
                <a:gd name="T1" fmla="*/ 181 h 3258"/>
                <a:gd name="T2" fmla="*/ 182 w 2739"/>
                <a:gd name="T3" fmla="*/ 301 h 3258"/>
                <a:gd name="T4" fmla="*/ 182 w 2739"/>
                <a:gd name="T5" fmla="*/ 2955 h 3258"/>
                <a:gd name="T6" fmla="*/ 262 w 2739"/>
                <a:gd name="T7" fmla="*/ 3068 h 3258"/>
                <a:gd name="T8" fmla="*/ 863 w 2739"/>
                <a:gd name="T9" fmla="*/ 2756 h 3258"/>
                <a:gd name="T10" fmla="*/ 1377 w 2739"/>
                <a:gd name="T11" fmla="*/ 3046 h 3258"/>
                <a:gd name="T12" fmla="*/ 1950 w 2739"/>
                <a:gd name="T13" fmla="*/ 2756 h 3258"/>
                <a:gd name="T14" fmla="*/ 2482 w 2739"/>
                <a:gd name="T15" fmla="*/ 3066 h 3258"/>
                <a:gd name="T16" fmla="*/ 2557 w 2739"/>
                <a:gd name="T17" fmla="*/ 2955 h 3258"/>
                <a:gd name="T18" fmla="*/ 2557 w 2739"/>
                <a:gd name="T19" fmla="*/ 301 h 3258"/>
                <a:gd name="T20" fmla="*/ 2438 w 2739"/>
                <a:gd name="T21" fmla="*/ 181 h 3258"/>
                <a:gd name="T22" fmla="*/ 301 w 2739"/>
                <a:gd name="T23" fmla="*/ 181 h 3258"/>
                <a:gd name="T24" fmla="*/ 2449 w 2739"/>
                <a:gd name="T25" fmla="*/ 3258 h 3258"/>
                <a:gd name="T26" fmla="*/ 1944 w 2739"/>
                <a:gd name="T27" fmla="*/ 2963 h 3258"/>
                <a:gd name="T28" fmla="*/ 1372 w 2739"/>
                <a:gd name="T29" fmla="*/ 3252 h 3258"/>
                <a:gd name="T30" fmla="*/ 860 w 2739"/>
                <a:gd name="T31" fmla="*/ 2963 h 3258"/>
                <a:gd name="T32" fmla="*/ 291 w 2739"/>
                <a:gd name="T33" fmla="*/ 3257 h 3258"/>
                <a:gd name="T34" fmla="*/ 264 w 2739"/>
                <a:gd name="T35" fmla="*/ 3254 h 3258"/>
                <a:gd name="T36" fmla="*/ 0 w 2739"/>
                <a:gd name="T37" fmla="*/ 2955 h 3258"/>
                <a:gd name="T38" fmla="*/ 0 w 2739"/>
                <a:gd name="T39" fmla="*/ 301 h 3258"/>
                <a:gd name="T40" fmla="*/ 301 w 2739"/>
                <a:gd name="T41" fmla="*/ 0 h 3258"/>
                <a:gd name="T42" fmla="*/ 2438 w 2739"/>
                <a:gd name="T43" fmla="*/ 0 h 3258"/>
                <a:gd name="T44" fmla="*/ 2739 w 2739"/>
                <a:gd name="T45" fmla="*/ 301 h 3258"/>
                <a:gd name="T46" fmla="*/ 2739 w 2739"/>
                <a:gd name="T47" fmla="*/ 2955 h 3258"/>
                <a:gd name="T48" fmla="*/ 2480 w 2739"/>
                <a:gd name="T49" fmla="*/ 3253 h 3258"/>
                <a:gd name="T50" fmla="*/ 2449 w 2739"/>
                <a:gd name="T51" fmla="*/ 3258 h 3258"/>
                <a:gd name="T52" fmla="*/ 2449 w 2739"/>
                <a:gd name="T53" fmla="*/ 3258 h 3258"/>
                <a:gd name="T54" fmla="*/ 2449 w 2739"/>
                <a:gd name="T55" fmla="*/ 3258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39" h="3258">
                  <a:moveTo>
                    <a:pt x="301" y="181"/>
                  </a:moveTo>
                  <a:cubicBezTo>
                    <a:pt x="235" y="182"/>
                    <a:pt x="182" y="235"/>
                    <a:pt x="182" y="301"/>
                  </a:cubicBezTo>
                  <a:cubicBezTo>
                    <a:pt x="182" y="2955"/>
                    <a:pt x="182" y="2955"/>
                    <a:pt x="182" y="2955"/>
                  </a:cubicBezTo>
                  <a:cubicBezTo>
                    <a:pt x="182" y="3007"/>
                    <a:pt x="215" y="3052"/>
                    <a:pt x="262" y="3068"/>
                  </a:cubicBezTo>
                  <a:cubicBezTo>
                    <a:pt x="863" y="2756"/>
                    <a:pt x="863" y="2756"/>
                    <a:pt x="863" y="2756"/>
                  </a:cubicBezTo>
                  <a:cubicBezTo>
                    <a:pt x="1377" y="3046"/>
                    <a:pt x="1377" y="3046"/>
                    <a:pt x="1377" y="3046"/>
                  </a:cubicBezTo>
                  <a:cubicBezTo>
                    <a:pt x="1950" y="2756"/>
                    <a:pt x="1950" y="2756"/>
                    <a:pt x="1950" y="2756"/>
                  </a:cubicBezTo>
                  <a:cubicBezTo>
                    <a:pt x="2482" y="3066"/>
                    <a:pt x="2482" y="3066"/>
                    <a:pt x="2482" y="3066"/>
                  </a:cubicBezTo>
                  <a:cubicBezTo>
                    <a:pt x="2527" y="3048"/>
                    <a:pt x="2557" y="3004"/>
                    <a:pt x="2557" y="2955"/>
                  </a:cubicBezTo>
                  <a:cubicBezTo>
                    <a:pt x="2557" y="301"/>
                    <a:pt x="2557" y="301"/>
                    <a:pt x="2557" y="301"/>
                  </a:cubicBezTo>
                  <a:cubicBezTo>
                    <a:pt x="2557" y="235"/>
                    <a:pt x="2504" y="182"/>
                    <a:pt x="2438" y="181"/>
                  </a:cubicBezTo>
                  <a:lnTo>
                    <a:pt x="301" y="181"/>
                  </a:lnTo>
                  <a:close/>
                  <a:moveTo>
                    <a:pt x="2449" y="3258"/>
                  </a:moveTo>
                  <a:cubicBezTo>
                    <a:pt x="1944" y="2963"/>
                    <a:pt x="1944" y="2963"/>
                    <a:pt x="1944" y="2963"/>
                  </a:cubicBezTo>
                  <a:cubicBezTo>
                    <a:pt x="1372" y="3252"/>
                    <a:pt x="1372" y="3252"/>
                    <a:pt x="1372" y="3252"/>
                  </a:cubicBezTo>
                  <a:cubicBezTo>
                    <a:pt x="860" y="2963"/>
                    <a:pt x="860" y="2963"/>
                    <a:pt x="860" y="2963"/>
                  </a:cubicBezTo>
                  <a:cubicBezTo>
                    <a:pt x="291" y="3257"/>
                    <a:pt x="291" y="3257"/>
                    <a:pt x="291" y="3257"/>
                  </a:cubicBezTo>
                  <a:cubicBezTo>
                    <a:pt x="264" y="3254"/>
                    <a:pt x="264" y="3254"/>
                    <a:pt x="264" y="3254"/>
                  </a:cubicBezTo>
                  <a:cubicBezTo>
                    <a:pt x="113" y="3235"/>
                    <a:pt x="0" y="3107"/>
                    <a:pt x="0" y="2955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135"/>
                    <a:pt x="135" y="0"/>
                    <a:pt x="301" y="0"/>
                  </a:cubicBezTo>
                  <a:cubicBezTo>
                    <a:pt x="2438" y="0"/>
                    <a:pt x="2438" y="0"/>
                    <a:pt x="2438" y="0"/>
                  </a:cubicBezTo>
                  <a:cubicBezTo>
                    <a:pt x="2604" y="0"/>
                    <a:pt x="2739" y="135"/>
                    <a:pt x="2739" y="301"/>
                  </a:cubicBezTo>
                  <a:cubicBezTo>
                    <a:pt x="2739" y="2955"/>
                    <a:pt x="2739" y="2955"/>
                    <a:pt x="2739" y="2955"/>
                  </a:cubicBezTo>
                  <a:cubicBezTo>
                    <a:pt x="2739" y="3105"/>
                    <a:pt x="2628" y="3233"/>
                    <a:pt x="2480" y="3253"/>
                  </a:cubicBezTo>
                  <a:lnTo>
                    <a:pt x="2449" y="3258"/>
                  </a:lnTo>
                  <a:close/>
                  <a:moveTo>
                    <a:pt x="2449" y="3258"/>
                  </a:moveTo>
                  <a:cubicBezTo>
                    <a:pt x="2449" y="3258"/>
                    <a:pt x="2449" y="3258"/>
                    <a:pt x="2449" y="32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-1155700" y="2941638"/>
              <a:ext cx="963613" cy="893763"/>
            </a:xfrm>
            <a:custGeom>
              <a:avLst/>
              <a:gdLst>
                <a:gd name="T0" fmla="*/ 1267 w 1353"/>
                <a:gd name="T1" fmla="*/ 182 h 1256"/>
                <a:gd name="T2" fmla="*/ 87 w 1353"/>
                <a:gd name="T3" fmla="*/ 182 h 1256"/>
                <a:gd name="T4" fmla="*/ 0 w 1353"/>
                <a:gd name="T5" fmla="*/ 91 h 1256"/>
                <a:gd name="T6" fmla="*/ 87 w 1353"/>
                <a:gd name="T7" fmla="*/ 0 h 1256"/>
                <a:gd name="T8" fmla="*/ 1267 w 1353"/>
                <a:gd name="T9" fmla="*/ 0 h 1256"/>
                <a:gd name="T10" fmla="*/ 1353 w 1353"/>
                <a:gd name="T11" fmla="*/ 91 h 1256"/>
                <a:gd name="T12" fmla="*/ 1267 w 1353"/>
                <a:gd name="T13" fmla="*/ 182 h 1256"/>
                <a:gd name="T14" fmla="*/ 1267 w 1353"/>
                <a:gd name="T15" fmla="*/ 719 h 1256"/>
                <a:gd name="T16" fmla="*/ 87 w 1353"/>
                <a:gd name="T17" fmla="*/ 719 h 1256"/>
                <a:gd name="T18" fmla="*/ 0 w 1353"/>
                <a:gd name="T19" fmla="*/ 628 h 1256"/>
                <a:gd name="T20" fmla="*/ 87 w 1353"/>
                <a:gd name="T21" fmla="*/ 537 h 1256"/>
                <a:gd name="T22" fmla="*/ 1267 w 1353"/>
                <a:gd name="T23" fmla="*/ 537 h 1256"/>
                <a:gd name="T24" fmla="*/ 1353 w 1353"/>
                <a:gd name="T25" fmla="*/ 628 h 1256"/>
                <a:gd name="T26" fmla="*/ 1267 w 1353"/>
                <a:gd name="T27" fmla="*/ 719 h 1256"/>
                <a:gd name="T28" fmla="*/ 1267 w 1353"/>
                <a:gd name="T29" fmla="*/ 1256 h 1256"/>
                <a:gd name="T30" fmla="*/ 87 w 1353"/>
                <a:gd name="T31" fmla="*/ 1256 h 1256"/>
                <a:gd name="T32" fmla="*/ 1 w 1353"/>
                <a:gd name="T33" fmla="*/ 1165 h 1256"/>
                <a:gd name="T34" fmla="*/ 87 w 1353"/>
                <a:gd name="T35" fmla="*/ 1075 h 1256"/>
                <a:gd name="T36" fmla="*/ 1267 w 1353"/>
                <a:gd name="T37" fmla="*/ 1075 h 1256"/>
                <a:gd name="T38" fmla="*/ 1352 w 1353"/>
                <a:gd name="T39" fmla="*/ 1165 h 1256"/>
                <a:gd name="T40" fmla="*/ 1267 w 1353"/>
                <a:gd name="T41" fmla="*/ 1256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3" h="1256">
                  <a:moveTo>
                    <a:pt x="1267" y="182"/>
                  </a:moveTo>
                  <a:cubicBezTo>
                    <a:pt x="87" y="182"/>
                    <a:pt x="87" y="182"/>
                    <a:pt x="87" y="182"/>
                  </a:cubicBezTo>
                  <a:cubicBezTo>
                    <a:pt x="38" y="180"/>
                    <a:pt x="0" y="140"/>
                    <a:pt x="0" y="91"/>
                  </a:cubicBezTo>
                  <a:cubicBezTo>
                    <a:pt x="0" y="42"/>
                    <a:pt x="38" y="2"/>
                    <a:pt x="87" y="0"/>
                  </a:cubicBezTo>
                  <a:cubicBezTo>
                    <a:pt x="1267" y="0"/>
                    <a:pt x="1267" y="0"/>
                    <a:pt x="1267" y="0"/>
                  </a:cubicBezTo>
                  <a:cubicBezTo>
                    <a:pt x="1315" y="2"/>
                    <a:pt x="1353" y="42"/>
                    <a:pt x="1353" y="91"/>
                  </a:cubicBezTo>
                  <a:cubicBezTo>
                    <a:pt x="1353" y="140"/>
                    <a:pt x="1315" y="180"/>
                    <a:pt x="1267" y="182"/>
                  </a:cubicBezTo>
                  <a:moveTo>
                    <a:pt x="1267" y="719"/>
                  </a:moveTo>
                  <a:cubicBezTo>
                    <a:pt x="87" y="719"/>
                    <a:pt x="87" y="719"/>
                    <a:pt x="87" y="719"/>
                  </a:cubicBezTo>
                  <a:cubicBezTo>
                    <a:pt x="38" y="717"/>
                    <a:pt x="0" y="677"/>
                    <a:pt x="0" y="628"/>
                  </a:cubicBezTo>
                  <a:cubicBezTo>
                    <a:pt x="0" y="580"/>
                    <a:pt x="38" y="540"/>
                    <a:pt x="87" y="537"/>
                  </a:cubicBezTo>
                  <a:cubicBezTo>
                    <a:pt x="1267" y="537"/>
                    <a:pt x="1267" y="537"/>
                    <a:pt x="1267" y="537"/>
                  </a:cubicBezTo>
                  <a:cubicBezTo>
                    <a:pt x="1315" y="540"/>
                    <a:pt x="1353" y="580"/>
                    <a:pt x="1353" y="628"/>
                  </a:cubicBezTo>
                  <a:cubicBezTo>
                    <a:pt x="1353" y="677"/>
                    <a:pt x="1315" y="717"/>
                    <a:pt x="1267" y="719"/>
                  </a:cubicBezTo>
                  <a:moveTo>
                    <a:pt x="1267" y="1256"/>
                  </a:moveTo>
                  <a:cubicBezTo>
                    <a:pt x="87" y="1256"/>
                    <a:pt x="87" y="1256"/>
                    <a:pt x="87" y="1256"/>
                  </a:cubicBezTo>
                  <a:cubicBezTo>
                    <a:pt x="39" y="1253"/>
                    <a:pt x="1" y="1213"/>
                    <a:pt x="1" y="1165"/>
                  </a:cubicBezTo>
                  <a:cubicBezTo>
                    <a:pt x="1" y="1117"/>
                    <a:pt x="39" y="1077"/>
                    <a:pt x="87" y="1075"/>
                  </a:cubicBezTo>
                  <a:cubicBezTo>
                    <a:pt x="1267" y="1075"/>
                    <a:pt x="1267" y="1075"/>
                    <a:pt x="1267" y="1075"/>
                  </a:cubicBezTo>
                  <a:cubicBezTo>
                    <a:pt x="1314" y="1077"/>
                    <a:pt x="1352" y="1117"/>
                    <a:pt x="1352" y="1165"/>
                  </a:cubicBezTo>
                  <a:cubicBezTo>
                    <a:pt x="1352" y="1213"/>
                    <a:pt x="1314" y="1253"/>
                    <a:pt x="1267" y="12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9735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#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7" y="1242453"/>
            <a:ext cx="11306175" cy="4680000"/>
          </a:xfrm>
          <a:prstGeom prst="rect">
            <a:avLst/>
          </a:prstGeom>
        </p:spPr>
        <p:txBody>
          <a:bodyPr/>
          <a:lstStyle>
            <a:lvl1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r>
              <a:rPr lang="en-US" altLang="zh-CN" dirty="0"/>
              <a:t>Click here to edit</a:t>
            </a:r>
            <a:endParaRPr lang="zh-CN" altLang="en-US" dirty="0"/>
          </a:p>
        </p:txBody>
      </p:sp>
      <p:sp>
        <p:nvSpPr>
          <p:cNvPr id="11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2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87388" y="505779"/>
            <a:ext cx="374708" cy="445558"/>
            <a:chOff x="-1647825" y="2492375"/>
            <a:chExt cx="1947863" cy="2316163"/>
          </a:xfrm>
          <a:solidFill>
            <a:schemeClr val="bg1"/>
          </a:solidFill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-1647825" y="2492375"/>
              <a:ext cx="1947863" cy="2316163"/>
            </a:xfrm>
            <a:custGeom>
              <a:avLst/>
              <a:gdLst>
                <a:gd name="T0" fmla="*/ 301 w 2739"/>
                <a:gd name="T1" fmla="*/ 181 h 3258"/>
                <a:gd name="T2" fmla="*/ 182 w 2739"/>
                <a:gd name="T3" fmla="*/ 301 h 3258"/>
                <a:gd name="T4" fmla="*/ 182 w 2739"/>
                <a:gd name="T5" fmla="*/ 2955 h 3258"/>
                <a:gd name="T6" fmla="*/ 262 w 2739"/>
                <a:gd name="T7" fmla="*/ 3068 h 3258"/>
                <a:gd name="T8" fmla="*/ 863 w 2739"/>
                <a:gd name="T9" fmla="*/ 2756 h 3258"/>
                <a:gd name="T10" fmla="*/ 1377 w 2739"/>
                <a:gd name="T11" fmla="*/ 3046 h 3258"/>
                <a:gd name="T12" fmla="*/ 1950 w 2739"/>
                <a:gd name="T13" fmla="*/ 2756 h 3258"/>
                <a:gd name="T14" fmla="*/ 2482 w 2739"/>
                <a:gd name="T15" fmla="*/ 3066 h 3258"/>
                <a:gd name="T16" fmla="*/ 2557 w 2739"/>
                <a:gd name="T17" fmla="*/ 2955 h 3258"/>
                <a:gd name="T18" fmla="*/ 2557 w 2739"/>
                <a:gd name="T19" fmla="*/ 301 h 3258"/>
                <a:gd name="T20" fmla="*/ 2438 w 2739"/>
                <a:gd name="T21" fmla="*/ 181 h 3258"/>
                <a:gd name="T22" fmla="*/ 301 w 2739"/>
                <a:gd name="T23" fmla="*/ 181 h 3258"/>
                <a:gd name="T24" fmla="*/ 2449 w 2739"/>
                <a:gd name="T25" fmla="*/ 3258 h 3258"/>
                <a:gd name="T26" fmla="*/ 1944 w 2739"/>
                <a:gd name="T27" fmla="*/ 2963 h 3258"/>
                <a:gd name="T28" fmla="*/ 1372 w 2739"/>
                <a:gd name="T29" fmla="*/ 3252 h 3258"/>
                <a:gd name="T30" fmla="*/ 860 w 2739"/>
                <a:gd name="T31" fmla="*/ 2963 h 3258"/>
                <a:gd name="T32" fmla="*/ 291 w 2739"/>
                <a:gd name="T33" fmla="*/ 3257 h 3258"/>
                <a:gd name="T34" fmla="*/ 264 w 2739"/>
                <a:gd name="T35" fmla="*/ 3254 h 3258"/>
                <a:gd name="T36" fmla="*/ 0 w 2739"/>
                <a:gd name="T37" fmla="*/ 2955 h 3258"/>
                <a:gd name="T38" fmla="*/ 0 w 2739"/>
                <a:gd name="T39" fmla="*/ 301 h 3258"/>
                <a:gd name="T40" fmla="*/ 301 w 2739"/>
                <a:gd name="T41" fmla="*/ 0 h 3258"/>
                <a:gd name="T42" fmla="*/ 2438 w 2739"/>
                <a:gd name="T43" fmla="*/ 0 h 3258"/>
                <a:gd name="T44" fmla="*/ 2739 w 2739"/>
                <a:gd name="T45" fmla="*/ 301 h 3258"/>
                <a:gd name="T46" fmla="*/ 2739 w 2739"/>
                <a:gd name="T47" fmla="*/ 2955 h 3258"/>
                <a:gd name="T48" fmla="*/ 2480 w 2739"/>
                <a:gd name="T49" fmla="*/ 3253 h 3258"/>
                <a:gd name="T50" fmla="*/ 2449 w 2739"/>
                <a:gd name="T51" fmla="*/ 3258 h 3258"/>
                <a:gd name="T52" fmla="*/ 2449 w 2739"/>
                <a:gd name="T53" fmla="*/ 3258 h 3258"/>
                <a:gd name="T54" fmla="*/ 2449 w 2739"/>
                <a:gd name="T55" fmla="*/ 3258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39" h="3258">
                  <a:moveTo>
                    <a:pt x="301" y="181"/>
                  </a:moveTo>
                  <a:cubicBezTo>
                    <a:pt x="235" y="182"/>
                    <a:pt x="182" y="235"/>
                    <a:pt x="182" y="301"/>
                  </a:cubicBezTo>
                  <a:cubicBezTo>
                    <a:pt x="182" y="2955"/>
                    <a:pt x="182" y="2955"/>
                    <a:pt x="182" y="2955"/>
                  </a:cubicBezTo>
                  <a:cubicBezTo>
                    <a:pt x="182" y="3007"/>
                    <a:pt x="215" y="3052"/>
                    <a:pt x="262" y="3068"/>
                  </a:cubicBezTo>
                  <a:cubicBezTo>
                    <a:pt x="863" y="2756"/>
                    <a:pt x="863" y="2756"/>
                    <a:pt x="863" y="2756"/>
                  </a:cubicBezTo>
                  <a:cubicBezTo>
                    <a:pt x="1377" y="3046"/>
                    <a:pt x="1377" y="3046"/>
                    <a:pt x="1377" y="3046"/>
                  </a:cubicBezTo>
                  <a:cubicBezTo>
                    <a:pt x="1950" y="2756"/>
                    <a:pt x="1950" y="2756"/>
                    <a:pt x="1950" y="2756"/>
                  </a:cubicBezTo>
                  <a:cubicBezTo>
                    <a:pt x="2482" y="3066"/>
                    <a:pt x="2482" y="3066"/>
                    <a:pt x="2482" y="3066"/>
                  </a:cubicBezTo>
                  <a:cubicBezTo>
                    <a:pt x="2527" y="3048"/>
                    <a:pt x="2557" y="3004"/>
                    <a:pt x="2557" y="2955"/>
                  </a:cubicBezTo>
                  <a:cubicBezTo>
                    <a:pt x="2557" y="301"/>
                    <a:pt x="2557" y="301"/>
                    <a:pt x="2557" y="301"/>
                  </a:cubicBezTo>
                  <a:cubicBezTo>
                    <a:pt x="2557" y="235"/>
                    <a:pt x="2504" y="182"/>
                    <a:pt x="2438" y="181"/>
                  </a:cubicBezTo>
                  <a:lnTo>
                    <a:pt x="301" y="181"/>
                  </a:lnTo>
                  <a:close/>
                  <a:moveTo>
                    <a:pt x="2449" y="3258"/>
                  </a:moveTo>
                  <a:cubicBezTo>
                    <a:pt x="1944" y="2963"/>
                    <a:pt x="1944" y="2963"/>
                    <a:pt x="1944" y="2963"/>
                  </a:cubicBezTo>
                  <a:cubicBezTo>
                    <a:pt x="1372" y="3252"/>
                    <a:pt x="1372" y="3252"/>
                    <a:pt x="1372" y="3252"/>
                  </a:cubicBezTo>
                  <a:cubicBezTo>
                    <a:pt x="860" y="2963"/>
                    <a:pt x="860" y="2963"/>
                    <a:pt x="860" y="2963"/>
                  </a:cubicBezTo>
                  <a:cubicBezTo>
                    <a:pt x="291" y="3257"/>
                    <a:pt x="291" y="3257"/>
                    <a:pt x="291" y="3257"/>
                  </a:cubicBezTo>
                  <a:cubicBezTo>
                    <a:pt x="264" y="3254"/>
                    <a:pt x="264" y="3254"/>
                    <a:pt x="264" y="3254"/>
                  </a:cubicBezTo>
                  <a:cubicBezTo>
                    <a:pt x="113" y="3235"/>
                    <a:pt x="0" y="3107"/>
                    <a:pt x="0" y="2955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135"/>
                    <a:pt x="135" y="0"/>
                    <a:pt x="301" y="0"/>
                  </a:cubicBezTo>
                  <a:cubicBezTo>
                    <a:pt x="2438" y="0"/>
                    <a:pt x="2438" y="0"/>
                    <a:pt x="2438" y="0"/>
                  </a:cubicBezTo>
                  <a:cubicBezTo>
                    <a:pt x="2604" y="0"/>
                    <a:pt x="2739" y="135"/>
                    <a:pt x="2739" y="301"/>
                  </a:cubicBezTo>
                  <a:cubicBezTo>
                    <a:pt x="2739" y="2955"/>
                    <a:pt x="2739" y="2955"/>
                    <a:pt x="2739" y="2955"/>
                  </a:cubicBezTo>
                  <a:cubicBezTo>
                    <a:pt x="2739" y="3105"/>
                    <a:pt x="2628" y="3233"/>
                    <a:pt x="2480" y="3253"/>
                  </a:cubicBezTo>
                  <a:lnTo>
                    <a:pt x="2449" y="3258"/>
                  </a:lnTo>
                  <a:close/>
                  <a:moveTo>
                    <a:pt x="2449" y="3258"/>
                  </a:moveTo>
                  <a:cubicBezTo>
                    <a:pt x="2449" y="3258"/>
                    <a:pt x="2449" y="3258"/>
                    <a:pt x="2449" y="32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-1155700" y="2941638"/>
              <a:ext cx="963613" cy="893763"/>
            </a:xfrm>
            <a:custGeom>
              <a:avLst/>
              <a:gdLst>
                <a:gd name="T0" fmla="*/ 1267 w 1353"/>
                <a:gd name="T1" fmla="*/ 182 h 1256"/>
                <a:gd name="T2" fmla="*/ 87 w 1353"/>
                <a:gd name="T3" fmla="*/ 182 h 1256"/>
                <a:gd name="T4" fmla="*/ 0 w 1353"/>
                <a:gd name="T5" fmla="*/ 91 h 1256"/>
                <a:gd name="T6" fmla="*/ 87 w 1353"/>
                <a:gd name="T7" fmla="*/ 0 h 1256"/>
                <a:gd name="T8" fmla="*/ 1267 w 1353"/>
                <a:gd name="T9" fmla="*/ 0 h 1256"/>
                <a:gd name="T10" fmla="*/ 1353 w 1353"/>
                <a:gd name="T11" fmla="*/ 91 h 1256"/>
                <a:gd name="T12" fmla="*/ 1267 w 1353"/>
                <a:gd name="T13" fmla="*/ 182 h 1256"/>
                <a:gd name="T14" fmla="*/ 1267 w 1353"/>
                <a:gd name="T15" fmla="*/ 719 h 1256"/>
                <a:gd name="T16" fmla="*/ 87 w 1353"/>
                <a:gd name="T17" fmla="*/ 719 h 1256"/>
                <a:gd name="T18" fmla="*/ 0 w 1353"/>
                <a:gd name="T19" fmla="*/ 628 h 1256"/>
                <a:gd name="T20" fmla="*/ 87 w 1353"/>
                <a:gd name="T21" fmla="*/ 537 h 1256"/>
                <a:gd name="T22" fmla="*/ 1267 w 1353"/>
                <a:gd name="T23" fmla="*/ 537 h 1256"/>
                <a:gd name="T24" fmla="*/ 1353 w 1353"/>
                <a:gd name="T25" fmla="*/ 628 h 1256"/>
                <a:gd name="T26" fmla="*/ 1267 w 1353"/>
                <a:gd name="T27" fmla="*/ 719 h 1256"/>
                <a:gd name="T28" fmla="*/ 1267 w 1353"/>
                <a:gd name="T29" fmla="*/ 1256 h 1256"/>
                <a:gd name="T30" fmla="*/ 87 w 1353"/>
                <a:gd name="T31" fmla="*/ 1256 h 1256"/>
                <a:gd name="T32" fmla="*/ 1 w 1353"/>
                <a:gd name="T33" fmla="*/ 1165 h 1256"/>
                <a:gd name="T34" fmla="*/ 87 w 1353"/>
                <a:gd name="T35" fmla="*/ 1075 h 1256"/>
                <a:gd name="T36" fmla="*/ 1267 w 1353"/>
                <a:gd name="T37" fmla="*/ 1075 h 1256"/>
                <a:gd name="T38" fmla="*/ 1352 w 1353"/>
                <a:gd name="T39" fmla="*/ 1165 h 1256"/>
                <a:gd name="T40" fmla="*/ 1267 w 1353"/>
                <a:gd name="T41" fmla="*/ 1256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3" h="1256">
                  <a:moveTo>
                    <a:pt x="1267" y="182"/>
                  </a:moveTo>
                  <a:cubicBezTo>
                    <a:pt x="87" y="182"/>
                    <a:pt x="87" y="182"/>
                    <a:pt x="87" y="182"/>
                  </a:cubicBezTo>
                  <a:cubicBezTo>
                    <a:pt x="38" y="180"/>
                    <a:pt x="0" y="140"/>
                    <a:pt x="0" y="91"/>
                  </a:cubicBezTo>
                  <a:cubicBezTo>
                    <a:pt x="0" y="42"/>
                    <a:pt x="38" y="2"/>
                    <a:pt x="87" y="0"/>
                  </a:cubicBezTo>
                  <a:cubicBezTo>
                    <a:pt x="1267" y="0"/>
                    <a:pt x="1267" y="0"/>
                    <a:pt x="1267" y="0"/>
                  </a:cubicBezTo>
                  <a:cubicBezTo>
                    <a:pt x="1315" y="2"/>
                    <a:pt x="1353" y="42"/>
                    <a:pt x="1353" y="91"/>
                  </a:cubicBezTo>
                  <a:cubicBezTo>
                    <a:pt x="1353" y="140"/>
                    <a:pt x="1315" y="180"/>
                    <a:pt x="1267" y="182"/>
                  </a:cubicBezTo>
                  <a:moveTo>
                    <a:pt x="1267" y="719"/>
                  </a:moveTo>
                  <a:cubicBezTo>
                    <a:pt x="87" y="719"/>
                    <a:pt x="87" y="719"/>
                    <a:pt x="87" y="719"/>
                  </a:cubicBezTo>
                  <a:cubicBezTo>
                    <a:pt x="38" y="717"/>
                    <a:pt x="0" y="677"/>
                    <a:pt x="0" y="628"/>
                  </a:cubicBezTo>
                  <a:cubicBezTo>
                    <a:pt x="0" y="580"/>
                    <a:pt x="38" y="540"/>
                    <a:pt x="87" y="537"/>
                  </a:cubicBezTo>
                  <a:cubicBezTo>
                    <a:pt x="1267" y="537"/>
                    <a:pt x="1267" y="537"/>
                    <a:pt x="1267" y="537"/>
                  </a:cubicBezTo>
                  <a:cubicBezTo>
                    <a:pt x="1315" y="540"/>
                    <a:pt x="1353" y="580"/>
                    <a:pt x="1353" y="628"/>
                  </a:cubicBezTo>
                  <a:cubicBezTo>
                    <a:pt x="1353" y="677"/>
                    <a:pt x="1315" y="717"/>
                    <a:pt x="1267" y="719"/>
                  </a:cubicBezTo>
                  <a:moveTo>
                    <a:pt x="1267" y="1256"/>
                  </a:moveTo>
                  <a:cubicBezTo>
                    <a:pt x="87" y="1256"/>
                    <a:pt x="87" y="1256"/>
                    <a:pt x="87" y="1256"/>
                  </a:cubicBezTo>
                  <a:cubicBezTo>
                    <a:pt x="39" y="1253"/>
                    <a:pt x="1" y="1213"/>
                    <a:pt x="1" y="1165"/>
                  </a:cubicBezTo>
                  <a:cubicBezTo>
                    <a:pt x="1" y="1117"/>
                    <a:pt x="39" y="1077"/>
                    <a:pt x="87" y="1075"/>
                  </a:cubicBezTo>
                  <a:cubicBezTo>
                    <a:pt x="1267" y="1075"/>
                    <a:pt x="1267" y="1075"/>
                    <a:pt x="1267" y="1075"/>
                  </a:cubicBezTo>
                  <a:cubicBezTo>
                    <a:pt x="1314" y="1077"/>
                    <a:pt x="1352" y="1117"/>
                    <a:pt x="1352" y="1165"/>
                  </a:cubicBezTo>
                  <a:cubicBezTo>
                    <a:pt x="1352" y="1213"/>
                    <a:pt x="1314" y="1253"/>
                    <a:pt x="1267" y="12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" name="标题 1"/>
          <p:cNvSpPr>
            <a:spLocks noGrp="1"/>
          </p:cNvSpPr>
          <p:nvPr>
            <p:ph type="title" hasCustomPrompt="1"/>
          </p:nvPr>
        </p:nvSpPr>
        <p:spPr>
          <a:xfrm>
            <a:off x="1594800" y="452604"/>
            <a:ext cx="9831600" cy="6408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0800" tIns="50400" rIns="100800" bIns="50400" numCol="1" anchor="ctr" anchorCtr="0" compatLnSpc="1">
            <a:prstTxWarp prst="textNoShape">
              <a:avLst/>
            </a:prstTxWarp>
          </a:bodyPr>
          <a:lstStyle>
            <a:lvl1pPr fontAlgn="auto">
              <a:defRPr lang="zh-CN" altLang="en-US" b="1" kern="0" baseline="0" dirty="0"/>
            </a:lvl1pPr>
          </a:lstStyle>
          <a:p>
            <a:pPr lvl="0"/>
            <a:r>
              <a:rPr lang="en-US" altLang="zh-CN"/>
              <a:t>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6694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#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ea typeface="方正兰亭黑简体" panose="02000000000000000000" pitchFamily="2" charset="-122"/>
            </a:endParaRPr>
          </a:p>
        </p:txBody>
      </p:sp>
      <p:sp>
        <p:nvSpPr>
          <p:cNvPr id="8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ea typeface="方正兰亭黑简体" panose="02000000000000000000" pitchFamily="2" charset="-122"/>
            </a:endParaRPr>
          </a:p>
        </p:txBody>
      </p:sp>
      <p:sp>
        <p:nvSpPr>
          <p:cNvPr id="9" name="Freeform 12"/>
          <p:cNvSpPr>
            <a:spLocks noEditPoints="1"/>
          </p:cNvSpPr>
          <p:nvPr userDrawn="1"/>
        </p:nvSpPr>
        <p:spPr bwMode="auto">
          <a:xfrm>
            <a:off x="479376" y="474075"/>
            <a:ext cx="508162" cy="508967"/>
          </a:xfrm>
          <a:custGeom>
            <a:avLst/>
            <a:gdLst>
              <a:gd name="T0" fmla="*/ 1433 w 2867"/>
              <a:gd name="T1" fmla="*/ 0 h 2867"/>
              <a:gd name="T2" fmla="*/ 0 w 2867"/>
              <a:gd name="T3" fmla="*/ 1433 h 2867"/>
              <a:gd name="T4" fmla="*/ 1433 w 2867"/>
              <a:gd name="T5" fmla="*/ 2867 h 2867"/>
              <a:gd name="T6" fmla="*/ 2867 w 2867"/>
              <a:gd name="T7" fmla="*/ 1433 h 2867"/>
              <a:gd name="T8" fmla="*/ 1433 w 2867"/>
              <a:gd name="T9" fmla="*/ 0 h 2867"/>
              <a:gd name="T10" fmla="*/ 1433 w 2867"/>
              <a:gd name="T11" fmla="*/ 2662 h 2867"/>
              <a:gd name="T12" fmla="*/ 205 w 2867"/>
              <a:gd name="T13" fmla="*/ 1433 h 2867"/>
              <a:gd name="T14" fmla="*/ 1433 w 2867"/>
              <a:gd name="T15" fmla="*/ 205 h 2867"/>
              <a:gd name="T16" fmla="*/ 2662 w 2867"/>
              <a:gd name="T17" fmla="*/ 1433 h 2867"/>
              <a:gd name="T18" fmla="*/ 1433 w 2867"/>
              <a:gd name="T19" fmla="*/ 2662 h 2867"/>
              <a:gd name="T20" fmla="*/ 2336 w 2867"/>
              <a:gd name="T21" fmla="*/ 2066 h 2867"/>
              <a:gd name="T22" fmla="*/ 523 w 2867"/>
              <a:gd name="T23" fmla="*/ 2066 h 2867"/>
              <a:gd name="T24" fmla="*/ 976 w 2867"/>
              <a:gd name="T25" fmla="*/ 1432 h 2867"/>
              <a:gd name="T26" fmla="*/ 1255 w 2867"/>
              <a:gd name="T27" fmla="*/ 1810 h 2867"/>
              <a:gd name="T28" fmla="*/ 1792 w 2867"/>
              <a:gd name="T29" fmla="*/ 1069 h 2867"/>
              <a:gd name="T30" fmla="*/ 2336 w 2867"/>
              <a:gd name="T31" fmla="*/ 2066 h 2867"/>
              <a:gd name="T32" fmla="*/ 704 w 2867"/>
              <a:gd name="T33" fmla="*/ 978 h 2867"/>
              <a:gd name="T34" fmla="*/ 886 w 2867"/>
              <a:gd name="T35" fmla="*/ 797 h 2867"/>
              <a:gd name="T36" fmla="*/ 1067 w 2867"/>
              <a:gd name="T37" fmla="*/ 978 h 2867"/>
              <a:gd name="T38" fmla="*/ 886 w 2867"/>
              <a:gd name="T39" fmla="*/ 1160 h 2867"/>
              <a:gd name="T40" fmla="*/ 704 w 2867"/>
              <a:gd name="T41" fmla="*/ 978 h 2867"/>
              <a:gd name="T42" fmla="*/ 704 w 2867"/>
              <a:gd name="T43" fmla="*/ 978 h 2867"/>
              <a:gd name="T44" fmla="*/ 704 w 2867"/>
              <a:gd name="T45" fmla="*/ 978 h 2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67" h="2867">
                <a:moveTo>
                  <a:pt x="1433" y="0"/>
                </a:moveTo>
                <a:cubicBezTo>
                  <a:pt x="643" y="0"/>
                  <a:pt x="0" y="643"/>
                  <a:pt x="0" y="1433"/>
                </a:cubicBezTo>
                <a:cubicBezTo>
                  <a:pt x="0" y="2224"/>
                  <a:pt x="643" y="2867"/>
                  <a:pt x="1433" y="2867"/>
                </a:cubicBezTo>
                <a:cubicBezTo>
                  <a:pt x="2224" y="2867"/>
                  <a:pt x="2867" y="2224"/>
                  <a:pt x="2867" y="1433"/>
                </a:cubicBezTo>
                <a:cubicBezTo>
                  <a:pt x="2867" y="643"/>
                  <a:pt x="2224" y="0"/>
                  <a:pt x="1433" y="0"/>
                </a:cubicBezTo>
                <a:close/>
                <a:moveTo>
                  <a:pt x="1433" y="2662"/>
                </a:moveTo>
                <a:cubicBezTo>
                  <a:pt x="756" y="2662"/>
                  <a:pt x="205" y="2111"/>
                  <a:pt x="205" y="1433"/>
                </a:cubicBezTo>
                <a:cubicBezTo>
                  <a:pt x="205" y="756"/>
                  <a:pt x="756" y="205"/>
                  <a:pt x="1433" y="205"/>
                </a:cubicBezTo>
                <a:cubicBezTo>
                  <a:pt x="2111" y="205"/>
                  <a:pt x="2662" y="756"/>
                  <a:pt x="2662" y="1433"/>
                </a:cubicBezTo>
                <a:cubicBezTo>
                  <a:pt x="2662" y="2111"/>
                  <a:pt x="2111" y="2662"/>
                  <a:pt x="1433" y="2662"/>
                </a:cubicBezTo>
                <a:close/>
                <a:moveTo>
                  <a:pt x="2336" y="2066"/>
                </a:moveTo>
                <a:cubicBezTo>
                  <a:pt x="523" y="2066"/>
                  <a:pt x="523" y="2066"/>
                  <a:pt x="523" y="2066"/>
                </a:cubicBezTo>
                <a:cubicBezTo>
                  <a:pt x="976" y="1432"/>
                  <a:pt x="976" y="1432"/>
                  <a:pt x="976" y="1432"/>
                </a:cubicBezTo>
                <a:cubicBezTo>
                  <a:pt x="1255" y="1810"/>
                  <a:pt x="1255" y="1810"/>
                  <a:pt x="1255" y="1810"/>
                </a:cubicBezTo>
                <a:cubicBezTo>
                  <a:pt x="1792" y="1069"/>
                  <a:pt x="1792" y="1069"/>
                  <a:pt x="1792" y="1069"/>
                </a:cubicBezTo>
                <a:lnTo>
                  <a:pt x="2336" y="2066"/>
                </a:lnTo>
                <a:close/>
                <a:moveTo>
                  <a:pt x="704" y="978"/>
                </a:moveTo>
                <a:cubicBezTo>
                  <a:pt x="704" y="878"/>
                  <a:pt x="786" y="797"/>
                  <a:pt x="886" y="797"/>
                </a:cubicBezTo>
                <a:cubicBezTo>
                  <a:pt x="986" y="797"/>
                  <a:pt x="1067" y="878"/>
                  <a:pt x="1067" y="978"/>
                </a:cubicBezTo>
                <a:cubicBezTo>
                  <a:pt x="1067" y="1079"/>
                  <a:pt x="986" y="1160"/>
                  <a:pt x="886" y="1160"/>
                </a:cubicBezTo>
                <a:cubicBezTo>
                  <a:pt x="786" y="1160"/>
                  <a:pt x="704" y="1079"/>
                  <a:pt x="704" y="978"/>
                </a:cubicBezTo>
                <a:close/>
                <a:moveTo>
                  <a:pt x="704" y="978"/>
                </a:moveTo>
                <a:cubicBezTo>
                  <a:pt x="704" y="978"/>
                  <a:pt x="704" y="978"/>
                  <a:pt x="704" y="97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方正兰亭黑简体" panose="02000000000000000000" pitchFamily="2" charset="-122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 hasCustomPrompt="1"/>
          </p:nvPr>
        </p:nvSpPr>
        <p:spPr>
          <a:xfrm>
            <a:off x="1594800" y="452604"/>
            <a:ext cx="9831600" cy="6408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0800" tIns="50400" rIns="100800" bIns="50400" numCol="1" anchor="ctr" anchorCtr="0" compatLnSpc="1">
            <a:prstTxWarp prst="textNoShape">
              <a:avLst/>
            </a:prstTxWarp>
          </a:bodyPr>
          <a:lstStyle>
            <a:lvl1pPr fontAlgn="auto">
              <a:defRPr lang="zh-CN" altLang="en-US" b="1" kern="0" baseline="0" dirty="0"/>
            </a:lvl1pPr>
          </a:lstStyle>
          <a:p>
            <a:pPr lvl="0"/>
            <a:r>
              <a:rPr lang="en-US" altLang="zh-CN"/>
              <a:t>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0393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#全白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2162528" y="4653136"/>
            <a:ext cx="638734" cy="1729234"/>
            <a:chOff x="12162528" y="4653136"/>
            <a:chExt cx="638734" cy="1729234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32AEB80E-D574-4C1A-9EB9-3369A2BB96C5}"/>
                </a:ext>
              </a:extLst>
            </p:cNvPr>
            <p:cNvSpPr/>
            <p:nvPr userDrawn="1"/>
          </p:nvSpPr>
          <p:spPr>
            <a:xfrm>
              <a:off x="12212029" y="4653136"/>
              <a:ext cx="539729" cy="288726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E94F5345-F49B-42D0-B35C-CA4FB19A3DA6}"/>
                </a:ext>
              </a:extLst>
            </p:cNvPr>
            <p:cNvSpPr/>
            <p:nvPr userDrawn="1"/>
          </p:nvSpPr>
          <p:spPr>
            <a:xfrm>
              <a:off x="12212029" y="4941964"/>
              <a:ext cx="539729" cy="288000"/>
            </a:xfrm>
            <a:prstGeom prst="rect">
              <a:avLst/>
            </a:prstGeom>
            <a:solidFill>
              <a:srgbClr val="A6D2FF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BA62EB75-581F-4CD2-92A6-87BDFE3BDBC3}"/>
                </a:ext>
              </a:extLst>
            </p:cNvPr>
            <p:cNvSpPr/>
            <p:nvPr userDrawn="1"/>
          </p:nvSpPr>
          <p:spPr>
            <a:xfrm>
              <a:off x="12212029" y="5230066"/>
              <a:ext cx="539729" cy="288000"/>
            </a:xfrm>
            <a:prstGeom prst="rect">
              <a:avLst/>
            </a:prstGeom>
            <a:solidFill>
              <a:srgbClr val="D8D8D8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947DE7E3-EC9F-4331-B252-7BCE51B7F0DA}"/>
                </a:ext>
              </a:extLst>
            </p:cNvPr>
            <p:cNvSpPr/>
            <p:nvPr userDrawn="1"/>
          </p:nvSpPr>
          <p:spPr>
            <a:xfrm>
              <a:off x="12212029" y="5518168"/>
              <a:ext cx="539729" cy="288000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212029" y="5806270"/>
              <a:ext cx="539729" cy="288000"/>
            </a:xfrm>
            <a:prstGeom prst="rect">
              <a:avLst/>
            </a:prstGeom>
            <a:solidFill>
              <a:srgbClr val="FFFFCC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BE8A406D-0F03-42D8-9159-77B9DE9EB30E}"/>
                </a:ext>
              </a:extLst>
            </p:cNvPr>
            <p:cNvSpPr/>
            <p:nvPr userDrawn="1"/>
          </p:nvSpPr>
          <p:spPr>
            <a:xfrm>
              <a:off x="12212029" y="6094370"/>
              <a:ext cx="539729" cy="288000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98A3A11A-AB61-497E-B3AE-12E999A6BBBA}"/>
                </a:ext>
              </a:extLst>
            </p:cNvPr>
            <p:cNvSpPr txBox="1"/>
            <p:nvPr userDrawn="1"/>
          </p:nvSpPr>
          <p:spPr bwMode="auto">
            <a:xfrm>
              <a:off x="12162528" y="4683920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solidFill>
                    <a:schemeClr val="bg1"/>
                  </a:solidFill>
                  <a:latin typeface="+mn-lt"/>
                  <a:ea typeface="+mn-ea"/>
                </a:rPr>
                <a:t>表格表头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CF824ACE-31EE-452D-A81D-32E189AFE158}"/>
                </a:ext>
              </a:extLst>
            </p:cNvPr>
            <p:cNvSpPr txBox="1"/>
            <p:nvPr userDrawn="1"/>
          </p:nvSpPr>
          <p:spPr bwMode="auto">
            <a:xfrm>
              <a:off x="12162528" y="4972385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+mn-lt"/>
                  <a:ea typeface="+mn-ea"/>
                </a:rPr>
                <a:t>表格边框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7399143C-FDAD-45F1-BC44-030BD92ABA98}"/>
                </a:ext>
              </a:extLst>
            </p:cNvPr>
            <p:cNvSpPr txBox="1"/>
            <p:nvPr userDrawn="1"/>
          </p:nvSpPr>
          <p:spPr bwMode="auto">
            <a:xfrm>
              <a:off x="12162528" y="5260487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+mn-lt"/>
                  <a:ea typeface="+mn-ea"/>
                </a:rPr>
                <a:t>导航灰底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220212" y="5548589"/>
              <a:ext cx="52336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solidFill>
                    <a:schemeClr val="bg1"/>
                  </a:solidFill>
                  <a:latin typeface="+mn-lt"/>
                  <a:ea typeface="+mn-ea"/>
                </a:rPr>
                <a:t>华为红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162528" y="5836691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+mn-lt"/>
                  <a:ea typeface="+mn-ea"/>
                </a:rPr>
                <a:t>文字底色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DA49D1AE-05B4-4A19-9F6F-8B89D09C41DD}"/>
                </a:ext>
              </a:extLst>
            </p:cNvPr>
            <p:cNvSpPr txBox="1"/>
            <p:nvPr userDrawn="1"/>
          </p:nvSpPr>
          <p:spPr bwMode="auto">
            <a:xfrm>
              <a:off x="12162528" y="6124791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+mn-lt"/>
                  <a:ea typeface="+mn-ea"/>
                </a:rPr>
                <a:t>文字边框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5683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 noChangeArrowheads="1"/>
          </p:cNvSpPr>
          <p:nvPr>
            <p:ph type="title"/>
          </p:nvPr>
        </p:nvSpPr>
        <p:spPr bwMode="auto">
          <a:xfrm>
            <a:off x="869611" y="260649"/>
            <a:ext cx="1032318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28" tIns="40064" rIns="80128" bIns="400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</a:t>
            </a:r>
            <a:endParaRPr lang="zh-CN" altLang="en-US" dirty="0"/>
          </a:p>
        </p:txBody>
      </p:sp>
      <p:sp>
        <p:nvSpPr>
          <p:cNvPr id="8" name="Rectangle 5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8290" y="1248073"/>
            <a:ext cx="11307600" cy="4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1" tIns="40071" rIns="80141" bIns="400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r>
              <a:rPr lang="en-US" altLang="zh-CN" dirty="0"/>
              <a:t>0</a:t>
            </a:r>
            <a:endParaRPr lang="zh-CN" altLang="en-US" dirty="0"/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829" y="6504031"/>
            <a:ext cx="1249200" cy="273343"/>
          </a:xfrm>
          <a:prstGeom prst="rect">
            <a:avLst/>
          </a:prstGeom>
        </p:spPr>
      </p:pic>
      <p:sp>
        <p:nvSpPr>
          <p:cNvPr id="25" name="Rectangle 69"/>
          <p:cNvSpPr>
            <a:spLocks noChangeArrowheads="1"/>
          </p:cNvSpPr>
          <p:nvPr userDrawn="1"/>
        </p:nvSpPr>
        <p:spPr bwMode="auto">
          <a:xfrm>
            <a:off x="119336" y="6500581"/>
            <a:ext cx="716405" cy="265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ru-RU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Стр.</a:t>
            </a:r>
            <a:r>
              <a:rPr lang="en-US" altLang="zh-CN" sz="1200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 </a:t>
            </a:r>
            <a:fld id="{2F2CF7F5-F178-4429-B6CA-28062DF31937}" type="slidenum">
              <a:rPr lang="en-US" altLang="zh-CN" sz="120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pPr defTabSz="801668" eaLnBrk="0" fontAlgn="base" hangingPunct="0">
                <a:defRPr/>
              </a:pPr>
              <a:t>‹#›</a:t>
            </a:fld>
            <a:endParaRPr lang="en-US" altLang="zh-CN" sz="120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6" name="Rectangle 54"/>
          <p:cNvSpPr>
            <a:spLocks noChangeArrowheads="1"/>
          </p:cNvSpPr>
          <p:nvPr userDrawn="1"/>
        </p:nvSpPr>
        <p:spPr bwMode="auto">
          <a:xfrm>
            <a:off x="947428" y="6500581"/>
            <a:ext cx="6195598" cy="265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ru-RU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Авторские права</a:t>
            </a:r>
            <a:r>
              <a:rPr lang="en-US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© </a:t>
            </a:r>
            <a:r>
              <a:rPr lang="en-US" altLang="zh-CN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2020 Huawei Technologies Co., Ltd. </a:t>
            </a:r>
            <a:r>
              <a:rPr lang="ru-RU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Все права защищены</a:t>
            </a:r>
            <a:r>
              <a:rPr lang="en-US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. </a:t>
            </a:r>
            <a:endParaRPr lang="en-US" altLang="zh-CN" sz="120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2162526" y="3916624"/>
            <a:ext cx="1088654" cy="2144829"/>
            <a:chOff x="12162526" y="3916624"/>
            <a:chExt cx="1088654" cy="2144829"/>
          </a:xfrm>
        </p:grpSpPr>
        <p:sp>
          <p:nvSpPr>
            <p:cNvPr id="55" name="矩形 54">
              <a:extLst>
                <a:ext uri="{FF2B5EF4-FFF2-40B4-BE49-F238E27FC236}">
                  <a16:creationId xmlns="" xmlns:a16="http://schemas.microsoft.com/office/drawing/2014/main" id="{32AEB80E-D574-4C1A-9EB9-3369A2BB96C5}"/>
                </a:ext>
              </a:extLst>
            </p:cNvPr>
            <p:cNvSpPr/>
            <p:nvPr userDrawn="1"/>
          </p:nvSpPr>
          <p:spPr>
            <a:xfrm>
              <a:off x="12246898" y="3916624"/>
              <a:ext cx="919908" cy="288726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="" xmlns:a16="http://schemas.microsoft.com/office/drawing/2014/main" id="{E94F5345-F49B-42D0-B35C-CA4FB19A3DA6}"/>
                </a:ext>
              </a:extLst>
            </p:cNvPr>
            <p:cNvSpPr/>
            <p:nvPr userDrawn="1"/>
          </p:nvSpPr>
          <p:spPr>
            <a:xfrm>
              <a:off x="12246898" y="4205452"/>
              <a:ext cx="919908" cy="288000"/>
            </a:xfrm>
            <a:prstGeom prst="rect">
              <a:avLst/>
            </a:prstGeom>
            <a:solidFill>
              <a:srgbClr val="99DFF9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BA62EB75-581F-4CD2-92A6-87BDFE3BDBC3}"/>
                </a:ext>
              </a:extLst>
            </p:cNvPr>
            <p:cNvSpPr/>
            <p:nvPr userDrawn="1"/>
          </p:nvSpPr>
          <p:spPr>
            <a:xfrm>
              <a:off x="12246898" y="4493554"/>
              <a:ext cx="919908" cy="288000"/>
            </a:xfrm>
            <a:prstGeom prst="rect">
              <a:avLst/>
            </a:prstGeom>
            <a:solidFill>
              <a:srgbClr val="D9D9D9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="" xmlns:a16="http://schemas.microsoft.com/office/drawing/2014/main" id="{947DE7E3-EC9F-4331-B252-7BCE51B7F0DA}"/>
                </a:ext>
              </a:extLst>
            </p:cNvPr>
            <p:cNvSpPr/>
            <p:nvPr userDrawn="1"/>
          </p:nvSpPr>
          <p:spPr>
            <a:xfrm>
              <a:off x="12246898" y="4781656"/>
              <a:ext cx="919908" cy="288000"/>
            </a:xfrm>
            <a:prstGeom prst="rect">
              <a:avLst/>
            </a:prstGeom>
            <a:solidFill>
              <a:srgbClr val="EC7061">
                <a:lumMod val="100000"/>
              </a:srgbClr>
            </a:solidFill>
          </p:spPr>
          <p:txBody>
            <a:bodyPr wrap="none" rtlCol="0" anchor="ctr">
              <a:noAutofit/>
            </a:bodyPr>
            <a:lstStyle/>
            <a:p>
              <a:pPr marL="342763" marR="0" lvl="0" indent="-342763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ourier New" panose="02070309020205020404" pitchFamily="49" charset="0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246898" y="5069758"/>
              <a:ext cx="919908" cy="288000"/>
            </a:xfrm>
            <a:prstGeom prst="rect">
              <a:avLst/>
            </a:prstGeom>
            <a:solidFill>
              <a:srgbClr val="F4FBFE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98A3A11A-AB61-497E-B3AE-12E999A6BBBA}"/>
                </a:ext>
              </a:extLst>
            </p:cNvPr>
            <p:cNvSpPr txBox="1"/>
            <p:nvPr userDrawn="1"/>
          </p:nvSpPr>
          <p:spPr bwMode="auto">
            <a:xfrm>
              <a:off x="12162529" y="3947408"/>
              <a:ext cx="1088651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表格表头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="" xmlns:a16="http://schemas.microsoft.com/office/drawing/2014/main" id="{CF824ACE-31EE-452D-A81D-32E189AFE158}"/>
                </a:ext>
              </a:extLst>
            </p:cNvPr>
            <p:cNvSpPr txBox="1"/>
            <p:nvPr userDrawn="1"/>
          </p:nvSpPr>
          <p:spPr bwMode="auto">
            <a:xfrm>
              <a:off x="12249538" y="4235890"/>
              <a:ext cx="914633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表格</a:t>
              </a: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/</a:t>
              </a: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文字边框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="" xmlns:a16="http://schemas.microsoft.com/office/drawing/2014/main" id="{7399143C-FDAD-45F1-BC44-030BD92ABA98}"/>
                </a:ext>
              </a:extLst>
            </p:cNvPr>
            <p:cNvSpPr txBox="1"/>
            <p:nvPr userDrawn="1"/>
          </p:nvSpPr>
          <p:spPr bwMode="auto">
            <a:xfrm>
              <a:off x="12162526" y="4523977"/>
              <a:ext cx="1088651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导航灰底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457445" y="4812094"/>
              <a:ext cx="498816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红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249538" y="5100196"/>
              <a:ext cx="914633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表格</a:t>
              </a: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/</a:t>
              </a: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文字底色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246898" y="5485453"/>
              <a:ext cx="461833" cy="288000"/>
            </a:xfrm>
            <a:prstGeom prst="rect">
              <a:avLst/>
            </a:prstGeom>
            <a:solidFill>
              <a:srgbClr val="FFF2CC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708730" y="5485453"/>
              <a:ext cx="458075" cy="288000"/>
            </a:xfrm>
            <a:prstGeom prst="rect">
              <a:avLst/>
            </a:prstGeom>
            <a:solidFill>
              <a:srgbClr val="FFD17D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502813" y="5515891"/>
              <a:ext cx="408083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备用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="" xmlns:a16="http://schemas.microsoft.com/office/drawing/2014/main" id="{947DE7E3-EC9F-4331-B252-7BCE51B7F0DA}"/>
                </a:ext>
              </a:extLst>
            </p:cNvPr>
            <p:cNvSpPr/>
            <p:nvPr userDrawn="1"/>
          </p:nvSpPr>
          <p:spPr>
            <a:xfrm>
              <a:off x="12246898" y="5773453"/>
              <a:ext cx="919908" cy="288000"/>
            </a:xfrm>
            <a:prstGeom prst="rect">
              <a:avLst/>
            </a:prstGeom>
            <a:solidFill>
              <a:srgbClr val="8BC9A0"/>
            </a:solidFill>
          </p:spPr>
          <p:txBody>
            <a:bodyPr wrap="none" rtlCol="0" anchor="ctr">
              <a:noAutofit/>
            </a:bodyPr>
            <a:lstStyle/>
            <a:p>
              <a:pPr marL="342763" marR="0" lvl="0" indent="-342763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ourier New" panose="02070309020205020404" pitchFamily="49" charset="0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560520" y="5813738"/>
              <a:ext cx="292666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499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  <p:sldLayoutId id="2147483855" r:id="rId14"/>
    <p:sldLayoutId id="2147483856" r:id="rId15"/>
  </p:sldLayoutIdLst>
  <p:timing>
    <p:tnLst>
      <p:par>
        <p:cTn id="1" dur="indefinite" restart="never" nodeType="tmRoot"/>
      </p:par>
    </p:tnLst>
  </p:timing>
  <p:txStyles>
    <p:titleStyle>
      <a:lvl1pPr algn="l" defTabSz="914034" rtl="0" eaLnBrk="1" fontAlgn="ctr" latinLnBrk="0" hangingPunct="1">
        <a:lnSpc>
          <a:spcPct val="90000"/>
        </a:lnSpc>
        <a:spcBef>
          <a:spcPct val="0"/>
        </a:spcBef>
        <a:buNone/>
        <a:defRPr sz="34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j-cs"/>
        </a:defRPr>
      </a:lvl1pPr>
    </p:titleStyle>
    <p:bodyStyle>
      <a:lvl1pPr marL="302279" indent="-302279" algn="l" defTabSz="914034" rtl="0" eaLnBrk="1" fontAlgn="ctr" latinLnBrk="0" hangingPunct="1">
        <a:lnSpc>
          <a:spcPct val="140000"/>
        </a:lnSpc>
        <a:spcBef>
          <a:spcPts val="792"/>
        </a:spcBef>
        <a:buSzPct val="50000"/>
        <a:buFont typeface="Wingdings" panose="05000000000000000000" pitchFamily="2" charset="2"/>
        <a:buChar char="l"/>
        <a:defRPr sz="21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1pPr>
      <a:lvl2pPr marL="654938" indent="-251899" algn="l" defTabSz="914034" rtl="0" eaLnBrk="1" fontAlgn="ctr" latinLnBrk="0" hangingPunct="1">
        <a:lnSpc>
          <a:spcPct val="140000"/>
        </a:lnSpc>
        <a:spcBef>
          <a:spcPts val="720"/>
        </a:spcBef>
        <a:buClrTx/>
        <a:buSzPct val="50000"/>
        <a:buFont typeface="Wingdings" panose="05000000000000000000" pitchFamily="2" charset="2"/>
        <a:buChar char="p"/>
        <a:defRPr sz="19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2pPr>
      <a:lvl3pPr marL="1003998" indent="-201519" algn="l" defTabSz="914034" rtl="0" eaLnBrk="1" fontAlgn="ctr" latinLnBrk="0" hangingPunct="1">
        <a:lnSpc>
          <a:spcPct val="140000"/>
        </a:lnSpc>
        <a:spcBef>
          <a:spcPts val="648"/>
        </a:spcBef>
        <a:buClrTx/>
        <a:buSzPct val="50000"/>
        <a:buFont typeface="Wingdings" panose="05000000000000000000" pitchFamily="2" charset="2"/>
        <a:buChar char="n"/>
        <a:defRPr sz="17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3pPr>
      <a:lvl4pPr marL="1399840" indent="-197921" algn="l" defTabSz="914034" rtl="0" eaLnBrk="1" fontAlgn="ctr" latinLnBrk="0" hangingPunct="1">
        <a:lnSpc>
          <a:spcPct val="140000"/>
        </a:lnSpc>
        <a:spcBef>
          <a:spcPts val="576"/>
        </a:spcBef>
        <a:buFont typeface="Huawei Sans" panose="020C0503030203020204" pitchFamily="34" charset="0"/>
        <a:buChar char="−"/>
        <a:defRPr sz="15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4pPr>
      <a:lvl5pPr marL="1802879" indent="-201519" algn="l" defTabSz="914034" rtl="0" eaLnBrk="1" fontAlgn="ctr" latinLnBrk="0" hangingPunct="1">
        <a:lnSpc>
          <a:spcPct val="140000"/>
        </a:lnSpc>
        <a:spcBef>
          <a:spcPts val="576"/>
        </a:spcBef>
        <a:buFont typeface="Huawei Sans" panose="020C0503030203020204" pitchFamily="34" charset="0"/>
        <a:buChar char="~"/>
        <a:defRPr sz="13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pos="7401">
          <p15:clr>
            <a:srgbClr val="F26B43"/>
          </p15:clr>
        </p15:guide>
        <p15:guide id="3" orient="horz" pos="2341">
          <p15:clr>
            <a:srgbClr val="F26B43"/>
          </p15:clr>
        </p15:guide>
        <p15:guide id="4" orient="horz" pos="4020">
          <p15:clr>
            <a:srgbClr val="F26B43"/>
          </p15:clr>
        </p15:guide>
        <p15:guide id="5" orient="horz" pos="777">
          <p15:clr>
            <a:srgbClr val="F26B43"/>
          </p15:clr>
        </p15:guide>
        <p15:guide id="6" pos="3840">
          <p15:clr>
            <a:srgbClr val="F26B43"/>
          </p15:clr>
        </p15:guide>
        <p15:guide id="7" orient="horz" pos="45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2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uawei.com/carrier/docview?nid=DOC1100645168&amp;path=PBI1-7275726/PBI1-21782273/PBI1-7275849/PBI1-7276518/PBI1-15837" TargetMode="Externa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support.huawei.com/enterprise/en/doc/EDOC1100133514?idPath=24030814|9856750|22715517|9858933|15837" TargetMode="Externa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0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4.png"/><Relationship Id="rId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占位符 3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7" name="文本占位符 3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8" name="文本占位符 3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9" name="文本占位符 3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altLang="zh-CN" dirty="0" smtClean="0">
                <a:sym typeface="Huawei Sans" panose="020C0503030203020204" pitchFamily="34" charset="0"/>
              </a:rPr>
              <a:t>Чэнь Ц</a:t>
            </a:r>
            <a:r>
              <a:rPr lang="ru-RU" dirty="0" smtClean="0"/>
              <a:t>зяньюань (</a:t>
            </a:r>
            <a:r>
              <a:rPr lang="en-US" altLang="zh-CN" dirty="0" smtClean="0">
                <a:sym typeface="Huawei Sans" panose="020C0503030203020204" pitchFamily="34" charset="0"/>
              </a:rPr>
              <a:t>Chen Jianyuan</a:t>
            </a:r>
            <a:r>
              <a:rPr lang="ru-RU" altLang="zh-CN" dirty="0" smtClean="0">
                <a:sym typeface="Huawei Sans" panose="020C0503030203020204" pitchFamily="34" charset="0"/>
              </a:rPr>
              <a:t>)</a:t>
            </a:r>
            <a:r>
              <a:rPr lang="en-US" altLang="zh-CN" dirty="0" smtClean="0">
                <a:sym typeface="Huawei Sans" panose="020C0503030203020204" pitchFamily="34" charset="0"/>
              </a:rPr>
              <a:t>/</a:t>
            </a:r>
            <a:r>
              <a:rPr lang="en-US" altLang="zh-CN" dirty="0">
                <a:sym typeface="Huawei Sans" panose="020C0503030203020204" pitchFamily="34" charset="0"/>
              </a:rPr>
              <a:t>cwx652820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dirty="0" smtClean="0">
                <a:sym typeface="Huawei Sans" panose="020C0503030203020204" pitchFamily="34" charset="0"/>
              </a:rPr>
              <a:t>23.10.</a:t>
            </a:r>
            <a:r>
              <a:rPr lang="en-US" dirty="0" smtClean="0">
                <a:sym typeface="Huawei Sans" panose="020C0503030203020204" pitchFamily="34" charset="0"/>
              </a:rPr>
              <a:t>2019</a:t>
            </a:r>
            <a:endParaRPr lang="en-US" dirty="0">
              <a:sym typeface="Huawei Sans" panose="020C0503030203020204" pitchFamily="34" charset="0"/>
            </a:endParaRPr>
          </a:p>
        </p:txBody>
      </p:sp>
      <p:sp>
        <p:nvSpPr>
          <p:cNvPr id="34" name="文本占位符 3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5" name="文本占位符 3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文本占位符 3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1" name="文本占位符 40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ru-RU" altLang="zh-CN" dirty="0" smtClean="0"/>
              <a:t>Дата</a:t>
            </a:r>
            <a:endParaRPr lang="zh-CN" altLang="en-US" dirty="0"/>
          </a:p>
        </p:txBody>
      </p:sp>
      <p:sp>
        <p:nvSpPr>
          <p:cNvPr id="42" name="文本占位符 4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3" name="文本占位符 4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4" name="文本占位符 4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文本占位符 44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ru-RU" altLang="zh-CN" dirty="0" smtClean="0"/>
              <a:t>Дата</a:t>
            </a:r>
            <a:endParaRPr lang="zh-CN" altLang="en-US" dirty="0"/>
          </a:p>
        </p:txBody>
      </p:sp>
      <p:sp>
        <p:nvSpPr>
          <p:cNvPr id="46" name="文本占位符 4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7" name="文本占位符 46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8" name="文本占位符 47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文本占位符 48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r>
              <a:rPr lang="ru-RU" altLang="zh-CN" dirty="0" smtClean="0"/>
              <a:t>Дата</a:t>
            </a:r>
            <a:endParaRPr lang="zh-CN" altLang="en-US" dirty="0"/>
          </a:p>
        </p:txBody>
      </p:sp>
      <p:sp>
        <p:nvSpPr>
          <p:cNvPr id="50" name="文本占位符 49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" name="文本占位符 50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2" name="文本占位符 51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3" name="文本占位符 52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ru-RU" altLang="zh-CN" dirty="0" smtClean="0"/>
              <a:t>Дата</a:t>
            </a:r>
            <a:endParaRPr lang="zh-CN" altLang="en-US" dirty="0"/>
          </a:p>
        </p:txBody>
      </p:sp>
      <p:sp>
        <p:nvSpPr>
          <p:cNvPr id="54" name="文本占位符 5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5" name="文本占位符 5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文本占位符 5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7" name="文本占位符 56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ru-RU" altLang="zh-CN" dirty="0" smtClean="0"/>
              <a:t>Дата</a:t>
            </a:r>
            <a:endParaRPr lang="zh-CN" altLang="en-US" dirty="0"/>
          </a:p>
        </p:txBody>
      </p:sp>
      <p:sp>
        <p:nvSpPr>
          <p:cNvPr id="58" name="文本占位符 57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9" name="文本占位符 58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954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Ранние технологии WAN выполняют инкапсуляцию уровня 2 на уровне канала данных для разных типов физических каналов. PPP, HDLC и FR обычно используются между CE и PE для передачи пакетов доступа пользователя на большие расстояния по WAN. ATM обычно используется в магистральных сетях ISP для высокоскоростной передачи.</a:t>
            </a:r>
          </a:p>
          <a:p>
            <a:endParaRPr lang="zh-CN" altLang="en-US" sz="20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Применение ранних технологий WAN</a:t>
            </a:r>
          </a:p>
        </p:txBody>
      </p:sp>
      <p:sp>
        <p:nvSpPr>
          <p:cNvPr id="104" name="Freeform 159">
            <a:extLst>
              <a:ext uri="{FF2B5EF4-FFF2-40B4-BE49-F238E27FC236}">
                <a16:creationId xmlns="" xmlns:a16="http://schemas.microsoft.com/office/drawing/2014/main" id="{8A957864-06AE-4FE6-948B-07D62AC50BA3}"/>
              </a:ext>
            </a:extLst>
          </p:cNvPr>
          <p:cNvSpPr/>
          <p:nvPr/>
        </p:nvSpPr>
        <p:spPr>
          <a:xfrm flipH="1">
            <a:off x="4307365" y="3441320"/>
            <a:ext cx="3264654" cy="1585178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02" name="Freeform 159">
            <a:extLst>
              <a:ext uri="{FF2B5EF4-FFF2-40B4-BE49-F238E27FC236}">
                <a16:creationId xmlns="" xmlns:a16="http://schemas.microsoft.com/office/drawing/2014/main" id="{2EE933D9-80A1-472A-9BDF-103E1819FD4C}"/>
              </a:ext>
            </a:extLst>
          </p:cNvPr>
          <p:cNvSpPr/>
          <p:nvPr/>
        </p:nvSpPr>
        <p:spPr>
          <a:xfrm flipH="1">
            <a:off x="9702566" y="3500660"/>
            <a:ext cx="1064921" cy="556665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01" name="Freeform 159">
            <a:extLst>
              <a:ext uri="{FF2B5EF4-FFF2-40B4-BE49-F238E27FC236}">
                <a16:creationId xmlns="" xmlns:a16="http://schemas.microsoft.com/office/drawing/2014/main" id="{2EE933D9-80A1-472A-9BDF-103E1819FD4C}"/>
              </a:ext>
            </a:extLst>
          </p:cNvPr>
          <p:cNvSpPr/>
          <p:nvPr/>
        </p:nvSpPr>
        <p:spPr>
          <a:xfrm flipH="1">
            <a:off x="9702566" y="4884615"/>
            <a:ext cx="1064921" cy="556665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99" name="Freeform 159">
            <a:extLst>
              <a:ext uri="{FF2B5EF4-FFF2-40B4-BE49-F238E27FC236}">
                <a16:creationId xmlns="" xmlns:a16="http://schemas.microsoft.com/office/drawing/2014/main" id="{2EE933D9-80A1-472A-9BDF-103E1819FD4C}"/>
              </a:ext>
            </a:extLst>
          </p:cNvPr>
          <p:cNvSpPr/>
          <p:nvPr/>
        </p:nvSpPr>
        <p:spPr>
          <a:xfrm flipH="1">
            <a:off x="1268360" y="4873142"/>
            <a:ext cx="1064921" cy="556665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7" name="Freeform 159">
            <a:extLst>
              <a:ext uri="{FF2B5EF4-FFF2-40B4-BE49-F238E27FC236}">
                <a16:creationId xmlns="" xmlns:a16="http://schemas.microsoft.com/office/drawing/2014/main" id="{2EE933D9-80A1-472A-9BDF-103E1819FD4C}"/>
              </a:ext>
            </a:extLst>
          </p:cNvPr>
          <p:cNvSpPr/>
          <p:nvPr/>
        </p:nvSpPr>
        <p:spPr>
          <a:xfrm flipH="1">
            <a:off x="1263753" y="3488205"/>
            <a:ext cx="1064921" cy="556665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pic>
        <p:nvPicPr>
          <p:cNvPr id="7" name="图片 6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390" y="3557593"/>
            <a:ext cx="540000" cy="442800"/>
          </a:xfrm>
          <a:prstGeom prst="rect">
            <a:avLst/>
          </a:prstGeom>
        </p:spPr>
      </p:pic>
      <p:pic>
        <p:nvPicPr>
          <p:cNvPr id="8" name="图片 7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185" y="3557593"/>
            <a:ext cx="540000" cy="442800"/>
          </a:xfrm>
          <a:prstGeom prst="rect">
            <a:avLst/>
          </a:prstGeom>
        </p:spPr>
      </p:pic>
      <p:pic>
        <p:nvPicPr>
          <p:cNvPr id="9" name="图片 8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2725" y="4909650"/>
            <a:ext cx="540000" cy="442800"/>
          </a:xfrm>
          <a:prstGeom prst="rect">
            <a:avLst/>
          </a:prstGeom>
        </p:spPr>
      </p:pic>
      <p:pic>
        <p:nvPicPr>
          <p:cNvPr id="10" name="图片 9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2520" y="4909650"/>
            <a:ext cx="540000" cy="442800"/>
          </a:xfrm>
          <a:prstGeom prst="rect">
            <a:avLst/>
          </a:prstGeom>
        </p:spPr>
      </p:pic>
      <p:pic>
        <p:nvPicPr>
          <p:cNvPr id="11" name="图片 10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416" y="4909650"/>
            <a:ext cx="540000" cy="442800"/>
          </a:xfrm>
          <a:prstGeom prst="rect">
            <a:avLst/>
          </a:prstGeom>
        </p:spPr>
      </p:pic>
      <p:pic>
        <p:nvPicPr>
          <p:cNvPr id="12" name="图片 11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744" y="3557593"/>
            <a:ext cx="540000" cy="442800"/>
          </a:xfrm>
          <a:prstGeom prst="rect">
            <a:avLst/>
          </a:prstGeom>
        </p:spPr>
      </p:pic>
      <p:pic>
        <p:nvPicPr>
          <p:cNvPr id="13" name="图片 1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245" y="4909650"/>
            <a:ext cx="540000" cy="442800"/>
          </a:xfrm>
          <a:prstGeom prst="rect">
            <a:avLst/>
          </a:prstGeom>
        </p:spPr>
      </p:pic>
      <p:pic>
        <p:nvPicPr>
          <p:cNvPr id="14" name="图片 13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980" y="3557593"/>
            <a:ext cx="540000" cy="442800"/>
          </a:xfrm>
          <a:prstGeom prst="rect">
            <a:avLst/>
          </a:prstGeom>
        </p:spPr>
      </p:pic>
      <p:cxnSp>
        <p:nvCxnSpPr>
          <p:cNvPr id="3" name="直接连接符 2"/>
          <p:cNvCxnSpPr>
            <a:stCxn id="12" idx="3"/>
          </p:cNvCxnSpPr>
          <p:nvPr/>
        </p:nvCxnSpPr>
        <p:spPr>
          <a:xfrm>
            <a:off x="2656744" y="3778993"/>
            <a:ext cx="167964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1" idx="3"/>
          </p:cNvCxnSpPr>
          <p:nvPr/>
        </p:nvCxnSpPr>
        <p:spPr>
          <a:xfrm>
            <a:off x="2649416" y="5131050"/>
            <a:ext cx="168330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 bwMode="gray">
          <a:xfrm>
            <a:off x="4876390" y="3778993"/>
            <a:ext cx="2209795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9" idx="3"/>
            <a:endCxn id="10" idx="1"/>
          </p:cNvCxnSpPr>
          <p:nvPr/>
        </p:nvCxnSpPr>
        <p:spPr>
          <a:xfrm>
            <a:off x="4872725" y="5131050"/>
            <a:ext cx="2209795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7" idx="2"/>
            <a:endCxn id="9" idx="0"/>
          </p:cNvCxnSpPr>
          <p:nvPr/>
        </p:nvCxnSpPr>
        <p:spPr bwMode="gray">
          <a:xfrm flipH="1">
            <a:off x="4602725" y="4000393"/>
            <a:ext cx="0" cy="909257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8" idx="2"/>
            <a:endCxn id="10" idx="0"/>
          </p:cNvCxnSpPr>
          <p:nvPr/>
        </p:nvCxnSpPr>
        <p:spPr bwMode="gray">
          <a:xfrm flipH="1">
            <a:off x="7352520" y="4000393"/>
            <a:ext cx="0" cy="909257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cxnSpLocks/>
            <a:endCxn id="14" idx="1"/>
          </p:cNvCxnSpPr>
          <p:nvPr/>
        </p:nvCxnSpPr>
        <p:spPr>
          <a:xfrm>
            <a:off x="7626185" y="3778993"/>
            <a:ext cx="166979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cxnSpLocks/>
            <a:endCxn id="13" idx="1"/>
          </p:cNvCxnSpPr>
          <p:nvPr/>
        </p:nvCxnSpPr>
        <p:spPr>
          <a:xfrm>
            <a:off x="7622520" y="5131050"/>
            <a:ext cx="16707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7" idx="3"/>
            <a:endCxn id="10" idx="1"/>
          </p:cNvCxnSpPr>
          <p:nvPr/>
        </p:nvCxnSpPr>
        <p:spPr bwMode="gray">
          <a:xfrm>
            <a:off x="4876390" y="3778993"/>
            <a:ext cx="2206130" cy="1352057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stCxn id="9" idx="3"/>
            <a:endCxn id="8" idx="1"/>
          </p:cNvCxnSpPr>
          <p:nvPr/>
        </p:nvCxnSpPr>
        <p:spPr bwMode="gray">
          <a:xfrm flipV="1">
            <a:off x="4872725" y="3778993"/>
            <a:ext cx="2213460" cy="1352057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图片 61" descr="大型网管-蓝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1944" y="3603053"/>
            <a:ext cx="539607" cy="441817"/>
          </a:xfrm>
          <a:prstGeom prst="rect">
            <a:avLst/>
          </a:prstGeom>
        </p:spPr>
      </p:pic>
      <p:pic>
        <p:nvPicPr>
          <p:cNvPr id="63" name="图片 62" descr="通用网管-蓝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43639" y="3561427"/>
            <a:ext cx="559957" cy="458480"/>
          </a:xfrm>
          <a:prstGeom prst="rect">
            <a:avLst/>
          </a:prstGeom>
        </p:spPr>
      </p:pic>
      <p:pic>
        <p:nvPicPr>
          <p:cNvPr id="64" name="图片 63" descr="日志告警服务器-蓝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43639" y="4972236"/>
            <a:ext cx="539607" cy="441818"/>
          </a:xfrm>
          <a:prstGeom prst="rect">
            <a:avLst/>
          </a:prstGeom>
        </p:spPr>
      </p:pic>
      <p:pic>
        <p:nvPicPr>
          <p:cNvPr id="65" name="图片 64" descr="互联网-蓝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4174" y="4942038"/>
            <a:ext cx="521262" cy="441817"/>
          </a:xfrm>
          <a:prstGeom prst="rect">
            <a:avLst/>
          </a:prstGeom>
        </p:spPr>
      </p:pic>
      <p:grpSp>
        <p:nvGrpSpPr>
          <p:cNvPr id="89" name="组合 88"/>
          <p:cNvGrpSpPr/>
          <p:nvPr/>
        </p:nvGrpSpPr>
        <p:grpSpPr>
          <a:xfrm>
            <a:off x="4919437" y="5267901"/>
            <a:ext cx="2150304" cy="339150"/>
            <a:chOff x="2993490" y="4098826"/>
            <a:chExt cx="2150304" cy="339150"/>
          </a:xfrm>
        </p:grpSpPr>
        <p:cxnSp>
          <p:nvCxnSpPr>
            <p:cNvPr id="90" name="直接连接符 89"/>
            <p:cNvCxnSpPr/>
            <p:nvPr/>
          </p:nvCxnSpPr>
          <p:spPr>
            <a:xfrm>
              <a:off x="5131094" y="4106434"/>
              <a:ext cx="0" cy="33154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2997154" y="4098826"/>
              <a:ext cx="0" cy="33154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箭头连接符 91"/>
            <p:cNvCxnSpPr/>
            <p:nvPr/>
          </p:nvCxnSpPr>
          <p:spPr>
            <a:xfrm>
              <a:off x="2993490" y="4197982"/>
              <a:ext cx="2150304" cy="0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文本框 93"/>
          <p:cNvSpPr txBox="1"/>
          <p:nvPr/>
        </p:nvSpPr>
        <p:spPr>
          <a:xfrm>
            <a:off x="2720136" y="3883546"/>
            <a:ext cx="1460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rgbClr val="00B0F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PPP/HDLC/FR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5654592" y="4218080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ATM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2725246" y="5253939"/>
            <a:ext cx="1460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rgbClr val="00B0F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PPP/HDLC/FR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544343" y="5592493"/>
            <a:ext cx="15953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Магистральная сеть ISP 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2141196" y="3975482"/>
            <a:ext cx="452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Huawei Sans" panose="020C0503030203020204" pitchFamily="34" charset="0"/>
              </a:rPr>
              <a:t>CE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4385015" y="3203124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Huawei Sans" panose="020C0503030203020204" pitchFamily="34" charset="0"/>
              </a:rPr>
              <a:t>PE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2181471" y="5318343"/>
            <a:ext cx="452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Huawei Sans" panose="020C0503030203020204" pitchFamily="34" charset="0"/>
              </a:rPr>
              <a:t>CE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4416460" y="5332128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Huawei Sans" panose="020C0503030203020204" pitchFamily="34" charset="0"/>
              </a:rPr>
              <a:t>PE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9336132" y="5336220"/>
            <a:ext cx="452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Huawei Sans" panose="020C0503030203020204" pitchFamily="34" charset="0"/>
              </a:rPr>
              <a:t>CE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7088935" y="5336220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Huawei Sans" panose="020C0503030203020204" pitchFamily="34" charset="0"/>
              </a:rPr>
              <a:t>PE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9339796" y="3989885"/>
            <a:ext cx="4523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Huawei Sans" panose="020C0503030203020204" pitchFamily="34" charset="0"/>
              </a:rPr>
              <a:t>CE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7135643" y="3196490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Huawei Sans" panose="020C0503030203020204" pitchFamily="34" charset="0"/>
              </a:rPr>
              <a:t>PE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="" xmlns:a16="http://schemas.microsoft.com/office/drawing/2014/main" id="{045DC3DE-EC97-44BA-80ED-85D43B9D5823}"/>
              </a:ext>
            </a:extLst>
          </p:cNvPr>
          <p:cNvSpPr txBox="1"/>
          <p:nvPr/>
        </p:nvSpPr>
        <p:spPr>
          <a:xfrm>
            <a:off x="7709016" y="3883546"/>
            <a:ext cx="1460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rgbClr val="00B0F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PPP/HDLC/FR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="" xmlns:a16="http://schemas.microsoft.com/office/drawing/2014/main" id="{310F81BF-FEFC-42EF-8578-F2A35526E6CC}"/>
              </a:ext>
            </a:extLst>
          </p:cNvPr>
          <p:cNvSpPr txBox="1"/>
          <p:nvPr/>
        </p:nvSpPr>
        <p:spPr>
          <a:xfrm>
            <a:off x="7714126" y="5253939"/>
            <a:ext cx="14606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rgbClr val="00B0F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PPP/HDLC/FR</a:t>
            </a:r>
          </a:p>
        </p:txBody>
      </p:sp>
    </p:spTree>
    <p:extLst>
      <p:ext uri="{BB962C8B-B14F-4D97-AF65-F5344CB8AC3E}">
        <p14:creationId xmlns:p14="http://schemas.microsoft.com/office/powerpoint/2010/main" val="131073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Обзор ранних технологий WAN</a:t>
            </a:r>
          </a:p>
          <a:p>
            <a:r>
              <a:rPr lang="ru-RU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Реализация и настройка PPP</a:t>
            </a:r>
          </a:p>
          <a:p>
            <a:pPr lvl="1">
              <a:buFont typeface="Huawei Sans" panose="020C0503030203020204" pitchFamily="34" charset="0"/>
              <a:buChar char="▪"/>
            </a:pPr>
            <a:r>
              <a:rPr lang="ru-RU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Реализация PPP</a:t>
            </a:r>
          </a:p>
          <a:p>
            <a:pPr lvl="1"/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Настройка PPP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Реализация и настройка PPPoE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Развитие технологий WAN</a:t>
            </a:r>
          </a:p>
          <a:p>
            <a:endParaRPr lang="en-US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lvl="1"/>
            <a:endParaRPr lang="en-US" altLang="zh-CN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0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400" dirty="0">
                <a:latin typeface="Huawei Sans" panose="020C0503030203020204" pitchFamily="34" charset="0"/>
              </a:rPr>
              <a:t>PPP — важнейший протокол канального уровня, используемый в глобальной сети (WAN). Используется для инкапсуляции данных P2P и полнодуплексной передачи.</a:t>
            </a:r>
          </a:p>
          <a:p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PPP предоставляет протокол аутентификации по паролю (PAP) и протокол аутентификации с предварительным согласованием вызова (CHAP).</a:t>
            </a:r>
          </a:p>
          <a:p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PPP отличается высокой расширяемостью. Например, </a:t>
            </a:r>
            <a:r>
              <a:rPr lang="ru-RU" sz="1400" dirty="0" smtClean="0">
                <a:latin typeface="Huawei Sans" panose="020C0503030203020204" pitchFamily="34" charset="0"/>
                <a:sym typeface="Huawei Sans" panose="020C0503030203020204" pitchFamily="34" charset="0"/>
              </a:rPr>
              <a:t>если требуется </a:t>
            </a:r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передать пакет через Ethernet, PPP может быть расширен до протокол точка-точка через Ethernet (PPPoE).</a:t>
            </a:r>
          </a:p>
          <a:p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PPP предоставляет протокол управления каналом передачи данных (LCP), который используется для согласования параметров канального уровня, таких как максимальная принимаемая единица (MRU) и режим аутентификации.</a:t>
            </a:r>
          </a:p>
          <a:p>
            <a:r>
              <a:rPr lang="ru-RU" sz="1400" dirty="0">
                <a:latin typeface="Huawei Sans" panose="020C0503030203020204" pitchFamily="34" charset="0"/>
              </a:rPr>
              <a:t>PPP предоставляет различные протоколы управления сетью (NCP), </a:t>
            </a:r>
            <a:r>
              <a:rPr lang="ru-RU" sz="1400" dirty="0" smtClean="0">
                <a:latin typeface="Huawei Sans" panose="020C0503030203020204" pitchFamily="34" charset="0"/>
              </a:rPr>
              <a:t>например </a:t>
            </a:r>
            <a:r>
              <a:rPr lang="ru-RU" sz="1400" dirty="0">
                <a:latin typeface="Huawei Sans" panose="020C0503030203020204" pitchFamily="34" charset="0"/>
              </a:rPr>
              <a:t>IPCP — протокол управления сетевым уровнем для установки, настройки и разрыва </a:t>
            </a:r>
            <a:r>
              <a:rPr lang="ru-RU" sz="1400" dirty="0" smtClean="0">
                <a:latin typeface="Huawei Sans" panose="020C0503030203020204" pitchFamily="34" charset="0"/>
              </a:rPr>
              <a:t>IP-подключения </a:t>
            </a:r>
            <a:r>
              <a:rPr lang="ru-RU" sz="1400" dirty="0">
                <a:latin typeface="Huawei Sans" panose="020C0503030203020204" pitchFamily="34" charset="0"/>
              </a:rPr>
              <a:t>поверх </a:t>
            </a:r>
            <a:r>
              <a:rPr lang="ru-RU" sz="1400" dirty="0"/>
              <a:t>соединения PPP </a:t>
            </a:r>
            <a:r>
              <a:rPr lang="ru-RU" sz="1400" dirty="0">
                <a:latin typeface="Huawei Sans" panose="020C0503030203020204" pitchFamily="34" charset="0"/>
              </a:rPr>
              <a:t>(Point-to-Point </a:t>
            </a:r>
            <a:r>
              <a:rPr lang="ru-RU" sz="1400" dirty="0" err="1">
                <a:latin typeface="Huawei Sans" panose="020C0503030203020204" pitchFamily="34" charset="0"/>
              </a:rPr>
              <a:t>Protocol</a:t>
            </a:r>
            <a:r>
              <a:rPr lang="ru-RU" sz="1400" dirty="0" smtClean="0">
                <a:latin typeface="Huawei Sans" panose="020C0503030203020204" pitchFamily="34" charset="0"/>
              </a:rPr>
              <a:t>).</a:t>
            </a:r>
            <a:endParaRPr lang="ru-RU" sz="1400" dirty="0">
              <a:latin typeface="Huawei Sans" panose="020C0503030203020204" pitchFamily="34" charset="0"/>
            </a:endParaRPr>
          </a:p>
          <a:p>
            <a:endParaRPr lang="zh-CN" altLang="en-US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66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Общая информация о PPP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593019" y="5318135"/>
            <a:ext cx="5005962" cy="906204"/>
            <a:chOff x="3126561" y="1899288"/>
            <a:chExt cx="5005962" cy="906204"/>
          </a:xfrm>
        </p:grpSpPr>
        <p:sp>
          <p:nvSpPr>
            <p:cNvPr id="38" name="Text Box 11"/>
            <p:cNvSpPr txBox="1">
              <a:spLocks noChangeArrowheads="1"/>
            </p:cNvSpPr>
            <p:nvPr/>
          </p:nvSpPr>
          <p:spPr bwMode="auto">
            <a:xfrm>
              <a:off x="3126561" y="2559271"/>
              <a:ext cx="65580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1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ru-RU" sz="1600" b="1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R1</a:t>
              </a:r>
            </a:p>
          </p:txBody>
        </p:sp>
        <p:sp>
          <p:nvSpPr>
            <p:cNvPr id="39" name="Text Box 12"/>
            <p:cNvSpPr txBox="1">
              <a:spLocks noChangeArrowheads="1"/>
            </p:cNvSpPr>
            <p:nvPr/>
          </p:nvSpPr>
          <p:spPr bwMode="auto">
            <a:xfrm>
              <a:off x="7433359" y="2540748"/>
              <a:ext cx="69916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1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ru-RU" sz="1600" b="1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R2</a:t>
              </a:r>
            </a:p>
          </p:txBody>
        </p:sp>
        <p:sp>
          <p:nvSpPr>
            <p:cNvPr id="40" name="Text Box 7"/>
            <p:cNvSpPr txBox="1">
              <a:spLocks noChangeArrowheads="1"/>
            </p:cNvSpPr>
            <p:nvPr/>
          </p:nvSpPr>
          <p:spPr bwMode="auto">
            <a:xfrm>
              <a:off x="5164304" y="1899288"/>
              <a:ext cx="95807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18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PPP</a:t>
              </a:r>
            </a:p>
          </p:txBody>
        </p:sp>
        <p:sp>
          <p:nvSpPr>
            <p:cNvPr id="43" name="Text Box 7"/>
            <p:cNvSpPr txBox="1">
              <a:spLocks noChangeArrowheads="1"/>
            </p:cNvSpPr>
            <p:nvPr/>
          </p:nvSpPr>
          <p:spPr bwMode="auto">
            <a:xfrm>
              <a:off x="3631258" y="1913576"/>
              <a:ext cx="109599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S 1/0/0</a:t>
              </a:r>
            </a:p>
          </p:txBody>
        </p:sp>
        <p:sp>
          <p:nvSpPr>
            <p:cNvPr id="44" name="Text Box 7"/>
            <p:cNvSpPr txBox="1">
              <a:spLocks noChangeArrowheads="1"/>
            </p:cNvSpPr>
            <p:nvPr/>
          </p:nvSpPr>
          <p:spPr bwMode="auto">
            <a:xfrm>
              <a:off x="6471958" y="1908294"/>
              <a:ext cx="115993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S 1/0/0</a:t>
              </a:r>
            </a:p>
          </p:txBody>
        </p:sp>
        <p:pic>
          <p:nvPicPr>
            <p:cNvPr id="45" name="图片 44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4465" y="2036243"/>
              <a:ext cx="540000" cy="442800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2941" y="2036243"/>
              <a:ext cx="540000" cy="442800"/>
            </a:xfrm>
            <a:prstGeom prst="rect">
              <a:avLst/>
            </a:prstGeom>
          </p:spPr>
        </p:pic>
      </p:grpSp>
      <p:sp>
        <p:nvSpPr>
          <p:cNvPr id="68" name="五边形 67"/>
          <p:cNvSpPr/>
          <p:nvPr/>
        </p:nvSpPr>
        <p:spPr bwMode="auto">
          <a:xfrm>
            <a:off x="7102073" y="126000"/>
            <a:ext cx="1055909" cy="324000"/>
          </a:xfrm>
          <a:prstGeom prst="homePlate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b="1" dirty="0">
                <a:solidFill>
                  <a:srgbClr val="FFFFFF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Описание</a:t>
            </a:r>
          </a:p>
        </p:txBody>
      </p:sp>
      <p:sp>
        <p:nvSpPr>
          <p:cNvPr id="69" name="燕尾形 68"/>
          <p:cNvSpPr/>
          <p:nvPr/>
        </p:nvSpPr>
        <p:spPr bwMode="auto">
          <a:xfrm>
            <a:off x="8068857" y="126000"/>
            <a:ext cx="1055909" cy="324000"/>
          </a:xfrm>
          <a:prstGeom prst="chevron">
            <a:avLst/>
          </a:prstGeom>
          <a:solidFill>
            <a:srgbClr val="D9D9D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Установление соединения</a:t>
            </a:r>
          </a:p>
        </p:txBody>
      </p:sp>
      <p:sp>
        <p:nvSpPr>
          <p:cNvPr id="71" name="燕尾形 70"/>
          <p:cNvSpPr/>
          <p:nvPr/>
        </p:nvSpPr>
        <p:spPr bwMode="auto">
          <a:xfrm>
            <a:off x="9035641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LCP</a:t>
            </a:r>
          </a:p>
        </p:txBody>
      </p:sp>
      <p:sp>
        <p:nvSpPr>
          <p:cNvPr id="72" name="燕尾形 71"/>
          <p:cNvSpPr/>
          <p:nvPr/>
        </p:nvSpPr>
        <p:spPr bwMode="auto">
          <a:xfrm>
            <a:off x="10002425" y="126000"/>
            <a:ext cx="1198975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аутентификации</a:t>
            </a:r>
          </a:p>
        </p:txBody>
      </p:sp>
      <p:sp>
        <p:nvSpPr>
          <p:cNvPr id="73" name="燕尾形 72"/>
          <p:cNvSpPr/>
          <p:nvPr/>
        </p:nvSpPr>
        <p:spPr bwMode="auto">
          <a:xfrm>
            <a:off x="11121608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NCP</a:t>
            </a:r>
          </a:p>
        </p:txBody>
      </p:sp>
      <p:cxnSp>
        <p:nvCxnSpPr>
          <p:cNvPr id="4" name="直接连接符 3"/>
          <p:cNvCxnSpPr>
            <a:stCxn id="45" idx="3"/>
            <a:endCxn id="46" idx="1"/>
          </p:cNvCxnSpPr>
          <p:nvPr/>
        </p:nvCxnSpPr>
        <p:spPr>
          <a:xfrm>
            <a:off x="4190923" y="5676490"/>
            <a:ext cx="3788476" cy="0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838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箭头: 左右 2">
            <a:extLst>
              <a:ext uri="{FF2B5EF4-FFF2-40B4-BE49-F238E27FC236}">
                <a16:creationId xmlns="" xmlns:a16="http://schemas.microsoft.com/office/drawing/2014/main" id="{1DD5D190-80A5-44E8-A5F6-AC5FFC413C7D}"/>
              </a:ext>
            </a:extLst>
          </p:cNvPr>
          <p:cNvSpPr/>
          <p:nvPr/>
        </p:nvSpPr>
        <p:spPr bwMode="gray">
          <a:xfrm>
            <a:off x="4000916" y="4736684"/>
            <a:ext cx="4027696" cy="571354"/>
          </a:xfrm>
          <a:prstGeom prst="leftRightArrow">
            <a:avLst/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400" dirty="0"/>
              <a:t>Установление соединения PPP включает согласование параметров канального уровня, дополнительное согласование аутентификации и согласование параметров сетевого уровня.</a:t>
            </a:r>
          </a:p>
          <a:p>
            <a:pPr lvl="1"/>
            <a:r>
              <a:rPr lang="ru-RU" sz="1400" dirty="0"/>
              <a:t>Согласование канального </a:t>
            </a:r>
            <a:r>
              <a:rPr lang="ru-RU" sz="1400" dirty="0" smtClean="0"/>
              <a:t>уровня. </a:t>
            </a:r>
            <a:r>
              <a:rPr lang="ru-RU" sz="1400" dirty="0"/>
              <a:t>Пакеты LCP используются для согласования параметров канала и установления соединений канального уровня.</a:t>
            </a:r>
          </a:p>
          <a:p>
            <a:pPr lvl="1"/>
            <a:r>
              <a:rPr lang="ru-RU" sz="1400" dirty="0"/>
              <a:t>(Опционально) </a:t>
            </a:r>
            <a:r>
              <a:rPr lang="ru-RU" sz="1400" dirty="0" smtClean="0"/>
              <a:t>Согласование аутентификации. </a:t>
            </a:r>
            <a:r>
              <a:rPr lang="ru-RU" sz="1400" dirty="0"/>
              <a:t>Режим аутентификации, согласованный во время согласования параметров канального уровня, используется для аутентификации канала.</a:t>
            </a:r>
          </a:p>
          <a:p>
            <a:pPr lvl="1"/>
            <a:r>
              <a:rPr lang="ru-RU" sz="1400" dirty="0"/>
              <a:t>Согласование параметров сетевого </a:t>
            </a:r>
            <a:r>
              <a:rPr lang="ru-RU" sz="1400" dirty="0" smtClean="0"/>
              <a:t>уровня. </a:t>
            </a:r>
            <a:r>
              <a:rPr lang="ru-RU" sz="1400" dirty="0"/>
              <a:t>Согласование NCP используется для выбора и настройки протокола сетевого уровня и согласования параметров сетевого уровня.</a:t>
            </a:r>
          </a:p>
          <a:p>
            <a:pPr lvl="1"/>
            <a:endParaRPr lang="en-US" altLang="zh-CN" sz="1400" dirty="0"/>
          </a:p>
        </p:txBody>
      </p:sp>
      <p:sp>
        <p:nvSpPr>
          <p:cNvPr id="12" name="标题 11">
            <a:extLst>
              <a:ext uri="{FF2B5EF4-FFF2-40B4-BE49-F238E27FC236}">
                <a16:creationId xmlns="" xmlns:a16="http://schemas.microsoft.com/office/drawing/2014/main" id="{ADB295A1-274E-4671-993F-01BB31FD6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Huawei Sans" panose="020C0503030203020204" pitchFamily="34" charset="0"/>
              </a:rPr>
              <a:t>Процесс </a:t>
            </a:r>
            <a:r>
              <a:rPr lang="ru-RU" dirty="0" smtClean="0">
                <a:latin typeface="Huawei Sans" panose="020C0503030203020204" pitchFamily="34" charset="0"/>
              </a:rPr>
              <a:t>установления </a:t>
            </a:r>
            <a:r>
              <a:rPr lang="ru-RU" dirty="0">
                <a:latin typeface="Huawei Sans" panose="020C0503030203020204" pitchFamily="34" charset="0"/>
              </a:rPr>
              <a:t>соединения PPP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3C2ED066-A8D1-45BE-95FC-66983E22064F}"/>
              </a:ext>
            </a:extLst>
          </p:cNvPr>
          <p:cNvGrpSpPr/>
          <p:nvPr/>
        </p:nvGrpSpPr>
        <p:grpSpPr>
          <a:xfrm>
            <a:off x="3591432" y="5288648"/>
            <a:ext cx="5005962" cy="906204"/>
            <a:chOff x="3126561" y="1899288"/>
            <a:chExt cx="5005962" cy="906204"/>
          </a:xfrm>
        </p:grpSpPr>
        <p:sp>
          <p:nvSpPr>
            <p:cNvPr id="14" name="Text Box 11">
              <a:extLst>
                <a:ext uri="{FF2B5EF4-FFF2-40B4-BE49-F238E27FC236}">
                  <a16:creationId xmlns="" xmlns:a16="http://schemas.microsoft.com/office/drawing/2014/main" id="{BBA0EEDF-C37D-4F23-819B-DBDA410C71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6561" y="2559271"/>
              <a:ext cx="65580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1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ru-RU" sz="1600" b="1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R1</a:t>
              </a:r>
            </a:p>
          </p:txBody>
        </p:sp>
        <p:sp>
          <p:nvSpPr>
            <p:cNvPr id="15" name="Text Box 12">
              <a:extLst>
                <a:ext uri="{FF2B5EF4-FFF2-40B4-BE49-F238E27FC236}">
                  <a16:creationId xmlns="" xmlns:a16="http://schemas.microsoft.com/office/drawing/2014/main" id="{3315BD52-3667-41A6-B4CE-385E53A69D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33359" y="2540748"/>
              <a:ext cx="69916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1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ru-RU" sz="1600" b="1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R2</a:t>
              </a:r>
            </a:p>
          </p:txBody>
        </p:sp>
        <p:sp>
          <p:nvSpPr>
            <p:cNvPr id="16" name="Text Box 7">
              <a:extLst>
                <a:ext uri="{FF2B5EF4-FFF2-40B4-BE49-F238E27FC236}">
                  <a16:creationId xmlns="" xmlns:a16="http://schemas.microsoft.com/office/drawing/2014/main" id="{44306F7C-3072-40D9-8335-5591DF11BF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4304" y="1899288"/>
              <a:ext cx="95807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18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PPP</a:t>
              </a:r>
            </a:p>
          </p:txBody>
        </p:sp>
        <p:sp>
          <p:nvSpPr>
            <p:cNvPr id="17" name="Text Box 7">
              <a:extLst>
                <a:ext uri="{FF2B5EF4-FFF2-40B4-BE49-F238E27FC236}">
                  <a16:creationId xmlns="" xmlns:a16="http://schemas.microsoft.com/office/drawing/2014/main" id="{9D7E369F-0616-4CB6-812E-4F7DBAEF92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98601" y="1946234"/>
              <a:ext cx="109599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S 1/0/0</a:t>
              </a:r>
            </a:p>
          </p:txBody>
        </p:sp>
        <p:sp>
          <p:nvSpPr>
            <p:cNvPr id="18" name="Text Box 7">
              <a:extLst>
                <a:ext uri="{FF2B5EF4-FFF2-40B4-BE49-F238E27FC236}">
                  <a16:creationId xmlns="" xmlns:a16="http://schemas.microsoft.com/office/drawing/2014/main" id="{2B504C2F-5B9A-4F84-9DDC-47888FB58B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04616" y="1930066"/>
              <a:ext cx="115993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S 1/0/0</a:t>
              </a:r>
            </a:p>
          </p:txBody>
        </p:sp>
        <p:pic>
          <p:nvPicPr>
            <p:cNvPr id="19" name="图片 18">
              <a:extLst>
                <a:ext uri="{FF2B5EF4-FFF2-40B4-BE49-F238E27FC236}">
                  <a16:creationId xmlns="" xmlns:a16="http://schemas.microsoft.com/office/drawing/2014/main" id="{AB455BAF-AAAB-4175-9422-8BDFCCDBF898}"/>
                </a:ext>
              </a:extLst>
            </p:cNvPr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84465" y="2036243"/>
              <a:ext cx="540000" cy="442800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6CFD9406-40BF-4832-A43D-5802BFADA59D}"/>
                </a:ext>
              </a:extLst>
            </p:cNvPr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2941" y="2036243"/>
              <a:ext cx="540000" cy="442800"/>
            </a:xfrm>
            <a:prstGeom prst="rect">
              <a:avLst/>
            </a:prstGeom>
          </p:spPr>
        </p:pic>
      </p:grp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92FC782B-7370-496F-A371-5A189D583365}"/>
              </a:ext>
            </a:extLst>
          </p:cNvPr>
          <p:cNvCxnSpPr>
            <a:cxnSpLocks/>
          </p:cNvCxnSpPr>
          <p:nvPr/>
        </p:nvCxnSpPr>
        <p:spPr>
          <a:xfrm>
            <a:off x="4191150" y="5657889"/>
            <a:ext cx="3788476" cy="0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B86C6D83-5D88-43F0-8BE9-821D6F23118C}"/>
              </a:ext>
            </a:extLst>
          </p:cNvPr>
          <p:cNvGrpSpPr/>
          <p:nvPr/>
        </p:nvGrpSpPr>
        <p:grpSpPr>
          <a:xfrm>
            <a:off x="8184768" y="3717085"/>
            <a:ext cx="2888817" cy="307777"/>
            <a:chOff x="5269164" y="3414816"/>
            <a:chExt cx="2888817" cy="307777"/>
          </a:xfrm>
        </p:grpSpPr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3C3FF089-B9AB-42DE-B035-C48333AFF041}"/>
                </a:ext>
              </a:extLst>
            </p:cNvPr>
            <p:cNvSpPr txBox="1"/>
            <p:nvPr/>
          </p:nvSpPr>
          <p:spPr>
            <a:xfrm>
              <a:off x="5595772" y="3414816"/>
              <a:ext cx="25622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>
                  <a:latin typeface="Huawei Sans" panose="020C0503030203020204" pitchFamily="34" charset="0"/>
                </a:rPr>
                <a:t>Согласование параметров канального уровня</a:t>
              </a:r>
            </a:p>
          </p:txBody>
        </p:sp>
        <p:sp>
          <p:nvSpPr>
            <p:cNvPr id="62" name="Oval 4">
              <a:extLst>
                <a:ext uri="{FF2B5EF4-FFF2-40B4-BE49-F238E27FC236}">
                  <a16:creationId xmlns="" xmlns:a16="http://schemas.microsoft.com/office/drawing/2014/main" id="{326250CA-CF09-4735-979F-1C7560E9223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69164" y="3438700"/>
              <a:ext cx="252000" cy="252000"/>
            </a:xfrm>
            <a:prstGeom prst="ellipse">
              <a:avLst/>
            </a:prstGeom>
            <a:solidFill>
              <a:srgbClr val="00B0F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200" b="1" dirty="0">
                  <a:solidFill>
                    <a:schemeClr val="bg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1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9BEEBDB9-1EBF-4AB7-B2E0-931A7402743D}"/>
              </a:ext>
            </a:extLst>
          </p:cNvPr>
          <p:cNvGrpSpPr/>
          <p:nvPr/>
        </p:nvGrpSpPr>
        <p:grpSpPr>
          <a:xfrm>
            <a:off x="8184768" y="4204952"/>
            <a:ext cx="3961922" cy="523220"/>
            <a:chOff x="5269164" y="4053274"/>
            <a:chExt cx="3961922" cy="523220"/>
          </a:xfrm>
        </p:grpSpPr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9F8FF9AC-0966-48FF-9B6A-C55F02E0466D}"/>
                </a:ext>
              </a:extLst>
            </p:cNvPr>
            <p:cNvSpPr txBox="1"/>
            <p:nvPr/>
          </p:nvSpPr>
          <p:spPr>
            <a:xfrm>
              <a:off x="5595772" y="4053274"/>
              <a:ext cx="36353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>
                  <a:latin typeface="Huawei Sans" panose="020C0503030203020204" pitchFamily="34" charset="0"/>
                </a:rPr>
                <a:t>(Опционально) </a:t>
              </a:r>
              <a:r>
                <a:rPr lang="ru-RU" sz="1400" dirty="0" smtClean="0">
                  <a:latin typeface="Huawei Sans" panose="020C0503030203020204" pitchFamily="34" charset="0"/>
                </a:rPr>
                <a:t>Согласование </a:t>
              </a:r>
              <a:r>
                <a:rPr lang="ru-RU" sz="1400" dirty="0">
                  <a:latin typeface="Huawei Sans" panose="020C0503030203020204" pitchFamily="34" charset="0"/>
                </a:rPr>
                <a:t>аутентификации</a:t>
              </a:r>
            </a:p>
          </p:txBody>
        </p:sp>
        <p:sp>
          <p:nvSpPr>
            <p:cNvPr id="63" name="Oval 4">
              <a:extLst>
                <a:ext uri="{FF2B5EF4-FFF2-40B4-BE49-F238E27FC236}">
                  <a16:creationId xmlns="" xmlns:a16="http://schemas.microsoft.com/office/drawing/2014/main" id="{AB36BB67-50C4-4E49-B8BF-D809C4603A5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69164" y="4054862"/>
              <a:ext cx="252000" cy="252000"/>
            </a:xfrm>
            <a:prstGeom prst="ellipse">
              <a:avLst/>
            </a:prstGeom>
            <a:solidFill>
              <a:srgbClr val="00B0F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200" b="1" dirty="0">
                  <a:solidFill>
                    <a:schemeClr val="bg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2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D1EE8611-47E7-4C95-B9EB-DE65A14963ED}"/>
              </a:ext>
            </a:extLst>
          </p:cNvPr>
          <p:cNvGrpSpPr/>
          <p:nvPr/>
        </p:nvGrpSpPr>
        <p:grpSpPr>
          <a:xfrm>
            <a:off x="8189718" y="4661778"/>
            <a:ext cx="3559150" cy="307777"/>
            <a:chOff x="5269164" y="4691732"/>
            <a:chExt cx="3559150" cy="307777"/>
          </a:xfrm>
        </p:grpSpPr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79F6DA42-39F5-4439-BAD4-D91DC70CB75F}"/>
                </a:ext>
              </a:extLst>
            </p:cNvPr>
            <p:cNvSpPr txBox="1"/>
            <p:nvPr/>
          </p:nvSpPr>
          <p:spPr>
            <a:xfrm>
              <a:off x="5595772" y="4691732"/>
              <a:ext cx="323254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>
                  <a:latin typeface="Huawei Sans" panose="020C0503030203020204" pitchFamily="34" charset="0"/>
                </a:rPr>
                <a:t>Согласование параметров сетевого уровня</a:t>
              </a:r>
            </a:p>
          </p:txBody>
        </p:sp>
        <p:sp>
          <p:nvSpPr>
            <p:cNvPr id="64" name="Oval 4">
              <a:extLst>
                <a:ext uri="{FF2B5EF4-FFF2-40B4-BE49-F238E27FC236}">
                  <a16:creationId xmlns="" xmlns:a16="http://schemas.microsoft.com/office/drawing/2014/main" id="{0EE1AD7F-68A4-4413-8AFD-75A231DBC65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69164" y="4744237"/>
              <a:ext cx="252000" cy="252000"/>
            </a:xfrm>
            <a:prstGeom prst="ellipse">
              <a:avLst/>
            </a:prstGeom>
            <a:solidFill>
              <a:srgbClr val="00B0F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ru-RU" sz="1200" b="1" dirty="0">
                  <a:solidFill>
                    <a:schemeClr val="bg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3</a:t>
              </a:r>
            </a:p>
          </p:txBody>
        </p:sp>
      </p:grpSp>
      <p:sp>
        <p:nvSpPr>
          <p:cNvPr id="29" name="五边形 28"/>
          <p:cNvSpPr/>
          <p:nvPr/>
        </p:nvSpPr>
        <p:spPr bwMode="auto">
          <a:xfrm>
            <a:off x="7102073" y="126000"/>
            <a:ext cx="1055909" cy="324000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8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Описание</a:t>
            </a:r>
          </a:p>
        </p:txBody>
      </p:sp>
      <p:sp>
        <p:nvSpPr>
          <p:cNvPr id="30" name="燕尾形 29"/>
          <p:cNvSpPr/>
          <p:nvPr/>
        </p:nvSpPr>
        <p:spPr bwMode="auto">
          <a:xfrm>
            <a:off x="8068857" y="126000"/>
            <a:ext cx="1055909" cy="32400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700" dirty="0">
                <a:solidFill>
                  <a:srgbClr val="FFFFFF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Установление соединения</a:t>
            </a:r>
          </a:p>
        </p:txBody>
      </p:sp>
      <p:sp>
        <p:nvSpPr>
          <p:cNvPr id="31" name="燕尾形 30"/>
          <p:cNvSpPr/>
          <p:nvPr/>
        </p:nvSpPr>
        <p:spPr bwMode="auto">
          <a:xfrm>
            <a:off x="9035641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LCP</a:t>
            </a:r>
          </a:p>
        </p:txBody>
      </p:sp>
      <p:sp>
        <p:nvSpPr>
          <p:cNvPr id="32" name="燕尾形 31"/>
          <p:cNvSpPr/>
          <p:nvPr/>
        </p:nvSpPr>
        <p:spPr bwMode="auto">
          <a:xfrm>
            <a:off x="10002425" y="126000"/>
            <a:ext cx="1160875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аутентификации</a:t>
            </a:r>
          </a:p>
        </p:txBody>
      </p:sp>
      <p:sp>
        <p:nvSpPr>
          <p:cNvPr id="33" name="燕尾形 32"/>
          <p:cNvSpPr/>
          <p:nvPr/>
        </p:nvSpPr>
        <p:spPr bwMode="auto">
          <a:xfrm>
            <a:off x="11058334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NCP</a:t>
            </a:r>
          </a:p>
        </p:txBody>
      </p:sp>
    </p:spTree>
    <p:extLst>
      <p:ext uri="{BB962C8B-B14F-4D97-AF65-F5344CB8AC3E}">
        <p14:creationId xmlns:p14="http://schemas.microsoft.com/office/powerpoint/2010/main" val="82668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600" dirty="0">
                <a:latin typeface="Huawei Sans" panose="020C0503030203020204" pitchFamily="34" charset="0"/>
              </a:rPr>
              <a:t>Согласование PPP выполняется интерфейсами на обоих концах канала. Статус интерфейса указывает на фазу согласования протокола.</a:t>
            </a:r>
          </a:p>
        </p:txBody>
      </p:sp>
      <p:sp>
        <p:nvSpPr>
          <p:cNvPr id="12" name="标题 11">
            <a:extLst>
              <a:ext uri="{FF2B5EF4-FFF2-40B4-BE49-F238E27FC236}">
                <a16:creationId xmlns="" xmlns:a16="http://schemas.microsoft.com/office/drawing/2014/main" id="{ADB295A1-274E-4671-993F-01BB31FD6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9549" y="481853"/>
            <a:ext cx="10495867" cy="640800"/>
          </a:xfrm>
        </p:spPr>
        <p:txBody>
          <a:bodyPr/>
          <a:lstStyle/>
          <a:p>
            <a:r>
              <a:rPr lang="ru-RU" sz="3200" dirty="0">
                <a:latin typeface="Huawei Sans" panose="020C0503030203020204" pitchFamily="34" charset="0"/>
              </a:rPr>
              <a:t>Конечный автомат канального интерфейса PPP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4646125" y="1912258"/>
            <a:ext cx="4926309" cy="4286678"/>
            <a:chOff x="4570390" y="1922180"/>
            <a:chExt cx="4926309" cy="4286678"/>
          </a:xfrm>
        </p:grpSpPr>
        <p:sp>
          <p:nvSpPr>
            <p:cNvPr id="29" name="菱形 28">
              <a:extLst>
                <a:ext uri="{FF2B5EF4-FFF2-40B4-BE49-F238E27FC236}">
                  <a16:creationId xmlns="" xmlns:a16="http://schemas.microsoft.com/office/drawing/2014/main" id="{5C361904-111C-4992-918C-08608D19CA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117848" y="3058859"/>
              <a:ext cx="1975327" cy="432083"/>
            </a:xfrm>
            <a:prstGeom prst="diamond">
              <a:avLst/>
            </a:prstGeom>
            <a:solidFill>
              <a:srgbClr val="00B0F0">
                <a:alpha val="5000"/>
              </a:srgbClr>
            </a:solidFill>
            <a:ln>
              <a:solidFill>
                <a:srgbClr val="99DF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900" dirty="0" smtClean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Установлено?</a:t>
              </a:r>
              <a:endParaRPr lang="ru-RU" sz="900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0" name="圆角矩形 22">
              <a:extLst>
                <a:ext uri="{FF2B5EF4-FFF2-40B4-BE49-F238E27FC236}">
                  <a16:creationId xmlns="" xmlns:a16="http://schemas.microsoft.com/office/drawing/2014/main" id="{8DD77060-3B45-4F6D-AFA5-A255753311B0}"/>
                </a:ext>
              </a:extLst>
            </p:cNvPr>
            <p:cNvSpPr/>
            <p:nvPr/>
          </p:nvSpPr>
          <p:spPr>
            <a:xfrm>
              <a:off x="5155624" y="1922180"/>
              <a:ext cx="1859336" cy="258623"/>
            </a:xfrm>
            <a:prstGeom prst="roundRect">
              <a:avLst>
                <a:gd name="adj" fmla="val 4298"/>
              </a:avLst>
            </a:prstGeom>
            <a:solidFill>
              <a:srgbClr val="00B0F0">
                <a:alpha val="5000"/>
              </a:srgbClr>
            </a:solidFill>
            <a:ln>
              <a:solidFill>
                <a:srgbClr val="99DF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Отключен </a:t>
              </a:r>
              <a:endParaRPr lang="ru-RU" sz="1000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1" name="圆角矩形 23">
              <a:extLst>
                <a:ext uri="{FF2B5EF4-FFF2-40B4-BE49-F238E27FC236}">
                  <a16:creationId xmlns="" xmlns:a16="http://schemas.microsoft.com/office/drawing/2014/main" id="{344D8102-FDA9-4B37-A715-0F78E73A296E}"/>
                </a:ext>
              </a:extLst>
            </p:cNvPr>
            <p:cNvSpPr/>
            <p:nvPr/>
          </p:nvSpPr>
          <p:spPr>
            <a:xfrm>
              <a:off x="5157582" y="2435677"/>
              <a:ext cx="1857377" cy="310583"/>
            </a:xfrm>
            <a:prstGeom prst="roundRect">
              <a:avLst>
                <a:gd name="adj" fmla="val 4298"/>
              </a:avLst>
            </a:prstGeom>
            <a:solidFill>
              <a:srgbClr val="00B0F0">
                <a:alpha val="5000"/>
              </a:srgbClr>
            </a:solidFill>
            <a:ln>
              <a:solidFill>
                <a:srgbClr val="99DF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Установление соединения</a:t>
              </a:r>
              <a:endParaRPr lang="ru-RU" sz="1000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2" name="圆角矩形 24">
              <a:extLst>
                <a:ext uri="{FF2B5EF4-FFF2-40B4-BE49-F238E27FC236}">
                  <a16:creationId xmlns="" xmlns:a16="http://schemas.microsoft.com/office/drawing/2014/main" id="{B628E53D-1468-4654-A9FB-810CFAA4F2DD}"/>
                </a:ext>
              </a:extLst>
            </p:cNvPr>
            <p:cNvSpPr/>
            <p:nvPr/>
          </p:nvSpPr>
          <p:spPr>
            <a:xfrm>
              <a:off x="5117848" y="4637874"/>
              <a:ext cx="1897112" cy="310583"/>
            </a:xfrm>
            <a:prstGeom prst="roundRect">
              <a:avLst>
                <a:gd name="adj" fmla="val 4298"/>
              </a:avLst>
            </a:prstGeom>
            <a:solidFill>
              <a:srgbClr val="00B0F0">
                <a:alpha val="5000"/>
              </a:srgbClr>
            </a:solidFill>
            <a:ln>
              <a:solidFill>
                <a:srgbClr val="99DF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Аутентификация</a:t>
              </a:r>
            </a:p>
          </p:txBody>
        </p:sp>
        <p:sp>
          <p:nvSpPr>
            <p:cNvPr id="33" name="任意多边形 29">
              <a:extLst>
                <a:ext uri="{FF2B5EF4-FFF2-40B4-BE49-F238E27FC236}">
                  <a16:creationId xmlns="" xmlns:a16="http://schemas.microsoft.com/office/drawing/2014/main" id="{CEDAF3FF-D080-4530-A533-A9E07917C24D}"/>
                </a:ext>
              </a:extLst>
            </p:cNvPr>
            <p:cNvSpPr/>
            <p:nvPr/>
          </p:nvSpPr>
          <p:spPr bwMode="auto">
            <a:xfrm rot="10800000">
              <a:off x="4620050" y="3998117"/>
              <a:ext cx="415965" cy="2063871"/>
            </a:xfrm>
            <a:custGeom>
              <a:avLst/>
              <a:gdLst>
                <a:gd name="connsiteX0" fmla="*/ 0 w 471054"/>
                <a:gd name="connsiteY0" fmla="*/ 748145 h 748145"/>
                <a:gd name="connsiteX1" fmla="*/ 471054 w 471054"/>
                <a:gd name="connsiteY1" fmla="*/ 748145 h 748145"/>
                <a:gd name="connsiteX2" fmla="*/ 471054 w 471054"/>
                <a:gd name="connsiteY2" fmla="*/ 0 h 748145"/>
                <a:gd name="connsiteX3" fmla="*/ 18472 w 471054"/>
                <a:gd name="connsiteY3" fmla="*/ 0 h 7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054" h="748145">
                  <a:moveTo>
                    <a:pt x="0" y="748145"/>
                  </a:moveTo>
                  <a:lnTo>
                    <a:pt x="471054" y="748145"/>
                  </a:lnTo>
                  <a:lnTo>
                    <a:pt x="471054" y="0"/>
                  </a:lnTo>
                  <a:lnTo>
                    <a:pt x="18472" y="0"/>
                  </a:ln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t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4" name="圆角矩形 31">
              <a:extLst>
                <a:ext uri="{FF2B5EF4-FFF2-40B4-BE49-F238E27FC236}">
                  <a16:creationId xmlns="" xmlns:a16="http://schemas.microsoft.com/office/drawing/2014/main" id="{90F20625-9379-47C7-81B1-9B50C72B7DE3}"/>
                </a:ext>
              </a:extLst>
            </p:cNvPr>
            <p:cNvSpPr/>
            <p:nvPr/>
          </p:nvSpPr>
          <p:spPr>
            <a:xfrm>
              <a:off x="5029664" y="5898275"/>
              <a:ext cx="1985295" cy="310583"/>
            </a:xfrm>
            <a:prstGeom prst="roundRect">
              <a:avLst>
                <a:gd name="adj" fmla="val 4298"/>
              </a:avLst>
            </a:prstGeom>
            <a:solidFill>
              <a:srgbClr val="00B0F0">
                <a:alpha val="5000"/>
              </a:srgbClr>
            </a:solidFill>
            <a:ln>
              <a:solidFill>
                <a:srgbClr val="99DF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Сеть</a:t>
              </a:r>
            </a:p>
          </p:txBody>
        </p:sp>
        <p:sp>
          <p:nvSpPr>
            <p:cNvPr id="35" name="圆角矩形 32">
              <a:extLst>
                <a:ext uri="{FF2B5EF4-FFF2-40B4-BE49-F238E27FC236}">
                  <a16:creationId xmlns="" xmlns:a16="http://schemas.microsoft.com/office/drawing/2014/main" id="{25B1EB34-C8B0-4D13-A303-1E76B1D8B83E}"/>
                </a:ext>
              </a:extLst>
            </p:cNvPr>
            <p:cNvSpPr/>
            <p:nvPr/>
          </p:nvSpPr>
          <p:spPr>
            <a:xfrm>
              <a:off x="7968535" y="4021392"/>
              <a:ext cx="1528164" cy="310583"/>
            </a:xfrm>
            <a:prstGeom prst="roundRect">
              <a:avLst>
                <a:gd name="adj" fmla="val 4298"/>
              </a:avLst>
            </a:prstGeom>
            <a:solidFill>
              <a:srgbClr val="00B0F0">
                <a:alpha val="5000"/>
              </a:srgbClr>
            </a:solidFill>
            <a:ln>
              <a:solidFill>
                <a:srgbClr val="99DF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dirty="0" smtClean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Терминирование </a:t>
              </a:r>
              <a:endParaRPr lang="ru-RU" sz="1000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6" name="任意多边形 38">
              <a:extLst>
                <a:ext uri="{FF2B5EF4-FFF2-40B4-BE49-F238E27FC236}">
                  <a16:creationId xmlns="" xmlns:a16="http://schemas.microsoft.com/office/drawing/2014/main" id="{AA43916A-8CE1-49C6-BAFC-8601EBFFF4D6}"/>
                </a:ext>
              </a:extLst>
            </p:cNvPr>
            <p:cNvSpPr/>
            <p:nvPr/>
          </p:nvSpPr>
          <p:spPr bwMode="auto">
            <a:xfrm flipH="1">
              <a:off x="4570390" y="2080493"/>
              <a:ext cx="613109" cy="1193330"/>
            </a:xfrm>
            <a:custGeom>
              <a:avLst/>
              <a:gdLst>
                <a:gd name="connsiteX0" fmla="*/ 0 w 471054"/>
                <a:gd name="connsiteY0" fmla="*/ 748145 h 748145"/>
                <a:gd name="connsiteX1" fmla="*/ 471054 w 471054"/>
                <a:gd name="connsiteY1" fmla="*/ 748145 h 748145"/>
                <a:gd name="connsiteX2" fmla="*/ 471054 w 471054"/>
                <a:gd name="connsiteY2" fmla="*/ 0 h 748145"/>
                <a:gd name="connsiteX3" fmla="*/ 18472 w 471054"/>
                <a:gd name="connsiteY3" fmla="*/ 0 h 748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054" h="748145">
                  <a:moveTo>
                    <a:pt x="0" y="748145"/>
                  </a:moveTo>
                  <a:lnTo>
                    <a:pt x="471054" y="748145"/>
                  </a:lnTo>
                  <a:lnTo>
                    <a:pt x="471054" y="0"/>
                  </a:lnTo>
                  <a:lnTo>
                    <a:pt x="18472" y="0"/>
                  </a:ln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t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8" name="菱形 37">
              <a:extLst>
                <a:ext uri="{FF2B5EF4-FFF2-40B4-BE49-F238E27FC236}">
                  <a16:creationId xmlns="" xmlns:a16="http://schemas.microsoft.com/office/drawing/2014/main" id="{3C7C732F-38AF-4256-AD7C-B872901CF267}"/>
                </a:ext>
              </a:extLst>
            </p:cNvPr>
            <p:cNvSpPr/>
            <p:nvPr/>
          </p:nvSpPr>
          <p:spPr>
            <a:xfrm>
              <a:off x="5099515" y="5161391"/>
              <a:ext cx="1962150" cy="432712"/>
            </a:xfrm>
            <a:prstGeom prst="diamond">
              <a:avLst/>
            </a:prstGeom>
            <a:solidFill>
              <a:srgbClr val="00B0F0">
                <a:alpha val="5000"/>
              </a:srgbClr>
            </a:solidFill>
            <a:ln>
              <a:solidFill>
                <a:srgbClr val="99DF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sz="9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Аутентификация пройдена?</a:t>
              </a:r>
            </a:p>
          </p:txBody>
        </p:sp>
        <p:cxnSp>
          <p:nvCxnSpPr>
            <p:cNvPr id="39" name="直接箭头连接符 38">
              <a:extLst>
                <a:ext uri="{FF2B5EF4-FFF2-40B4-BE49-F238E27FC236}">
                  <a16:creationId xmlns="" xmlns:a16="http://schemas.microsoft.com/office/drawing/2014/main" id="{CEA5B235-FEC2-4829-AD37-819A6F848563}"/>
                </a:ext>
              </a:extLst>
            </p:cNvPr>
            <p:cNvCxnSpPr>
              <a:stCxn id="30" idx="2"/>
              <a:endCxn id="31" idx="0"/>
            </p:cNvCxnSpPr>
            <p:nvPr/>
          </p:nvCxnSpPr>
          <p:spPr bwMode="auto">
            <a:xfrm>
              <a:off x="6085292" y="2180803"/>
              <a:ext cx="979" cy="254874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0" name="直接箭头连接符 39">
              <a:extLst>
                <a:ext uri="{FF2B5EF4-FFF2-40B4-BE49-F238E27FC236}">
                  <a16:creationId xmlns="" xmlns:a16="http://schemas.microsoft.com/office/drawing/2014/main" id="{DDC0FDCD-2D69-4344-99AC-991C2F6984B1}"/>
                </a:ext>
              </a:extLst>
            </p:cNvPr>
            <p:cNvCxnSpPr/>
            <p:nvPr/>
          </p:nvCxnSpPr>
          <p:spPr bwMode="auto">
            <a:xfrm>
              <a:off x="6096758" y="3495483"/>
              <a:ext cx="0" cy="306042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1" name="直接箭头连接符 40">
              <a:extLst>
                <a:ext uri="{FF2B5EF4-FFF2-40B4-BE49-F238E27FC236}">
                  <a16:creationId xmlns="" xmlns:a16="http://schemas.microsoft.com/office/drawing/2014/main" id="{61B101F8-CB26-408A-A315-759D8B4A9414}"/>
                </a:ext>
              </a:extLst>
            </p:cNvPr>
            <p:cNvCxnSpPr/>
            <p:nvPr/>
          </p:nvCxnSpPr>
          <p:spPr bwMode="auto">
            <a:xfrm flipH="1">
              <a:off x="6094976" y="4194095"/>
              <a:ext cx="0" cy="443779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2" name="直接箭头连接符 41">
              <a:extLst>
                <a:ext uri="{FF2B5EF4-FFF2-40B4-BE49-F238E27FC236}">
                  <a16:creationId xmlns="" xmlns:a16="http://schemas.microsoft.com/office/drawing/2014/main" id="{44BA70F9-7481-483F-9221-A572F5CE45BD}"/>
                </a:ext>
              </a:extLst>
            </p:cNvPr>
            <p:cNvCxnSpPr/>
            <p:nvPr/>
          </p:nvCxnSpPr>
          <p:spPr bwMode="auto">
            <a:xfrm>
              <a:off x="6094817" y="4957245"/>
              <a:ext cx="0" cy="201765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3" name="直接箭头连接符 42">
              <a:extLst>
                <a:ext uri="{FF2B5EF4-FFF2-40B4-BE49-F238E27FC236}">
                  <a16:creationId xmlns="" xmlns:a16="http://schemas.microsoft.com/office/drawing/2014/main" id="{611AF1AA-9FCD-4246-9647-DC93079E86C0}"/>
                </a:ext>
              </a:extLst>
            </p:cNvPr>
            <p:cNvCxnSpPr>
              <a:endCxn id="29" idx="0"/>
            </p:cNvCxnSpPr>
            <p:nvPr/>
          </p:nvCxnSpPr>
          <p:spPr bwMode="auto">
            <a:xfrm>
              <a:off x="6096000" y="2747757"/>
              <a:ext cx="9512" cy="311102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4" name="直接箭头连接符 43">
              <a:extLst>
                <a:ext uri="{FF2B5EF4-FFF2-40B4-BE49-F238E27FC236}">
                  <a16:creationId xmlns="" xmlns:a16="http://schemas.microsoft.com/office/drawing/2014/main" id="{173CAB21-AB3C-477F-AD7C-A41F194A2ECC}"/>
                </a:ext>
              </a:extLst>
            </p:cNvPr>
            <p:cNvCxnSpPr/>
            <p:nvPr/>
          </p:nvCxnSpPr>
          <p:spPr bwMode="auto">
            <a:xfrm>
              <a:off x="6096038" y="5591721"/>
              <a:ext cx="1" cy="301791"/>
            </a:xfrm>
            <a:prstGeom prst="straightConnector1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5" name="直接箭头连接符 98">
              <a:extLst>
                <a:ext uri="{FF2B5EF4-FFF2-40B4-BE49-F238E27FC236}">
                  <a16:creationId xmlns="" xmlns:a16="http://schemas.microsoft.com/office/drawing/2014/main" id="{489E6AA4-8D47-4671-98FF-9A8F6FD6895B}"/>
                </a:ext>
              </a:extLst>
            </p:cNvPr>
            <p:cNvCxnSpPr>
              <a:stCxn id="34" idx="3"/>
              <a:endCxn id="35" idx="2"/>
            </p:cNvCxnSpPr>
            <p:nvPr/>
          </p:nvCxnSpPr>
          <p:spPr bwMode="auto">
            <a:xfrm flipV="1">
              <a:off x="7014959" y="4331975"/>
              <a:ext cx="1717658" cy="1721592"/>
            </a:xfrm>
            <a:prstGeom prst="bentConnector2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6" name="肘形连接符 105">
              <a:extLst>
                <a:ext uri="{FF2B5EF4-FFF2-40B4-BE49-F238E27FC236}">
                  <a16:creationId xmlns="" xmlns:a16="http://schemas.microsoft.com/office/drawing/2014/main" id="{40D9838E-4C95-430C-A97B-B69073C23BA2}"/>
                </a:ext>
              </a:extLst>
            </p:cNvPr>
            <p:cNvCxnSpPr>
              <a:stCxn id="38" idx="3"/>
              <a:endCxn id="35" idx="1"/>
            </p:cNvCxnSpPr>
            <p:nvPr/>
          </p:nvCxnSpPr>
          <p:spPr>
            <a:xfrm flipV="1">
              <a:off x="7061665" y="4176684"/>
              <a:ext cx="906870" cy="1201063"/>
            </a:xfrm>
            <a:prstGeom prst="bentConnector3">
              <a:avLst>
                <a:gd name="adj1" fmla="val 50000"/>
              </a:avLst>
            </a:prstGeom>
            <a:ln w="19050">
              <a:solidFill>
                <a:srgbClr val="15151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肘形连接符 107">
              <a:extLst>
                <a:ext uri="{FF2B5EF4-FFF2-40B4-BE49-F238E27FC236}">
                  <a16:creationId xmlns="" xmlns:a16="http://schemas.microsoft.com/office/drawing/2014/main" id="{AF09B51A-0B9B-4306-869D-70E0203A3964}"/>
                </a:ext>
              </a:extLst>
            </p:cNvPr>
            <p:cNvCxnSpPr>
              <a:stCxn id="35" idx="0"/>
              <a:endCxn id="30" idx="3"/>
            </p:cNvCxnSpPr>
            <p:nvPr/>
          </p:nvCxnSpPr>
          <p:spPr>
            <a:xfrm rot="16200000" flipV="1">
              <a:off x="6888839" y="2177613"/>
              <a:ext cx="1969900" cy="1717657"/>
            </a:xfrm>
            <a:prstGeom prst="bentConnector2">
              <a:avLst/>
            </a:prstGeom>
            <a:ln w="19050">
              <a:solidFill>
                <a:srgbClr val="15151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95EB673E-F7AB-4EEE-9F48-D9191C5E51B5}"/>
                </a:ext>
              </a:extLst>
            </p:cNvPr>
            <p:cNvSpPr txBox="1"/>
            <p:nvPr/>
          </p:nvSpPr>
          <p:spPr>
            <a:xfrm>
              <a:off x="6089428" y="3514695"/>
              <a:ext cx="94929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Да (Открыт)</a:t>
              </a:r>
              <a:endParaRPr lang="ru-RU" sz="10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9EA7FDAD-D4EB-4269-9AA2-5CD1E511BEAE}"/>
                </a:ext>
              </a:extLst>
            </p:cNvPr>
            <p:cNvSpPr txBox="1"/>
            <p:nvPr/>
          </p:nvSpPr>
          <p:spPr>
            <a:xfrm>
              <a:off x="4642220" y="2998877"/>
              <a:ext cx="45236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Нет </a:t>
              </a:r>
              <a:endParaRPr lang="ru-RU" sz="10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C43FDE10-401F-4405-8C15-AD3FA92C2CCD}"/>
                </a:ext>
              </a:extLst>
            </p:cNvPr>
            <p:cNvSpPr txBox="1"/>
            <p:nvPr/>
          </p:nvSpPr>
          <p:spPr>
            <a:xfrm>
              <a:off x="6086037" y="4252044"/>
              <a:ext cx="37863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Да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A37AA029-49E9-483F-8CD5-71DA80B88E97}"/>
                </a:ext>
              </a:extLst>
            </p:cNvPr>
            <p:cNvSpPr txBox="1"/>
            <p:nvPr/>
          </p:nvSpPr>
          <p:spPr>
            <a:xfrm>
              <a:off x="4652916" y="3992225"/>
              <a:ext cx="45236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Нет </a:t>
              </a:r>
              <a:endParaRPr lang="ru-RU" sz="10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="" xmlns:a16="http://schemas.microsoft.com/office/drawing/2014/main" id="{83F89580-97EA-47A9-B89B-8600044ED57F}"/>
                </a:ext>
              </a:extLst>
            </p:cNvPr>
            <p:cNvSpPr txBox="1"/>
            <p:nvPr/>
          </p:nvSpPr>
          <p:spPr>
            <a:xfrm>
              <a:off x="6094292" y="5588458"/>
              <a:ext cx="94443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Пройдена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565B61B0-D0A6-4F20-A261-2B2CB242B7B5}"/>
                </a:ext>
              </a:extLst>
            </p:cNvPr>
            <p:cNvSpPr txBox="1"/>
            <p:nvPr/>
          </p:nvSpPr>
          <p:spPr>
            <a:xfrm>
              <a:off x="7026338" y="5368711"/>
              <a:ext cx="38985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Не пройдена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CF42032D-B9FA-4DE4-AEB0-D7E8E6C81F96}"/>
                </a:ext>
              </a:extLst>
            </p:cNvPr>
            <p:cNvSpPr txBox="1"/>
            <p:nvPr/>
          </p:nvSpPr>
          <p:spPr>
            <a:xfrm>
              <a:off x="7911159" y="3150712"/>
              <a:ext cx="87395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Отключен </a:t>
              </a:r>
              <a:endParaRPr lang="ru-RU" sz="10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394875D1-7D48-486E-861A-965C3BD53C3E}"/>
                </a:ext>
              </a:extLst>
            </p:cNvPr>
            <p:cNvSpPr txBox="1"/>
            <p:nvPr/>
          </p:nvSpPr>
          <p:spPr>
            <a:xfrm>
              <a:off x="8008943" y="5081383"/>
              <a:ext cx="67839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000" dirty="0" smtClean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Закрыт </a:t>
              </a:r>
              <a:endParaRPr lang="ru-RU" sz="10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7" name="菱形 36">
              <a:extLst>
                <a:ext uri="{FF2B5EF4-FFF2-40B4-BE49-F238E27FC236}">
                  <a16:creationId xmlns="" xmlns:a16="http://schemas.microsoft.com/office/drawing/2014/main" id="{770416F1-1DC5-4FB4-B9ED-69C74BFDCC5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23315" y="3792244"/>
              <a:ext cx="2139950" cy="421378"/>
            </a:xfrm>
            <a:prstGeom prst="diamond">
              <a:avLst/>
            </a:prstGeom>
            <a:solidFill>
              <a:srgbClr val="00B0F0">
                <a:alpha val="5000"/>
              </a:srgbClr>
            </a:solidFill>
            <a:ln>
              <a:solidFill>
                <a:srgbClr val="99DF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ru-RU" sz="9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Требуется аутентификация?</a:t>
              </a: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C8536590-3D73-4904-93E9-53A988D5FD04}"/>
              </a:ext>
            </a:extLst>
          </p:cNvPr>
          <p:cNvSpPr txBox="1"/>
          <p:nvPr/>
        </p:nvSpPr>
        <p:spPr>
          <a:xfrm>
            <a:off x="2169391" y="2604071"/>
            <a:ext cx="163528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Huawei Sans" panose="020C0503030203020204" pitchFamily="34" charset="0"/>
              </a:rPr>
              <a:t>Согласование параметров канального уровня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="" xmlns:a16="http://schemas.microsoft.com/office/drawing/2014/main" id="{97729AFE-2DDA-4A87-BB9B-6BD4579D6EBE}"/>
              </a:ext>
            </a:extLst>
          </p:cNvPr>
          <p:cNvSpPr txBox="1"/>
          <p:nvPr/>
        </p:nvSpPr>
        <p:spPr>
          <a:xfrm>
            <a:off x="2183169" y="4609024"/>
            <a:ext cx="17847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Huawei Sans" panose="020C0503030203020204" pitchFamily="34" charset="0"/>
              </a:rPr>
              <a:t>Согласование аутентификации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320C58E2-CF18-4CBB-A13F-CA37E41430F1}"/>
              </a:ext>
            </a:extLst>
          </p:cNvPr>
          <p:cNvSpPr txBox="1"/>
          <p:nvPr/>
        </p:nvSpPr>
        <p:spPr>
          <a:xfrm>
            <a:off x="2183169" y="5851761"/>
            <a:ext cx="17847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Huawei Sans" panose="020C0503030203020204" pitchFamily="34" charset="0"/>
              </a:rPr>
              <a:t>Согласование параметров сетевого уровня</a:t>
            </a:r>
          </a:p>
        </p:txBody>
      </p:sp>
      <p:sp>
        <p:nvSpPr>
          <p:cNvPr id="65" name="Oval 4">
            <a:extLst>
              <a:ext uri="{FF2B5EF4-FFF2-40B4-BE49-F238E27FC236}">
                <a16:creationId xmlns="" xmlns:a16="http://schemas.microsoft.com/office/drawing/2014/main" id="{3698410E-C684-4503-BDBA-EBA699A54649}"/>
              </a:ext>
            </a:extLst>
          </p:cNvPr>
          <p:cNvSpPr>
            <a:spLocks noChangeAspect="1"/>
          </p:cNvSpPr>
          <p:nvPr/>
        </p:nvSpPr>
        <p:spPr>
          <a:xfrm>
            <a:off x="1856561" y="2598292"/>
            <a:ext cx="252000" cy="252000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</a:t>
            </a:r>
          </a:p>
        </p:txBody>
      </p:sp>
      <p:sp>
        <p:nvSpPr>
          <p:cNvPr id="66" name="Oval 4">
            <a:extLst>
              <a:ext uri="{FF2B5EF4-FFF2-40B4-BE49-F238E27FC236}">
                <a16:creationId xmlns="" xmlns:a16="http://schemas.microsoft.com/office/drawing/2014/main" id="{601FB17F-9A52-48D5-80E5-45CF6C4FCA99}"/>
              </a:ext>
            </a:extLst>
          </p:cNvPr>
          <p:cNvSpPr>
            <a:spLocks noChangeAspect="1"/>
          </p:cNvSpPr>
          <p:nvPr/>
        </p:nvSpPr>
        <p:spPr>
          <a:xfrm>
            <a:off x="1856561" y="4603245"/>
            <a:ext cx="252000" cy="252000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</a:t>
            </a:r>
          </a:p>
        </p:txBody>
      </p:sp>
      <p:sp>
        <p:nvSpPr>
          <p:cNvPr id="67" name="Oval 4">
            <a:extLst>
              <a:ext uri="{FF2B5EF4-FFF2-40B4-BE49-F238E27FC236}">
                <a16:creationId xmlns="" xmlns:a16="http://schemas.microsoft.com/office/drawing/2014/main" id="{3BF42686-1ECE-40B2-BBFA-35C8D8FB31DF}"/>
              </a:ext>
            </a:extLst>
          </p:cNvPr>
          <p:cNvSpPr>
            <a:spLocks noChangeAspect="1"/>
          </p:cNvSpPr>
          <p:nvPr/>
        </p:nvSpPr>
        <p:spPr>
          <a:xfrm>
            <a:off x="1856561" y="5845982"/>
            <a:ext cx="252000" cy="252000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3</a:t>
            </a:r>
          </a:p>
        </p:txBody>
      </p:sp>
      <p:sp>
        <p:nvSpPr>
          <p:cNvPr id="56" name="Right Arrow 157"/>
          <p:cNvSpPr/>
          <p:nvPr/>
        </p:nvSpPr>
        <p:spPr>
          <a:xfrm>
            <a:off x="3664964" y="2504458"/>
            <a:ext cx="1195679" cy="445361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  <a:tileRect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8" name="Right Arrow 157"/>
          <p:cNvSpPr/>
          <p:nvPr/>
        </p:nvSpPr>
        <p:spPr>
          <a:xfrm>
            <a:off x="3715482" y="4544612"/>
            <a:ext cx="1195679" cy="445361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  <a:tileRect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70" name="Right Arrow 157"/>
          <p:cNvSpPr/>
          <p:nvPr/>
        </p:nvSpPr>
        <p:spPr>
          <a:xfrm>
            <a:off x="3715481" y="5749301"/>
            <a:ext cx="1195679" cy="445361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  <a:tileRect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7" name="五边形 56"/>
          <p:cNvSpPr/>
          <p:nvPr/>
        </p:nvSpPr>
        <p:spPr bwMode="auto">
          <a:xfrm>
            <a:off x="7102073" y="126000"/>
            <a:ext cx="1055909" cy="324000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8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Описание</a:t>
            </a:r>
          </a:p>
        </p:txBody>
      </p:sp>
      <p:sp>
        <p:nvSpPr>
          <p:cNvPr id="58" name="燕尾形 57"/>
          <p:cNvSpPr/>
          <p:nvPr/>
        </p:nvSpPr>
        <p:spPr bwMode="auto">
          <a:xfrm>
            <a:off x="8068857" y="126000"/>
            <a:ext cx="1055909" cy="32400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700" dirty="0">
                <a:solidFill>
                  <a:srgbClr val="FFFFFF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Установление соединения</a:t>
            </a:r>
          </a:p>
        </p:txBody>
      </p:sp>
      <p:sp>
        <p:nvSpPr>
          <p:cNvPr id="59" name="燕尾形 58"/>
          <p:cNvSpPr/>
          <p:nvPr/>
        </p:nvSpPr>
        <p:spPr bwMode="auto">
          <a:xfrm>
            <a:off x="9035641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LCP</a:t>
            </a:r>
          </a:p>
        </p:txBody>
      </p:sp>
      <p:sp>
        <p:nvSpPr>
          <p:cNvPr id="60" name="燕尾形 59"/>
          <p:cNvSpPr/>
          <p:nvPr/>
        </p:nvSpPr>
        <p:spPr bwMode="auto">
          <a:xfrm>
            <a:off x="10002425" y="126000"/>
            <a:ext cx="1151350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аутентификации</a:t>
            </a:r>
          </a:p>
        </p:txBody>
      </p:sp>
      <p:sp>
        <p:nvSpPr>
          <p:cNvPr id="61" name="燕尾形 60"/>
          <p:cNvSpPr/>
          <p:nvPr/>
        </p:nvSpPr>
        <p:spPr bwMode="auto">
          <a:xfrm>
            <a:off x="11034758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NCP</a:t>
            </a:r>
          </a:p>
        </p:txBody>
      </p:sp>
    </p:spTree>
    <p:extLst>
      <p:ext uri="{BB962C8B-B14F-4D97-AF65-F5344CB8AC3E}">
        <p14:creationId xmlns:p14="http://schemas.microsoft.com/office/powerpoint/2010/main" val="890370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文本占位符 2">
            <a:extLst>
              <a:ext uri="{FF2B5EF4-FFF2-40B4-BE49-F238E27FC236}">
                <a16:creationId xmlns="" xmlns:a16="http://schemas.microsoft.com/office/drawing/2014/main" id="{938B49E9-267D-444F-AED8-3F656FFBD7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Поле </a:t>
            </a:r>
            <a:r>
              <a:rPr lang="en-US" sz="1400" dirty="0"/>
              <a:t>Protocol (</a:t>
            </a:r>
            <a:r>
              <a:rPr lang="ru-RU" sz="1400" dirty="0"/>
              <a:t>Протокол</a:t>
            </a:r>
            <a:r>
              <a:rPr lang="en-US" sz="1400" dirty="0"/>
              <a:t>)</a:t>
            </a:r>
            <a:r>
              <a:rPr lang="ru-RU" sz="1400" dirty="0"/>
              <a:t> </a:t>
            </a:r>
            <a:r>
              <a:rPr lang="ru-RU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в </a:t>
            </a: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пакете PPP идентифицирует тип пакета PPP. Например, если поле </a:t>
            </a:r>
            <a:r>
              <a:rPr lang="en-US" sz="1400" dirty="0"/>
              <a:t>Protocol </a:t>
            </a:r>
            <a:r>
              <a:rPr lang="ru-RU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имеет </a:t>
            </a: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значение 0xC021, пакет является пакетом LCP. Поле </a:t>
            </a:r>
            <a:r>
              <a:rPr lang="en-US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Code (</a:t>
            </a:r>
            <a:r>
              <a:rPr lang="ru-RU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Код</a:t>
            </a:r>
            <a:r>
              <a:rPr lang="en-US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)</a:t>
            </a:r>
            <a:r>
              <a:rPr lang="ru-RU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</a:t>
            </a: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также используется для идентификации различных типов пакетов LCP.</a:t>
            </a:r>
          </a:p>
        </p:txBody>
      </p:sp>
      <p:sp>
        <p:nvSpPr>
          <p:cNvPr id="327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Формат пакета LCP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639431"/>
              </p:ext>
            </p:extLst>
          </p:nvPr>
        </p:nvGraphicFramePr>
        <p:xfrm>
          <a:off x="697779" y="4578198"/>
          <a:ext cx="4701535" cy="1701120"/>
        </p:xfrm>
        <a:graphic>
          <a:graphicData uri="http://schemas.openxmlformats.org/drawingml/2006/table">
            <a:tbl>
              <a:tblPr/>
              <a:tblGrid>
                <a:gridCol w="7337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898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7794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Код</a:t>
                      </a:r>
                    </a:p>
                  </a:txBody>
                  <a:tcPr marL="9525" marR="9525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Название</a:t>
                      </a:r>
                    </a:p>
                  </a:txBody>
                  <a:tcPr marL="9525" marR="9525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FFFFFF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Содержание</a:t>
                      </a:r>
                    </a:p>
                  </a:txBody>
                  <a:tcPr marL="9525" marR="9525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741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0x01</a:t>
                      </a:r>
                    </a:p>
                  </a:txBody>
                  <a:tcPr marL="9525" marR="9525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Configure-Request</a:t>
                      </a:r>
                    </a:p>
                  </a:txBody>
                  <a:tcPr marL="72000" marR="9525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Пакет запроса конфигурации</a:t>
                      </a:r>
                    </a:p>
                  </a:txBody>
                  <a:tcPr marL="72000" marR="9525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0x02</a:t>
                      </a:r>
                    </a:p>
                  </a:txBody>
                  <a:tcPr marL="9525" marR="9525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Configure-Ack</a:t>
                      </a:r>
                    </a:p>
                  </a:txBody>
                  <a:tcPr marL="72000" marR="9525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Пакет подтверждения конфигурации</a:t>
                      </a:r>
                    </a:p>
                  </a:txBody>
                  <a:tcPr marL="72000" marR="9525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851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0x03</a:t>
                      </a:r>
                    </a:p>
                  </a:txBody>
                  <a:tcPr marL="9525" marR="9525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Configure-Nak</a:t>
                      </a:r>
                    </a:p>
                  </a:txBody>
                  <a:tcPr marL="72000" marR="9525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Параметры конфигурации необходимо согласовать.</a:t>
                      </a:r>
                    </a:p>
                  </a:txBody>
                  <a:tcPr marL="72000" marR="9525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51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0x04</a:t>
                      </a:r>
                    </a:p>
                  </a:txBody>
                  <a:tcPr marL="9525" marR="9525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Configure-Reject</a:t>
                      </a:r>
                    </a:p>
                  </a:txBody>
                  <a:tcPr marL="72000" marR="9525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Параметры конфигурации не могут быть идентифицированы.</a:t>
                      </a:r>
                    </a:p>
                  </a:txBody>
                  <a:tcPr marL="72000" marR="9525" marT="36000" marB="3600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圆角矩形标注 3"/>
          <p:cNvSpPr/>
          <p:nvPr/>
        </p:nvSpPr>
        <p:spPr>
          <a:xfrm rot="10800000">
            <a:off x="7066955" y="5516868"/>
            <a:ext cx="4029670" cy="902764"/>
          </a:xfrm>
          <a:prstGeom prst="wedgeRoundRectCallout">
            <a:avLst>
              <a:gd name="adj1" fmla="val -23053"/>
              <a:gd name="adj2" fmla="val 100679"/>
              <a:gd name="adj3" fmla="val 16667"/>
            </a:avLst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fontAlgn="b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  <a:sym typeface="Huawei Sans" panose="020C0503030203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66956" y="5532474"/>
            <a:ext cx="41888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Структура TLV содержит общие параметры, используемые при согласовании LCP, такие как MRU, протокол аутентификации и </a:t>
            </a:r>
            <a:r>
              <a:rPr lang="ru-RU" sz="1200" dirty="0" smtClean="0">
                <a:sym typeface="Huawei Sans" panose="020C0503030203020204" pitchFamily="34" charset="0"/>
              </a:rPr>
              <a:t>системный код против зацикливания (</a:t>
            </a:r>
            <a:r>
              <a:rPr lang="en-US" sz="1200" dirty="0" smtClean="0">
                <a:sym typeface="Huawei Sans" panose="020C0503030203020204" pitchFamily="34" charset="0"/>
              </a:rPr>
              <a:t>magic number)</a:t>
            </a:r>
            <a:r>
              <a:rPr lang="ru-RU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.</a:t>
            </a:r>
            <a:endParaRPr lang="ru-RU" sz="12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435887" y="2531737"/>
            <a:ext cx="7240402" cy="333865"/>
            <a:chOff x="1701800" y="1625901"/>
            <a:chExt cx="7240402" cy="333865"/>
          </a:xfrm>
          <a:solidFill>
            <a:srgbClr val="F3FBFE"/>
          </a:solidFill>
        </p:grpSpPr>
        <p:sp>
          <p:nvSpPr>
            <p:cNvPr id="100" name="矩形 99"/>
            <p:cNvSpPr/>
            <p:nvPr/>
          </p:nvSpPr>
          <p:spPr>
            <a:xfrm>
              <a:off x="1701800" y="1625901"/>
              <a:ext cx="7240402" cy="333865"/>
            </a:xfrm>
            <a:prstGeom prst="rect">
              <a:avLst/>
            </a:prstGeom>
            <a:grpFill/>
            <a:ln>
              <a:solidFill>
                <a:srgbClr val="99DF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2489931" y="1625901"/>
              <a:ext cx="0" cy="333865"/>
            </a:xfrm>
            <a:prstGeom prst="line">
              <a:avLst/>
            </a:prstGeom>
            <a:grpFill/>
            <a:ln>
              <a:solidFill>
                <a:srgbClr val="99DFF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2544578" y="2566499"/>
            <a:ext cx="4908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Flag</a:t>
            </a:r>
            <a:endParaRPr lang="ru-RU" sz="12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254202" y="2566499"/>
            <a:ext cx="7739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Address</a:t>
            </a:r>
            <a:endParaRPr lang="ru-RU" sz="12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145224" y="2547530"/>
            <a:ext cx="7339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Control</a:t>
            </a:r>
            <a:endParaRPr lang="ru-RU" sz="12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368913" y="2566499"/>
            <a:ext cx="8420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Protocol</a:t>
            </a:r>
            <a:endParaRPr lang="ru-RU" sz="1200" b="1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625396" y="2566499"/>
            <a:ext cx="11131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Information</a:t>
            </a:r>
            <a:endParaRPr lang="ru-RU" sz="1200" b="1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145066" y="2566499"/>
            <a:ext cx="4427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FCS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8929675" y="2566499"/>
            <a:ext cx="4908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Flag</a:t>
            </a:r>
            <a:endParaRPr lang="ru-RU" sz="12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5254173" y="3628638"/>
            <a:ext cx="3900712" cy="349724"/>
            <a:chOff x="4167232" y="3052206"/>
            <a:chExt cx="3900712" cy="349724"/>
          </a:xfrm>
          <a:solidFill>
            <a:srgbClr val="F3FBFE"/>
          </a:solidFill>
        </p:grpSpPr>
        <p:sp>
          <p:nvSpPr>
            <p:cNvPr id="92" name="矩形 91"/>
            <p:cNvSpPr/>
            <p:nvPr/>
          </p:nvSpPr>
          <p:spPr>
            <a:xfrm>
              <a:off x="4167232" y="3052206"/>
              <a:ext cx="3889375" cy="349724"/>
            </a:xfrm>
            <a:prstGeom prst="rect">
              <a:avLst/>
            </a:prstGeom>
            <a:grpFill/>
            <a:ln>
              <a:solidFill>
                <a:srgbClr val="99DFF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cxnSp>
          <p:nvCxnSpPr>
            <p:cNvPr id="93" name="直接连接符 92"/>
            <p:cNvCxnSpPr/>
            <p:nvPr/>
          </p:nvCxnSpPr>
          <p:spPr>
            <a:xfrm>
              <a:off x="5011921" y="3052206"/>
              <a:ext cx="0" cy="349724"/>
            </a:xfrm>
            <a:prstGeom prst="line">
              <a:avLst/>
            </a:prstGeom>
            <a:grpFill/>
            <a:ln>
              <a:solidFill>
                <a:srgbClr val="99DFF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>
              <a:endCxn id="92" idx="2"/>
            </p:cNvCxnSpPr>
            <p:nvPr/>
          </p:nvCxnSpPr>
          <p:spPr>
            <a:xfrm>
              <a:off x="6109702" y="3052206"/>
              <a:ext cx="2218" cy="349724"/>
            </a:xfrm>
            <a:prstGeom prst="line">
              <a:avLst/>
            </a:prstGeom>
            <a:grpFill/>
            <a:ln>
              <a:solidFill>
                <a:srgbClr val="99DFF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7152240" y="3052206"/>
              <a:ext cx="0" cy="347563"/>
            </a:xfrm>
            <a:prstGeom prst="line">
              <a:avLst/>
            </a:prstGeom>
            <a:grpFill/>
            <a:ln>
              <a:solidFill>
                <a:srgbClr val="99DFF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6" name="文本框 95"/>
            <p:cNvSpPr txBox="1"/>
            <p:nvPr/>
          </p:nvSpPr>
          <p:spPr>
            <a:xfrm>
              <a:off x="4347538" y="3087949"/>
              <a:ext cx="582211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Code</a:t>
              </a:r>
              <a:endParaRPr lang="ru-RU" sz="1200" b="1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4999504" y="3097144"/>
              <a:ext cx="848309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Identifier</a:t>
              </a:r>
              <a:endPara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6291628" y="3087949"/>
              <a:ext cx="739305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Length </a:t>
              </a:r>
              <a:endPara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7170465" y="3087949"/>
              <a:ext cx="897479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 smtClean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Data…</a:t>
              </a:r>
              <a:endParaRPr lang="ru-RU" sz="12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858018" y="4699971"/>
            <a:ext cx="4874180" cy="383947"/>
            <a:chOff x="1158427" y="3853065"/>
            <a:chExt cx="4874180" cy="383947"/>
          </a:xfrm>
          <a:solidFill>
            <a:srgbClr val="F3FBFE"/>
          </a:solidFill>
        </p:grpSpPr>
        <p:grpSp>
          <p:nvGrpSpPr>
            <p:cNvPr id="76" name="组合 75"/>
            <p:cNvGrpSpPr/>
            <p:nvPr/>
          </p:nvGrpSpPr>
          <p:grpSpPr>
            <a:xfrm>
              <a:off x="1158427" y="3853065"/>
              <a:ext cx="2185608" cy="383947"/>
              <a:chOff x="1190412" y="4615065"/>
              <a:chExt cx="2185608" cy="383947"/>
            </a:xfrm>
            <a:grpFill/>
          </p:grpSpPr>
          <p:sp>
            <p:nvSpPr>
              <p:cNvPr id="86" name="矩形 85"/>
              <p:cNvSpPr/>
              <p:nvPr/>
            </p:nvSpPr>
            <p:spPr>
              <a:xfrm>
                <a:off x="1190412" y="4615065"/>
                <a:ext cx="2185608" cy="383947"/>
              </a:xfrm>
              <a:prstGeom prst="rect">
                <a:avLst/>
              </a:prstGeom>
              <a:grpFill/>
              <a:ln>
                <a:solidFill>
                  <a:srgbClr val="99DFF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endParaRPr>
              </a:p>
            </p:txBody>
          </p:sp>
          <p:cxnSp>
            <p:nvCxnSpPr>
              <p:cNvPr id="87" name="直接连接符 86"/>
              <p:cNvCxnSpPr/>
              <p:nvPr/>
            </p:nvCxnSpPr>
            <p:spPr>
              <a:xfrm>
                <a:off x="1793575" y="4621801"/>
                <a:ext cx="0" cy="377211"/>
              </a:xfrm>
              <a:prstGeom prst="line">
                <a:avLst/>
              </a:prstGeom>
              <a:grpFill/>
              <a:ln>
                <a:solidFill>
                  <a:srgbClr val="99DFF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2595102" y="4621801"/>
                <a:ext cx="0" cy="377211"/>
              </a:xfrm>
              <a:prstGeom prst="line">
                <a:avLst/>
              </a:prstGeom>
              <a:grpFill/>
              <a:ln>
                <a:solidFill>
                  <a:srgbClr val="99DFF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89" name="文本框 88"/>
              <p:cNvSpPr txBox="1"/>
              <p:nvPr/>
            </p:nvSpPr>
            <p:spPr>
              <a:xfrm>
                <a:off x="1211689" y="4665552"/>
                <a:ext cx="574644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Type </a:t>
                </a:r>
                <a:endPara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endParaRPr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1850240" y="4665552"/>
                <a:ext cx="739305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Length </a:t>
                </a:r>
                <a:endPara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endParaRPr>
              </a:p>
            </p:txBody>
          </p:sp>
          <p:sp>
            <p:nvSpPr>
              <p:cNvPr id="91" name="文本框 90"/>
              <p:cNvSpPr txBox="1"/>
              <p:nvPr/>
            </p:nvSpPr>
            <p:spPr>
              <a:xfrm>
                <a:off x="2514422" y="4672884"/>
                <a:ext cx="629596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Value </a:t>
                </a:r>
                <a:endPara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3342662" y="3853065"/>
              <a:ext cx="2689945" cy="383947"/>
              <a:chOff x="1190411" y="4615065"/>
              <a:chExt cx="2689945" cy="383947"/>
            </a:xfrm>
            <a:grpFill/>
          </p:grpSpPr>
          <p:sp>
            <p:nvSpPr>
              <p:cNvPr id="80" name="矩形 79"/>
              <p:cNvSpPr/>
              <p:nvPr/>
            </p:nvSpPr>
            <p:spPr>
              <a:xfrm>
                <a:off x="1190411" y="4615065"/>
                <a:ext cx="2689945" cy="383947"/>
              </a:xfrm>
              <a:prstGeom prst="rect">
                <a:avLst/>
              </a:prstGeom>
              <a:grpFill/>
              <a:ln>
                <a:solidFill>
                  <a:srgbClr val="99DFF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endParaRPr>
              </a:p>
            </p:txBody>
          </p:sp>
          <p:cxnSp>
            <p:nvCxnSpPr>
              <p:cNvPr id="81" name="直接连接符 80"/>
              <p:cNvCxnSpPr/>
              <p:nvPr/>
            </p:nvCxnSpPr>
            <p:spPr>
              <a:xfrm>
                <a:off x="1793575" y="4621801"/>
                <a:ext cx="0" cy="377211"/>
              </a:xfrm>
              <a:prstGeom prst="line">
                <a:avLst/>
              </a:prstGeom>
              <a:grpFill/>
              <a:ln>
                <a:solidFill>
                  <a:srgbClr val="99DFF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>
                <a:off x="2595102" y="4621801"/>
                <a:ext cx="0" cy="377211"/>
              </a:xfrm>
              <a:prstGeom prst="line">
                <a:avLst/>
              </a:prstGeom>
              <a:grpFill/>
              <a:ln>
                <a:solidFill>
                  <a:srgbClr val="99DFF9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83" name="文本框 82"/>
              <p:cNvSpPr txBox="1"/>
              <p:nvPr/>
            </p:nvSpPr>
            <p:spPr>
              <a:xfrm>
                <a:off x="1211689" y="4665552"/>
                <a:ext cx="574644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Type </a:t>
                </a:r>
                <a:endPara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endParaRP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1850240" y="4665552"/>
                <a:ext cx="739305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Length </a:t>
                </a:r>
                <a:endPara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endParaRP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2528667" y="4698553"/>
                <a:ext cx="584712" cy="276999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Value</a:t>
                </a:r>
                <a:endPara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endParaRPr>
              </a:p>
            </p:txBody>
          </p:sp>
        </p:grpSp>
        <p:cxnSp>
          <p:nvCxnSpPr>
            <p:cNvPr id="78" name="直接连接符 77"/>
            <p:cNvCxnSpPr/>
            <p:nvPr/>
          </p:nvCxnSpPr>
          <p:spPr>
            <a:xfrm>
              <a:off x="5477117" y="3853065"/>
              <a:ext cx="0" cy="377211"/>
            </a:xfrm>
            <a:prstGeom prst="line">
              <a:avLst/>
            </a:prstGeom>
            <a:grpFill/>
            <a:ln>
              <a:solidFill>
                <a:srgbClr val="99DFF9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9" name="文本框 78"/>
            <p:cNvSpPr txBox="1"/>
            <p:nvPr/>
          </p:nvSpPr>
          <p:spPr>
            <a:xfrm>
              <a:off x="5628387" y="3903552"/>
              <a:ext cx="290464" cy="276999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...</a:t>
              </a:r>
            </a:p>
          </p:txBody>
        </p:sp>
      </p:grpSp>
      <p:cxnSp>
        <p:nvCxnSpPr>
          <p:cNvPr id="69" name="直接连接符 68"/>
          <p:cNvCxnSpPr/>
          <p:nvPr/>
        </p:nvCxnSpPr>
        <p:spPr>
          <a:xfrm>
            <a:off x="4191758" y="2533670"/>
            <a:ext cx="0" cy="333865"/>
          </a:xfrm>
          <a:prstGeom prst="line">
            <a:avLst/>
          </a:prstGeom>
          <a:ln>
            <a:solidFill>
              <a:srgbClr val="99DFF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5184479" y="2528221"/>
            <a:ext cx="0" cy="333865"/>
          </a:xfrm>
          <a:prstGeom prst="line">
            <a:avLst/>
          </a:prstGeom>
          <a:ln>
            <a:solidFill>
              <a:srgbClr val="99DFF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6363513" y="2530282"/>
            <a:ext cx="0" cy="333865"/>
          </a:xfrm>
          <a:prstGeom prst="line">
            <a:avLst/>
          </a:prstGeom>
          <a:ln>
            <a:solidFill>
              <a:srgbClr val="99DFF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7963713" y="2528220"/>
            <a:ext cx="0" cy="333865"/>
          </a:xfrm>
          <a:prstGeom prst="line">
            <a:avLst/>
          </a:prstGeom>
          <a:ln>
            <a:solidFill>
              <a:srgbClr val="99DFF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8893504" y="2530282"/>
            <a:ext cx="0" cy="333865"/>
          </a:xfrm>
          <a:prstGeom prst="line">
            <a:avLst/>
          </a:prstGeom>
          <a:ln>
            <a:solidFill>
              <a:srgbClr val="99DFF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任意多边形 74"/>
          <p:cNvSpPr/>
          <p:nvPr/>
        </p:nvSpPr>
        <p:spPr>
          <a:xfrm>
            <a:off x="5856406" y="3997808"/>
            <a:ext cx="4867275" cy="681990"/>
          </a:xfrm>
          <a:custGeom>
            <a:avLst/>
            <a:gdLst>
              <a:gd name="connsiteX0" fmla="*/ 3467100 w 4867275"/>
              <a:gd name="connsiteY0" fmla="*/ 0 h 628650"/>
              <a:gd name="connsiteX1" fmla="*/ 4381500 w 4867275"/>
              <a:gd name="connsiteY1" fmla="*/ 0 h 628650"/>
              <a:gd name="connsiteX2" fmla="*/ 4867275 w 4867275"/>
              <a:gd name="connsiteY2" fmla="*/ 628650 h 628650"/>
              <a:gd name="connsiteX3" fmla="*/ 0 w 4867275"/>
              <a:gd name="connsiteY3" fmla="*/ 619125 h 628650"/>
              <a:gd name="connsiteX4" fmla="*/ 3467100 w 4867275"/>
              <a:gd name="connsiteY4" fmla="*/ 0 h 628650"/>
              <a:gd name="connsiteX0" fmla="*/ 2377440 w 4867275"/>
              <a:gd name="connsiteY0" fmla="*/ 0 h 689610"/>
              <a:gd name="connsiteX1" fmla="*/ 4381500 w 4867275"/>
              <a:gd name="connsiteY1" fmla="*/ 60960 h 689610"/>
              <a:gd name="connsiteX2" fmla="*/ 4867275 w 4867275"/>
              <a:gd name="connsiteY2" fmla="*/ 689610 h 689610"/>
              <a:gd name="connsiteX3" fmla="*/ 0 w 4867275"/>
              <a:gd name="connsiteY3" fmla="*/ 680085 h 689610"/>
              <a:gd name="connsiteX4" fmla="*/ 2377440 w 4867275"/>
              <a:gd name="connsiteY4" fmla="*/ 0 h 689610"/>
              <a:gd name="connsiteX0" fmla="*/ 2377440 w 4867275"/>
              <a:gd name="connsiteY0" fmla="*/ 0 h 689610"/>
              <a:gd name="connsiteX1" fmla="*/ 3284220 w 4867275"/>
              <a:gd name="connsiteY1" fmla="*/ 7620 h 689610"/>
              <a:gd name="connsiteX2" fmla="*/ 4867275 w 4867275"/>
              <a:gd name="connsiteY2" fmla="*/ 689610 h 689610"/>
              <a:gd name="connsiteX3" fmla="*/ 0 w 4867275"/>
              <a:gd name="connsiteY3" fmla="*/ 680085 h 689610"/>
              <a:gd name="connsiteX4" fmla="*/ 2377440 w 4867275"/>
              <a:gd name="connsiteY4" fmla="*/ 0 h 689610"/>
              <a:gd name="connsiteX0" fmla="*/ 2377440 w 4867275"/>
              <a:gd name="connsiteY0" fmla="*/ 0 h 681990"/>
              <a:gd name="connsiteX1" fmla="*/ 3284220 w 4867275"/>
              <a:gd name="connsiteY1" fmla="*/ 0 h 681990"/>
              <a:gd name="connsiteX2" fmla="*/ 4867275 w 4867275"/>
              <a:gd name="connsiteY2" fmla="*/ 681990 h 681990"/>
              <a:gd name="connsiteX3" fmla="*/ 0 w 4867275"/>
              <a:gd name="connsiteY3" fmla="*/ 672465 h 681990"/>
              <a:gd name="connsiteX4" fmla="*/ 2377440 w 4867275"/>
              <a:gd name="connsiteY4" fmla="*/ 0 h 68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7275" h="681990">
                <a:moveTo>
                  <a:pt x="2377440" y="0"/>
                </a:moveTo>
                <a:lnTo>
                  <a:pt x="3284220" y="0"/>
                </a:lnTo>
                <a:lnTo>
                  <a:pt x="4867275" y="681990"/>
                </a:lnTo>
                <a:lnTo>
                  <a:pt x="0" y="672465"/>
                </a:lnTo>
                <a:lnTo>
                  <a:pt x="2377440" y="0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shade val="30000"/>
                  <a:satMod val="115000"/>
                </a:schemeClr>
              </a:gs>
              <a:gs pos="1000">
                <a:srgbClr val="99DFF9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09" name="圆角矩形标注 108"/>
          <p:cNvSpPr/>
          <p:nvPr/>
        </p:nvSpPr>
        <p:spPr>
          <a:xfrm rot="10800000">
            <a:off x="3102429" y="3007662"/>
            <a:ext cx="1649674" cy="1232613"/>
          </a:xfrm>
          <a:prstGeom prst="wedgeRoundRectCallout">
            <a:avLst>
              <a:gd name="adj1" fmla="val -89894"/>
              <a:gd name="adj2" fmla="val 56514"/>
              <a:gd name="adj3" fmla="val 16667"/>
            </a:avLst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914400" fontAlgn="b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  <a:sym typeface="Huawei Sans" panose="020C0503030203020204" pitchFamily="34" charset="0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3167742" y="3000723"/>
            <a:ext cx="1604117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ru-RU" sz="11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0x0021: IP-пакет</a:t>
            </a:r>
          </a:p>
          <a:p>
            <a:pPr>
              <a:lnSpc>
                <a:spcPts val="1800"/>
              </a:lnSpc>
            </a:pPr>
            <a:r>
              <a:rPr lang="ru-RU" sz="11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0x8021: IPCP-пакет</a:t>
            </a:r>
          </a:p>
          <a:p>
            <a:pPr>
              <a:lnSpc>
                <a:spcPts val="1800"/>
              </a:lnSpc>
            </a:pPr>
            <a:r>
              <a:rPr lang="ru-RU" sz="11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0xC021: LCP-пакет</a:t>
            </a:r>
          </a:p>
          <a:p>
            <a:pPr>
              <a:lnSpc>
                <a:spcPts val="1800"/>
              </a:lnSpc>
            </a:pPr>
            <a:r>
              <a:rPr lang="ru-RU" sz="11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0xC023: PAP-пакет</a:t>
            </a:r>
          </a:p>
          <a:p>
            <a:pPr>
              <a:lnSpc>
                <a:spcPts val="1800"/>
              </a:lnSpc>
            </a:pPr>
            <a:r>
              <a:rPr lang="ru-RU" sz="11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0xC223: CHAP-пакет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562747" y="2254690"/>
            <a:ext cx="6933940" cy="276999"/>
            <a:chOff x="1828684" y="1671646"/>
            <a:chExt cx="6933940" cy="276999"/>
          </a:xfrm>
        </p:grpSpPr>
        <p:sp>
          <p:nvSpPr>
            <p:cNvPr id="102" name="文本框 101"/>
            <p:cNvSpPr txBox="1"/>
            <p:nvPr/>
          </p:nvSpPr>
          <p:spPr bwMode="auto">
            <a:xfrm>
              <a:off x="1828684" y="1671646"/>
              <a:ext cx="510743" cy="2733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802" tIns="43901" rIns="87802" bIns="43901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0x7E</a:t>
              </a:r>
            </a:p>
          </p:txBody>
        </p:sp>
        <p:sp>
          <p:nvSpPr>
            <p:cNvPr id="103" name="文本框 102"/>
            <p:cNvSpPr txBox="1"/>
            <p:nvPr/>
          </p:nvSpPr>
          <p:spPr bwMode="auto">
            <a:xfrm>
              <a:off x="2669420" y="1671646"/>
              <a:ext cx="502729" cy="2733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802" tIns="43901" rIns="87802" bIns="43901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0xFF</a:t>
              </a:r>
            </a:p>
          </p:txBody>
        </p:sp>
        <p:sp>
          <p:nvSpPr>
            <p:cNvPr id="104" name="文本框 103"/>
            <p:cNvSpPr txBox="1"/>
            <p:nvPr/>
          </p:nvSpPr>
          <p:spPr bwMode="auto">
            <a:xfrm>
              <a:off x="3694359" y="1671646"/>
              <a:ext cx="512347" cy="2733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802" tIns="43901" rIns="87802" bIns="43901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0x03</a:t>
              </a:r>
            </a:p>
          </p:txBody>
        </p:sp>
        <p:sp>
          <p:nvSpPr>
            <p:cNvPr id="105" name="文本框 104"/>
            <p:cNvSpPr txBox="1"/>
            <p:nvPr/>
          </p:nvSpPr>
          <p:spPr bwMode="auto">
            <a:xfrm>
              <a:off x="5931887" y="1671646"/>
              <a:ext cx="1107061" cy="2733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802" tIns="43901" rIns="87802" bIns="43901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0–1500 байт</a:t>
              </a:r>
            </a:p>
          </p:txBody>
        </p:sp>
        <p:sp>
          <p:nvSpPr>
            <p:cNvPr id="106" name="文本框 105"/>
            <p:cNvSpPr txBox="1"/>
            <p:nvPr/>
          </p:nvSpPr>
          <p:spPr bwMode="auto">
            <a:xfrm>
              <a:off x="8251881" y="1671646"/>
              <a:ext cx="510743" cy="273325"/>
            </a:xfrm>
            <a:prstGeom prst="rect">
              <a:avLst/>
            </a:prstGeom>
            <a:noFill/>
            <a:ln w="9525" algn="ctr">
              <a:noFill/>
              <a:prstDash val="solid"/>
              <a:miter lim="800000"/>
              <a:headEnd/>
              <a:tailEnd/>
            </a:ln>
          </p:spPr>
          <p:txBody>
            <a:bodyPr vert="horz" wrap="none" lIns="87802" tIns="43901" rIns="87802" bIns="43901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0x7E</a:t>
              </a:r>
            </a:p>
          </p:txBody>
        </p:sp>
        <p:sp>
          <p:nvSpPr>
            <p:cNvPr id="107" name="文本框 106"/>
            <p:cNvSpPr txBox="1"/>
            <p:nvPr/>
          </p:nvSpPr>
          <p:spPr bwMode="auto">
            <a:xfrm>
              <a:off x="7327368" y="1671646"/>
              <a:ext cx="679059" cy="2733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802" tIns="43901" rIns="87802" bIns="43901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4 байт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4682135" y="1671646"/>
              <a:ext cx="70083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0xC021</a:t>
              </a:r>
            </a:p>
          </p:txBody>
        </p:sp>
      </p:grpSp>
      <p:sp>
        <p:nvSpPr>
          <p:cNvPr id="111" name="AutoShape 90"/>
          <p:cNvSpPr>
            <a:spLocks/>
          </p:cNvSpPr>
          <p:nvPr/>
        </p:nvSpPr>
        <p:spPr bwMode="auto">
          <a:xfrm rot="5400000">
            <a:off x="6855243" y="3502511"/>
            <a:ext cx="187917" cy="2172871"/>
          </a:xfrm>
          <a:prstGeom prst="leftBrace">
            <a:avLst>
              <a:gd name="adj1" fmla="val 18956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12" name="AutoShape 90"/>
          <p:cNvSpPr>
            <a:spLocks/>
          </p:cNvSpPr>
          <p:nvPr/>
        </p:nvSpPr>
        <p:spPr bwMode="auto">
          <a:xfrm rot="5400000">
            <a:off x="9032322" y="3532358"/>
            <a:ext cx="187916" cy="2113177"/>
          </a:xfrm>
          <a:prstGeom prst="leftBrace">
            <a:avLst>
              <a:gd name="adj1" fmla="val 18956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B370946-3282-4C33-AEC5-D0B3EBEDCC88}"/>
              </a:ext>
            </a:extLst>
          </p:cNvPr>
          <p:cNvSpPr txBox="1"/>
          <p:nvPr/>
        </p:nvSpPr>
        <p:spPr>
          <a:xfrm>
            <a:off x="697778" y="2532574"/>
            <a:ext cx="17985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Huawei Sans" panose="020C0503030203020204" pitchFamily="34" charset="0"/>
              </a:rPr>
              <a:t>Формат пакета PPP</a:t>
            </a:r>
          </a:p>
        </p:txBody>
      </p:sp>
      <p:sp>
        <p:nvSpPr>
          <p:cNvPr id="114" name="梯形 2"/>
          <p:cNvSpPr/>
          <p:nvPr/>
        </p:nvSpPr>
        <p:spPr>
          <a:xfrm>
            <a:off x="5242559" y="2865139"/>
            <a:ext cx="3914684" cy="752009"/>
          </a:xfrm>
          <a:custGeom>
            <a:avLst/>
            <a:gdLst>
              <a:gd name="connsiteX0" fmla="*/ 0 w 6840000"/>
              <a:gd name="connsiteY0" fmla="*/ 726886 h 726886"/>
              <a:gd name="connsiteX1" fmla="*/ 1804458 w 6840000"/>
              <a:gd name="connsiteY1" fmla="*/ 0 h 726886"/>
              <a:gd name="connsiteX2" fmla="*/ 5035542 w 6840000"/>
              <a:gd name="connsiteY2" fmla="*/ 0 h 726886"/>
              <a:gd name="connsiteX3" fmla="*/ 6840000 w 6840000"/>
              <a:gd name="connsiteY3" fmla="*/ 726886 h 726886"/>
              <a:gd name="connsiteX4" fmla="*/ 0 w 6840000"/>
              <a:gd name="connsiteY4" fmla="*/ 726886 h 726886"/>
              <a:gd name="connsiteX0" fmla="*/ 0 w 6840000"/>
              <a:gd name="connsiteY0" fmla="*/ 734506 h 734506"/>
              <a:gd name="connsiteX1" fmla="*/ 1804458 w 6840000"/>
              <a:gd name="connsiteY1" fmla="*/ 7620 h 734506"/>
              <a:gd name="connsiteX2" fmla="*/ 2901942 w 6840000"/>
              <a:gd name="connsiteY2" fmla="*/ 0 h 734506"/>
              <a:gd name="connsiteX3" fmla="*/ 6840000 w 6840000"/>
              <a:gd name="connsiteY3" fmla="*/ 734506 h 734506"/>
              <a:gd name="connsiteX4" fmla="*/ 0 w 6840000"/>
              <a:gd name="connsiteY4" fmla="*/ 734506 h 734506"/>
              <a:gd name="connsiteX0" fmla="*/ 0 w 6840000"/>
              <a:gd name="connsiteY0" fmla="*/ 726886 h 726886"/>
              <a:gd name="connsiteX1" fmla="*/ 1804458 w 6840000"/>
              <a:gd name="connsiteY1" fmla="*/ 0 h 726886"/>
              <a:gd name="connsiteX2" fmla="*/ 3466880 w 6840000"/>
              <a:gd name="connsiteY2" fmla="*/ 23473 h 726886"/>
              <a:gd name="connsiteX3" fmla="*/ 6840000 w 6840000"/>
              <a:gd name="connsiteY3" fmla="*/ 726886 h 726886"/>
              <a:gd name="connsiteX4" fmla="*/ 0 w 6840000"/>
              <a:gd name="connsiteY4" fmla="*/ 726886 h 726886"/>
              <a:gd name="connsiteX0" fmla="*/ 0 w 4745830"/>
              <a:gd name="connsiteY0" fmla="*/ 726886 h 726886"/>
              <a:gd name="connsiteX1" fmla="*/ 1804458 w 4745830"/>
              <a:gd name="connsiteY1" fmla="*/ 0 h 726886"/>
              <a:gd name="connsiteX2" fmla="*/ 3466880 w 4745830"/>
              <a:gd name="connsiteY2" fmla="*/ 23473 h 726886"/>
              <a:gd name="connsiteX3" fmla="*/ 4745830 w 4745830"/>
              <a:gd name="connsiteY3" fmla="*/ 649153 h 726886"/>
              <a:gd name="connsiteX4" fmla="*/ 0 w 4745830"/>
              <a:gd name="connsiteY4" fmla="*/ 726886 h 726886"/>
              <a:gd name="connsiteX0" fmla="*/ 0 w 4083487"/>
              <a:gd name="connsiteY0" fmla="*/ 610287 h 649153"/>
              <a:gd name="connsiteX1" fmla="*/ 1142115 w 4083487"/>
              <a:gd name="connsiteY1" fmla="*/ 0 h 649153"/>
              <a:gd name="connsiteX2" fmla="*/ 2804537 w 4083487"/>
              <a:gd name="connsiteY2" fmla="*/ 23473 h 649153"/>
              <a:gd name="connsiteX3" fmla="*/ 4083487 w 4083487"/>
              <a:gd name="connsiteY3" fmla="*/ 649153 h 649153"/>
              <a:gd name="connsiteX4" fmla="*/ 0 w 4083487"/>
              <a:gd name="connsiteY4" fmla="*/ 610287 h 649153"/>
              <a:gd name="connsiteX0" fmla="*/ 0 w 4064006"/>
              <a:gd name="connsiteY0" fmla="*/ 610287 h 803133"/>
              <a:gd name="connsiteX1" fmla="*/ 1142115 w 4064006"/>
              <a:gd name="connsiteY1" fmla="*/ 0 h 803133"/>
              <a:gd name="connsiteX2" fmla="*/ 2804537 w 4064006"/>
              <a:gd name="connsiteY2" fmla="*/ 23473 h 803133"/>
              <a:gd name="connsiteX3" fmla="*/ 4064006 w 4064006"/>
              <a:gd name="connsiteY3" fmla="*/ 803133 h 803133"/>
              <a:gd name="connsiteX4" fmla="*/ 0 w 4064006"/>
              <a:gd name="connsiteY4" fmla="*/ 610287 h 803133"/>
              <a:gd name="connsiteX0" fmla="*/ 0 w 4064006"/>
              <a:gd name="connsiteY0" fmla="*/ 610287 h 803133"/>
              <a:gd name="connsiteX1" fmla="*/ 1142115 w 4064006"/>
              <a:gd name="connsiteY1" fmla="*/ 0 h 803133"/>
              <a:gd name="connsiteX2" fmla="*/ 2804537 w 4064006"/>
              <a:gd name="connsiteY2" fmla="*/ 23473 h 803133"/>
              <a:gd name="connsiteX3" fmla="*/ 4064006 w 4064006"/>
              <a:gd name="connsiteY3" fmla="*/ 803133 h 803133"/>
              <a:gd name="connsiteX4" fmla="*/ 24099 w 4064006"/>
              <a:gd name="connsiteY4" fmla="*/ 769850 h 803133"/>
              <a:gd name="connsiteX5" fmla="*/ 0 w 4064006"/>
              <a:gd name="connsiteY5" fmla="*/ 610287 h 803133"/>
              <a:gd name="connsiteX0" fmla="*/ 0 w 4064006"/>
              <a:gd name="connsiteY0" fmla="*/ 754002 h 803133"/>
              <a:gd name="connsiteX1" fmla="*/ 1142115 w 4064006"/>
              <a:gd name="connsiteY1" fmla="*/ 0 h 803133"/>
              <a:gd name="connsiteX2" fmla="*/ 2804537 w 4064006"/>
              <a:gd name="connsiteY2" fmla="*/ 23473 h 803133"/>
              <a:gd name="connsiteX3" fmla="*/ 4064006 w 4064006"/>
              <a:gd name="connsiteY3" fmla="*/ 803133 h 803133"/>
              <a:gd name="connsiteX4" fmla="*/ 24099 w 4064006"/>
              <a:gd name="connsiteY4" fmla="*/ 769850 h 803133"/>
              <a:gd name="connsiteX5" fmla="*/ 0 w 4064006"/>
              <a:gd name="connsiteY5" fmla="*/ 754002 h 803133"/>
              <a:gd name="connsiteX0" fmla="*/ 0 w 4067831"/>
              <a:gd name="connsiteY0" fmla="*/ 806410 h 806410"/>
              <a:gd name="connsiteX1" fmla="*/ 1145940 w 4067831"/>
              <a:gd name="connsiteY1" fmla="*/ 0 h 806410"/>
              <a:gd name="connsiteX2" fmla="*/ 2808362 w 4067831"/>
              <a:gd name="connsiteY2" fmla="*/ 23473 h 806410"/>
              <a:gd name="connsiteX3" fmla="*/ 4067831 w 4067831"/>
              <a:gd name="connsiteY3" fmla="*/ 803133 h 806410"/>
              <a:gd name="connsiteX4" fmla="*/ 27924 w 4067831"/>
              <a:gd name="connsiteY4" fmla="*/ 769850 h 806410"/>
              <a:gd name="connsiteX5" fmla="*/ 0 w 4067831"/>
              <a:gd name="connsiteY5" fmla="*/ 806410 h 806410"/>
              <a:gd name="connsiteX0" fmla="*/ 0 w 4067831"/>
              <a:gd name="connsiteY0" fmla="*/ 806410 h 817678"/>
              <a:gd name="connsiteX1" fmla="*/ 1145940 w 4067831"/>
              <a:gd name="connsiteY1" fmla="*/ 0 h 817678"/>
              <a:gd name="connsiteX2" fmla="*/ 2808362 w 4067831"/>
              <a:gd name="connsiteY2" fmla="*/ 23473 h 817678"/>
              <a:gd name="connsiteX3" fmla="*/ 4067831 w 4067831"/>
              <a:gd name="connsiteY3" fmla="*/ 803133 h 817678"/>
              <a:gd name="connsiteX4" fmla="*/ 24099 w 4067831"/>
              <a:gd name="connsiteY4" fmla="*/ 798070 h 817678"/>
              <a:gd name="connsiteX5" fmla="*/ 0 w 4067831"/>
              <a:gd name="connsiteY5" fmla="*/ 806410 h 817678"/>
              <a:gd name="connsiteX0" fmla="*/ 0 w 4044880"/>
              <a:gd name="connsiteY0" fmla="*/ 806410 h 818188"/>
              <a:gd name="connsiteX1" fmla="*/ 1145940 w 4044880"/>
              <a:gd name="connsiteY1" fmla="*/ 0 h 818188"/>
              <a:gd name="connsiteX2" fmla="*/ 2808362 w 4044880"/>
              <a:gd name="connsiteY2" fmla="*/ 23473 h 818188"/>
              <a:gd name="connsiteX3" fmla="*/ 4044880 w 4044880"/>
              <a:gd name="connsiteY3" fmla="*/ 807164 h 818188"/>
              <a:gd name="connsiteX4" fmla="*/ 24099 w 4044880"/>
              <a:gd name="connsiteY4" fmla="*/ 798070 h 818188"/>
              <a:gd name="connsiteX5" fmla="*/ 0 w 4044880"/>
              <a:gd name="connsiteY5" fmla="*/ 806410 h 818188"/>
              <a:gd name="connsiteX0" fmla="*/ 0 w 4044880"/>
              <a:gd name="connsiteY0" fmla="*/ 807124 h 818902"/>
              <a:gd name="connsiteX1" fmla="*/ 1145940 w 4044880"/>
              <a:gd name="connsiteY1" fmla="*/ 714 h 818902"/>
              <a:gd name="connsiteX2" fmla="*/ 2819838 w 4044880"/>
              <a:gd name="connsiteY2" fmla="*/ 0 h 818902"/>
              <a:gd name="connsiteX3" fmla="*/ 4044880 w 4044880"/>
              <a:gd name="connsiteY3" fmla="*/ 807878 h 818902"/>
              <a:gd name="connsiteX4" fmla="*/ 24099 w 4044880"/>
              <a:gd name="connsiteY4" fmla="*/ 798784 h 818902"/>
              <a:gd name="connsiteX5" fmla="*/ 0 w 4044880"/>
              <a:gd name="connsiteY5" fmla="*/ 807124 h 818902"/>
              <a:gd name="connsiteX0" fmla="*/ 0 w 4044880"/>
              <a:gd name="connsiteY0" fmla="*/ 807124 h 818902"/>
              <a:gd name="connsiteX1" fmla="*/ 1149765 w 4044880"/>
              <a:gd name="connsiteY1" fmla="*/ 714 h 818902"/>
              <a:gd name="connsiteX2" fmla="*/ 2819838 w 4044880"/>
              <a:gd name="connsiteY2" fmla="*/ 0 h 818902"/>
              <a:gd name="connsiteX3" fmla="*/ 4044880 w 4044880"/>
              <a:gd name="connsiteY3" fmla="*/ 807878 h 818902"/>
              <a:gd name="connsiteX4" fmla="*/ 24099 w 4044880"/>
              <a:gd name="connsiteY4" fmla="*/ 798784 h 818902"/>
              <a:gd name="connsiteX5" fmla="*/ 0 w 4044880"/>
              <a:gd name="connsiteY5" fmla="*/ 807124 h 818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44880" h="818902">
                <a:moveTo>
                  <a:pt x="0" y="807124"/>
                </a:moveTo>
                <a:lnTo>
                  <a:pt x="1149765" y="714"/>
                </a:lnTo>
                <a:lnTo>
                  <a:pt x="2819838" y="0"/>
                </a:lnTo>
                <a:lnTo>
                  <a:pt x="4044880" y="807878"/>
                </a:lnTo>
                <a:cubicBezTo>
                  <a:pt x="2707984" y="742035"/>
                  <a:pt x="1360995" y="864627"/>
                  <a:pt x="24099" y="798784"/>
                </a:cubicBezTo>
                <a:lnTo>
                  <a:pt x="0" y="807124"/>
                </a:lnTo>
                <a:close/>
              </a:path>
            </a:pathLst>
          </a:custGeom>
          <a:gradFill>
            <a:gsLst>
              <a:gs pos="100000">
                <a:srgbClr val="F4FBFE"/>
              </a:gs>
              <a:gs pos="0">
                <a:srgbClr val="99DFF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</a:endParaRPr>
          </a:p>
        </p:txBody>
      </p:sp>
      <p:sp>
        <p:nvSpPr>
          <p:cNvPr id="113" name="五边形 112"/>
          <p:cNvSpPr/>
          <p:nvPr/>
        </p:nvSpPr>
        <p:spPr bwMode="auto">
          <a:xfrm>
            <a:off x="7102073" y="126000"/>
            <a:ext cx="1055909" cy="324000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8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Описание</a:t>
            </a:r>
          </a:p>
        </p:txBody>
      </p:sp>
      <p:sp>
        <p:nvSpPr>
          <p:cNvPr id="118" name="燕尾形 117"/>
          <p:cNvSpPr/>
          <p:nvPr/>
        </p:nvSpPr>
        <p:spPr bwMode="auto">
          <a:xfrm>
            <a:off x="8068857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Установление соединения</a:t>
            </a:r>
          </a:p>
        </p:txBody>
      </p:sp>
      <p:sp>
        <p:nvSpPr>
          <p:cNvPr id="119" name="燕尾形 118"/>
          <p:cNvSpPr/>
          <p:nvPr/>
        </p:nvSpPr>
        <p:spPr bwMode="auto">
          <a:xfrm>
            <a:off x="9035641" y="126000"/>
            <a:ext cx="1055909" cy="32400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700" dirty="0">
                <a:solidFill>
                  <a:srgbClr val="FFFFFF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LCP</a:t>
            </a:r>
          </a:p>
        </p:txBody>
      </p:sp>
      <p:sp>
        <p:nvSpPr>
          <p:cNvPr id="120" name="燕尾形 119"/>
          <p:cNvSpPr/>
          <p:nvPr/>
        </p:nvSpPr>
        <p:spPr bwMode="auto">
          <a:xfrm>
            <a:off x="10002425" y="126000"/>
            <a:ext cx="1094200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аутентификации</a:t>
            </a:r>
          </a:p>
        </p:txBody>
      </p:sp>
      <p:sp>
        <p:nvSpPr>
          <p:cNvPr id="122" name="燕尾形 121"/>
          <p:cNvSpPr/>
          <p:nvPr/>
        </p:nvSpPr>
        <p:spPr bwMode="auto">
          <a:xfrm>
            <a:off x="10969209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NCP</a:t>
            </a:r>
          </a:p>
        </p:txBody>
      </p:sp>
    </p:spTree>
    <p:extLst>
      <p:ext uri="{BB962C8B-B14F-4D97-AF65-F5344CB8AC3E}">
        <p14:creationId xmlns:p14="http://schemas.microsoft.com/office/powerpoint/2010/main" val="84155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44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/>
          <p:cNvSpPr/>
          <p:nvPr/>
        </p:nvSpPr>
        <p:spPr>
          <a:xfrm>
            <a:off x="9427069" y="2347555"/>
            <a:ext cx="2032504" cy="971211"/>
          </a:xfrm>
          <a:prstGeom prst="round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400" dirty="0">
                <a:sym typeface="Huawei Sans" panose="020C0503030203020204" pitchFamily="34" charset="0"/>
              </a:rPr>
              <a:t>Согласование LCP осуществляется путем обмена </a:t>
            </a:r>
            <a:r>
              <a:rPr lang="ru-RU" sz="1400" dirty="0" smtClean="0">
                <a:sym typeface="Huawei Sans" panose="020C0503030203020204" pitchFamily="34" charset="0"/>
              </a:rPr>
              <a:t>пакетами </a:t>
            </a:r>
            <a:r>
              <a:rPr lang="ru-RU" sz="1400" dirty="0">
                <a:sym typeface="Huawei Sans" panose="020C0503030203020204" pitchFamily="34" charset="0"/>
              </a:rPr>
              <a:t>LCP. Согласование </a:t>
            </a:r>
            <a:r>
              <a:rPr lang="ru-RU" sz="1400" dirty="0" smtClean="0">
                <a:sym typeface="Huawei Sans" panose="020C0503030203020204" pitchFamily="34" charset="0"/>
              </a:rPr>
              <a:t>начинается, </a:t>
            </a:r>
            <a:r>
              <a:rPr lang="ru-RU" sz="1400" dirty="0">
                <a:sym typeface="Huawei Sans" panose="020C0503030203020204" pitchFamily="34" charset="0"/>
              </a:rPr>
              <a:t>когда </a:t>
            </a:r>
            <a:r>
              <a:rPr lang="ru-RU" sz="1400" dirty="0" smtClean="0">
                <a:sym typeface="Huawei Sans" panose="020C0503030203020204" pitchFamily="34" charset="0"/>
              </a:rPr>
              <a:t>одна сторона отправляет </a:t>
            </a:r>
            <a:r>
              <a:rPr lang="ru-RU" sz="1400" dirty="0">
                <a:sym typeface="Huawei Sans" panose="020C0503030203020204" pitchFamily="34" charset="0"/>
              </a:rPr>
              <a:t>пакет Configure-Request. Если одна сторона идентифицирует и принимает все параметры в пакете, она передает пакет Configure-Ack на локальную сторону, указывая, что согласование прошло успешно.</a:t>
            </a:r>
          </a:p>
        </p:txBody>
      </p:sp>
      <p:sp>
        <p:nvSpPr>
          <p:cNvPr id="40963" name="标题 1"/>
          <p:cNvSpPr>
            <a:spLocks noGrp="1"/>
          </p:cNvSpPr>
          <p:nvPr>
            <p:ph type="title"/>
          </p:nvPr>
        </p:nvSpPr>
        <p:spPr>
          <a:xfrm>
            <a:off x="1594800" y="452604"/>
            <a:ext cx="10430318" cy="640800"/>
          </a:xfrm>
        </p:spPr>
        <p:txBody>
          <a:bodyPr/>
          <a:lstStyle/>
          <a:p>
            <a:r>
              <a:rPr lang="ru-RU" sz="2000" dirty="0"/>
              <a:t>Процесс согласования LCP — нормальное согласование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0478878-F1A3-48F1-9800-DA742E4F1C83}"/>
              </a:ext>
            </a:extLst>
          </p:cNvPr>
          <p:cNvGrpSpPr/>
          <p:nvPr/>
        </p:nvGrpSpPr>
        <p:grpSpPr>
          <a:xfrm>
            <a:off x="3735324" y="3429618"/>
            <a:ext cx="4700329" cy="283506"/>
            <a:chOff x="4527571" y="3290021"/>
            <a:chExt cx="3212405" cy="283506"/>
          </a:xfrm>
        </p:grpSpPr>
        <p:sp>
          <p:nvSpPr>
            <p:cNvPr id="40972" name="Text Box 19"/>
            <p:cNvSpPr txBox="1">
              <a:spLocks noChangeArrowheads="1"/>
            </p:cNvSpPr>
            <p:nvPr/>
          </p:nvSpPr>
          <p:spPr bwMode="auto">
            <a:xfrm>
              <a:off x="4527571" y="3290021"/>
              <a:ext cx="321240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Configure-Request</a:t>
              </a:r>
            </a:p>
          </p:txBody>
        </p:sp>
        <p:cxnSp>
          <p:nvCxnSpPr>
            <p:cNvPr id="21" name="直接箭头连接符 20"/>
            <p:cNvCxnSpPr/>
            <p:nvPr/>
          </p:nvCxnSpPr>
          <p:spPr>
            <a:xfrm flipV="1">
              <a:off x="4640404" y="3557557"/>
              <a:ext cx="2986740" cy="1597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FB671A9C-0B32-40D9-A0B7-C6A026EC63BD}"/>
              </a:ext>
            </a:extLst>
          </p:cNvPr>
          <p:cNvGrpSpPr/>
          <p:nvPr/>
        </p:nvGrpSpPr>
        <p:grpSpPr>
          <a:xfrm>
            <a:off x="3730453" y="4133715"/>
            <a:ext cx="4700329" cy="273366"/>
            <a:chOff x="4524242" y="4097155"/>
            <a:chExt cx="3212405" cy="273366"/>
          </a:xfrm>
        </p:grpSpPr>
        <p:sp>
          <p:nvSpPr>
            <p:cNvPr id="40975" name="Text Box 20"/>
            <p:cNvSpPr txBox="1">
              <a:spLocks noChangeArrowheads="1"/>
            </p:cNvSpPr>
            <p:nvPr/>
          </p:nvSpPr>
          <p:spPr bwMode="auto">
            <a:xfrm>
              <a:off x="4524242" y="4097155"/>
              <a:ext cx="321240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Configure-Ack</a:t>
              </a:r>
            </a:p>
          </p:txBody>
        </p:sp>
        <p:cxnSp>
          <p:nvCxnSpPr>
            <p:cNvPr id="22" name="直接箭头连接符 21"/>
            <p:cNvCxnSpPr/>
            <p:nvPr/>
          </p:nvCxnSpPr>
          <p:spPr>
            <a:xfrm flipH="1">
              <a:off x="4661223" y="4370521"/>
              <a:ext cx="2983411" cy="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68BEDC09-2CFF-408D-9E8C-6F5B237CCD68}"/>
              </a:ext>
            </a:extLst>
          </p:cNvPr>
          <p:cNvGrpSpPr/>
          <p:nvPr/>
        </p:nvGrpSpPr>
        <p:grpSpPr>
          <a:xfrm>
            <a:off x="3730453" y="4827671"/>
            <a:ext cx="4700329" cy="328886"/>
            <a:chOff x="4524242" y="4981755"/>
            <a:chExt cx="3212405" cy="328886"/>
          </a:xfrm>
        </p:grpSpPr>
        <p:sp>
          <p:nvSpPr>
            <p:cNvPr id="97" name="Text Box 19"/>
            <p:cNvSpPr txBox="1">
              <a:spLocks noChangeArrowheads="1"/>
            </p:cNvSpPr>
            <p:nvPr/>
          </p:nvSpPr>
          <p:spPr bwMode="auto">
            <a:xfrm>
              <a:off x="4524242" y="4981755"/>
              <a:ext cx="321240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Configure-Request</a:t>
              </a:r>
            </a:p>
          </p:txBody>
        </p:sp>
        <p:cxnSp>
          <p:nvCxnSpPr>
            <p:cNvPr id="90" name="直接箭头连接符 89"/>
            <p:cNvCxnSpPr/>
            <p:nvPr/>
          </p:nvCxnSpPr>
          <p:spPr>
            <a:xfrm flipH="1">
              <a:off x="4640404" y="5310641"/>
              <a:ext cx="2983411" cy="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FA98A534-110A-497C-9D80-8E015CF7DE86}"/>
              </a:ext>
            </a:extLst>
          </p:cNvPr>
          <p:cNvGrpSpPr/>
          <p:nvPr/>
        </p:nvGrpSpPr>
        <p:grpSpPr>
          <a:xfrm>
            <a:off x="3725610" y="5577148"/>
            <a:ext cx="4700329" cy="318513"/>
            <a:chOff x="4520932" y="5856651"/>
            <a:chExt cx="3212405" cy="318513"/>
          </a:xfrm>
        </p:grpSpPr>
        <p:cxnSp>
          <p:nvCxnSpPr>
            <p:cNvPr id="93" name="直接箭头连接符 92"/>
            <p:cNvCxnSpPr/>
            <p:nvPr/>
          </p:nvCxnSpPr>
          <p:spPr>
            <a:xfrm flipV="1">
              <a:off x="4654584" y="6175164"/>
              <a:ext cx="2986740" cy="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Text Box 20"/>
            <p:cNvSpPr txBox="1">
              <a:spLocks noChangeArrowheads="1"/>
            </p:cNvSpPr>
            <p:nvPr/>
          </p:nvSpPr>
          <p:spPr bwMode="auto">
            <a:xfrm>
              <a:off x="4520932" y="5856651"/>
              <a:ext cx="321240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Configure-Ack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98009" y="2318323"/>
            <a:ext cx="6347553" cy="1001844"/>
            <a:chOff x="2898009" y="2318323"/>
            <a:chExt cx="6347553" cy="1001844"/>
          </a:xfrm>
        </p:grpSpPr>
        <p:grpSp>
          <p:nvGrpSpPr>
            <p:cNvPr id="2" name="组合 1"/>
            <p:cNvGrpSpPr/>
            <p:nvPr/>
          </p:nvGrpSpPr>
          <p:grpSpPr>
            <a:xfrm>
              <a:off x="2898009" y="2318323"/>
              <a:ext cx="6347553" cy="1001844"/>
              <a:chOff x="1170721" y="1759273"/>
              <a:chExt cx="6347553" cy="1001844"/>
            </a:xfrm>
          </p:grpSpPr>
          <p:sp>
            <p:nvSpPr>
              <p:cNvPr id="40965" name="Text Box 11"/>
              <p:cNvSpPr txBox="1">
                <a:spLocks noChangeArrowheads="1"/>
              </p:cNvSpPr>
              <p:nvPr/>
            </p:nvSpPr>
            <p:spPr bwMode="auto">
              <a:xfrm>
                <a:off x="1170721" y="2545673"/>
                <a:ext cx="65580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1">
                <a:spAutoFit/>
              </a:bodyPr>
              <a:lstStyle>
                <a:lvl1pPr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R1</a:t>
                </a:r>
              </a:p>
            </p:txBody>
          </p:sp>
          <p:sp>
            <p:nvSpPr>
              <p:cNvPr id="40966" name="Text Box 12"/>
              <p:cNvSpPr txBox="1">
                <a:spLocks noChangeArrowheads="1"/>
              </p:cNvSpPr>
              <p:nvPr/>
            </p:nvSpPr>
            <p:spPr bwMode="auto">
              <a:xfrm>
                <a:off x="6819110" y="2545673"/>
                <a:ext cx="699164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1">
                <a:spAutoFit/>
              </a:bodyPr>
              <a:lstStyle>
                <a:lvl1pPr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R2</a:t>
                </a:r>
              </a:p>
            </p:txBody>
          </p:sp>
          <p:sp>
            <p:nvSpPr>
              <p:cNvPr id="40969" name="Text Box 7"/>
              <p:cNvSpPr txBox="1">
                <a:spLocks noChangeArrowheads="1"/>
              </p:cNvSpPr>
              <p:nvPr/>
            </p:nvSpPr>
            <p:spPr bwMode="auto">
              <a:xfrm>
                <a:off x="3889674" y="1759273"/>
                <a:ext cx="958076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600" dirty="0">
                    <a:solidFill>
                      <a:srgbClr val="EC7061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PPP</a:t>
                </a:r>
              </a:p>
            </p:txBody>
          </p:sp>
          <p:sp>
            <p:nvSpPr>
              <p:cNvPr id="40970" name="Text Box 7"/>
              <p:cNvSpPr txBox="1">
                <a:spLocks noChangeArrowheads="1"/>
              </p:cNvSpPr>
              <p:nvPr/>
            </p:nvSpPr>
            <p:spPr bwMode="auto">
              <a:xfrm>
                <a:off x="1712120" y="2255260"/>
                <a:ext cx="127071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10.1.1.1/30</a:t>
                </a:r>
              </a:p>
            </p:txBody>
          </p:sp>
          <p:sp>
            <p:nvSpPr>
              <p:cNvPr id="40971" name="Text Box 7"/>
              <p:cNvSpPr txBox="1">
                <a:spLocks noChangeArrowheads="1"/>
              </p:cNvSpPr>
              <p:nvPr/>
            </p:nvSpPr>
            <p:spPr bwMode="auto">
              <a:xfrm>
                <a:off x="5561748" y="2264104"/>
                <a:ext cx="15061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10.1.1.2/30</a:t>
                </a:r>
              </a:p>
            </p:txBody>
          </p:sp>
          <p:sp>
            <p:nvSpPr>
              <p:cNvPr id="40976" name="Text Box 7"/>
              <p:cNvSpPr txBox="1">
                <a:spLocks noChangeArrowheads="1"/>
              </p:cNvSpPr>
              <p:nvPr/>
            </p:nvSpPr>
            <p:spPr bwMode="auto">
              <a:xfrm>
                <a:off x="1611202" y="1899546"/>
                <a:ext cx="1095998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S 1/0/0</a:t>
                </a:r>
              </a:p>
            </p:txBody>
          </p:sp>
          <p:sp>
            <p:nvSpPr>
              <p:cNvPr id="40977" name="Text Box 7"/>
              <p:cNvSpPr txBox="1">
                <a:spLocks noChangeArrowheads="1"/>
              </p:cNvSpPr>
              <p:nvPr/>
            </p:nvSpPr>
            <p:spPr bwMode="auto">
              <a:xfrm>
                <a:off x="5922772" y="1925248"/>
                <a:ext cx="115993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S 1/0/0</a:t>
                </a:r>
              </a:p>
            </p:txBody>
          </p:sp>
          <p:pic>
            <p:nvPicPr>
              <p:cNvPr id="41" name="图片 40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36201" y="2016159"/>
                <a:ext cx="540000" cy="442800"/>
              </a:xfrm>
              <a:prstGeom prst="rect">
                <a:avLst/>
              </a:prstGeom>
            </p:spPr>
          </p:pic>
          <p:pic>
            <p:nvPicPr>
              <p:cNvPr id="43" name="图片 42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11392" y="2029641"/>
                <a:ext cx="540000" cy="442800"/>
              </a:xfrm>
              <a:prstGeom prst="rect">
                <a:avLst/>
              </a:prstGeom>
            </p:spPr>
          </p:pic>
        </p:grpSp>
        <p:cxnSp>
          <p:nvCxnSpPr>
            <p:cNvPr id="38" name="直接连接符 37"/>
            <p:cNvCxnSpPr>
              <a:stCxn id="43" idx="1"/>
              <a:endCxn id="41" idx="3"/>
            </p:cNvCxnSpPr>
            <p:nvPr/>
          </p:nvCxnSpPr>
          <p:spPr>
            <a:xfrm flipH="1" flipV="1">
              <a:off x="3503489" y="2796609"/>
              <a:ext cx="513519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3928637" y="3374287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1</a:t>
            </a:r>
          </a:p>
        </p:txBody>
      </p:sp>
      <p:sp>
        <p:nvSpPr>
          <p:cNvPr id="47" name="Oval 4">
            <a:extLst>
              <a:ext uri="{FF2B5EF4-FFF2-40B4-BE49-F238E27FC236}">
                <a16:creationId xmlns="" xmlns:a16="http://schemas.microsoft.com/office/drawing/2014/main" id="{E3B22FBF-2C56-4276-A84D-BC40306D03EE}"/>
              </a:ext>
            </a:extLst>
          </p:cNvPr>
          <p:cNvSpPr>
            <a:spLocks noChangeAspect="1"/>
          </p:cNvSpPr>
          <p:nvPr/>
        </p:nvSpPr>
        <p:spPr>
          <a:xfrm>
            <a:off x="7891338" y="4032831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2</a:t>
            </a:r>
          </a:p>
        </p:txBody>
      </p:sp>
      <p:sp>
        <p:nvSpPr>
          <p:cNvPr id="48" name="Oval 4">
            <a:extLst>
              <a:ext uri="{FF2B5EF4-FFF2-40B4-BE49-F238E27FC236}">
                <a16:creationId xmlns="" xmlns:a16="http://schemas.microsoft.com/office/drawing/2014/main" id="{062ED75B-4CD7-4A3A-9F2B-A951702F4908}"/>
              </a:ext>
            </a:extLst>
          </p:cNvPr>
          <p:cNvSpPr>
            <a:spLocks noChangeAspect="1"/>
          </p:cNvSpPr>
          <p:nvPr/>
        </p:nvSpPr>
        <p:spPr>
          <a:xfrm>
            <a:off x="7891338" y="4769264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1</a:t>
            </a:r>
          </a:p>
        </p:txBody>
      </p:sp>
      <p:sp>
        <p:nvSpPr>
          <p:cNvPr id="49" name="Oval 4">
            <a:extLst>
              <a:ext uri="{FF2B5EF4-FFF2-40B4-BE49-F238E27FC236}">
                <a16:creationId xmlns="" xmlns:a16="http://schemas.microsoft.com/office/drawing/2014/main" id="{F9A9FECF-725E-452F-B668-799026C431C3}"/>
              </a:ext>
            </a:extLst>
          </p:cNvPr>
          <p:cNvSpPr>
            <a:spLocks noChangeAspect="1"/>
          </p:cNvSpPr>
          <p:nvPr/>
        </p:nvSpPr>
        <p:spPr>
          <a:xfrm>
            <a:off x="3935237" y="5521711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2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9437545" y="2412407"/>
            <a:ext cx="16866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Параметры интерфейса:</a:t>
            </a:r>
          </a:p>
          <a:p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MRU=1500</a:t>
            </a:r>
          </a:p>
          <a:p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Auth_Type=PAP</a:t>
            </a:r>
          </a:p>
          <a:p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Magic_Num=b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819337" y="2362758"/>
            <a:ext cx="1976732" cy="1048682"/>
          </a:xfrm>
          <a:prstGeom prst="round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60493" y="2429975"/>
            <a:ext cx="19720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Параметры интерфейса:</a:t>
            </a:r>
          </a:p>
          <a:p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MRU=1500</a:t>
            </a:r>
          </a:p>
          <a:p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Auth_Type=PAP</a:t>
            </a:r>
          </a:p>
          <a:p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Magic_Num=a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D9CC3AF6-3ACD-4568-95AA-B5B937AB8AD9}"/>
              </a:ext>
            </a:extLst>
          </p:cNvPr>
          <p:cNvSpPr txBox="1"/>
          <p:nvPr/>
        </p:nvSpPr>
        <p:spPr>
          <a:xfrm>
            <a:off x="442914" y="3495547"/>
            <a:ext cx="27691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400" dirty="0">
                <a:latin typeface="Huawei Sans" panose="020C0503030203020204" pitchFamily="34" charset="0"/>
              </a:rPr>
              <a:t>1. Отправляет пакет Configure-Request, содержащий локальные параметры.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2165E72D-5798-40D5-A9C0-E1C12029917C}"/>
              </a:ext>
            </a:extLst>
          </p:cNvPr>
          <p:cNvSpPr txBox="1"/>
          <p:nvPr/>
        </p:nvSpPr>
        <p:spPr>
          <a:xfrm>
            <a:off x="8841971" y="4203285"/>
            <a:ext cx="2907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400" dirty="0">
                <a:latin typeface="Huawei Sans" panose="020C0503030203020204" pitchFamily="34" charset="0"/>
              </a:rPr>
              <a:t>2. Проверяет правильность параметров однорангового узла.</a:t>
            </a:r>
          </a:p>
        </p:txBody>
      </p:sp>
      <p:cxnSp>
        <p:nvCxnSpPr>
          <p:cNvPr id="54" name="直接连接符 53"/>
          <p:cNvCxnSpPr>
            <a:cxnSpLocks/>
          </p:cNvCxnSpPr>
          <p:nvPr/>
        </p:nvCxnSpPr>
        <p:spPr>
          <a:xfrm flipH="1">
            <a:off x="3237632" y="3411440"/>
            <a:ext cx="0" cy="2784090"/>
          </a:xfrm>
          <a:prstGeom prst="line">
            <a:avLst/>
          </a:prstGeom>
          <a:ln w="19050">
            <a:solidFill>
              <a:srgbClr val="EC706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cxnSpLocks/>
          </p:cNvCxnSpPr>
          <p:nvPr/>
        </p:nvCxnSpPr>
        <p:spPr>
          <a:xfrm flipH="1">
            <a:off x="8816380" y="3414230"/>
            <a:ext cx="0" cy="2781300"/>
          </a:xfrm>
          <a:prstGeom prst="line">
            <a:avLst/>
          </a:prstGeom>
          <a:ln w="19050">
            <a:solidFill>
              <a:srgbClr val="EC706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五边形 44"/>
          <p:cNvSpPr/>
          <p:nvPr/>
        </p:nvSpPr>
        <p:spPr bwMode="auto">
          <a:xfrm>
            <a:off x="7102073" y="126000"/>
            <a:ext cx="1055909" cy="324000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8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Описание</a:t>
            </a:r>
          </a:p>
        </p:txBody>
      </p:sp>
      <p:sp>
        <p:nvSpPr>
          <p:cNvPr id="61" name="燕尾形 60"/>
          <p:cNvSpPr/>
          <p:nvPr/>
        </p:nvSpPr>
        <p:spPr bwMode="auto">
          <a:xfrm>
            <a:off x="8068857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Установление соединения</a:t>
            </a:r>
          </a:p>
        </p:txBody>
      </p:sp>
      <p:sp>
        <p:nvSpPr>
          <p:cNvPr id="62" name="燕尾形 61"/>
          <p:cNvSpPr/>
          <p:nvPr/>
        </p:nvSpPr>
        <p:spPr bwMode="auto">
          <a:xfrm>
            <a:off x="9035641" y="126000"/>
            <a:ext cx="1055909" cy="32400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LCP</a:t>
            </a:r>
          </a:p>
        </p:txBody>
      </p:sp>
      <p:sp>
        <p:nvSpPr>
          <p:cNvPr id="63" name="燕尾形 62"/>
          <p:cNvSpPr/>
          <p:nvPr/>
        </p:nvSpPr>
        <p:spPr bwMode="auto">
          <a:xfrm>
            <a:off x="10002425" y="126000"/>
            <a:ext cx="1121800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аутентификации</a:t>
            </a:r>
          </a:p>
        </p:txBody>
      </p:sp>
      <p:sp>
        <p:nvSpPr>
          <p:cNvPr id="64" name="燕尾形 63"/>
          <p:cNvSpPr/>
          <p:nvPr/>
        </p:nvSpPr>
        <p:spPr bwMode="auto">
          <a:xfrm>
            <a:off x="11083069" y="120572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NCP</a:t>
            </a:r>
          </a:p>
        </p:txBody>
      </p:sp>
    </p:spTree>
    <p:extLst>
      <p:ext uri="{BB962C8B-B14F-4D97-AF65-F5344CB8AC3E}">
        <p14:creationId xmlns:p14="http://schemas.microsoft.com/office/powerpoint/2010/main" val="322174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51877" y="1385038"/>
            <a:ext cx="11306175" cy="4680000"/>
          </a:xfrm>
        </p:spPr>
        <p:txBody>
          <a:bodyPr/>
          <a:lstStyle/>
          <a:p>
            <a:r>
              <a:rPr lang="ru-RU" sz="1400" dirty="0">
                <a:sym typeface="Huawei Sans" panose="020C0503030203020204" pitchFamily="34" charset="0"/>
              </a:rPr>
              <a:t>Если во время обмена пакетами LCP параметры LCP не совпадают, получатель отправляет пакет Configure-Nak, чтобы уведомить </a:t>
            </a:r>
            <a:r>
              <a:rPr lang="ru-RU" sz="1400" dirty="0" smtClean="0">
                <a:sym typeface="Huawei Sans" panose="020C0503030203020204" pitchFamily="34" charset="0"/>
              </a:rPr>
              <a:t>одноранговый узел </a:t>
            </a:r>
            <a:r>
              <a:rPr lang="ru-RU" sz="1400" dirty="0">
                <a:sym typeface="Huawei Sans" panose="020C0503030203020204" pitchFamily="34" charset="0"/>
              </a:rPr>
              <a:t>о необходимости изменить параметры и выполнить повторное согласование.</a:t>
            </a:r>
          </a:p>
        </p:txBody>
      </p:sp>
      <p:sp>
        <p:nvSpPr>
          <p:cNvPr id="40963" name="标题 1"/>
          <p:cNvSpPr>
            <a:spLocks noGrp="1"/>
          </p:cNvSpPr>
          <p:nvPr>
            <p:ph type="title"/>
          </p:nvPr>
        </p:nvSpPr>
        <p:spPr>
          <a:xfrm>
            <a:off x="1451925" y="597119"/>
            <a:ext cx="10430318" cy="640800"/>
          </a:xfrm>
        </p:spPr>
        <p:txBody>
          <a:bodyPr/>
          <a:lstStyle/>
          <a:p>
            <a:r>
              <a:rPr lang="ru-RU" sz="3200" dirty="0"/>
              <a:t>Процесс согласования LCP — несоответствие параметров</a:t>
            </a:r>
          </a:p>
        </p:txBody>
      </p:sp>
      <p:sp>
        <p:nvSpPr>
          <p:cNvPr id="53" name="圆角矩形 52"/>
          <p:cNvSpPr/>
          <p:nvPr/>
        </p:nvSpPr>
        <p:spPr>
          <a:xfrm>
            <a:off x="826000" y="2409694"/>
            <a:ext cx="1916370" cy="818103"/>
          </a:xfrm>
          <a:prstGeom prst="round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1091" y="2409694"/>
            <a:ext cx="19030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Huawei Sans" panose="020C0503030203020204" pitchFamily="34" charset="0"/>
              </a:rPr>
              <a:t>Параметры интерфейса:</a:t>
            </a:r>
          </a:p>
          <a:p>
            <a:r>
              <a:rPr lang="ru-RU" sz="11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MRU=2000</a:t>
            </a:r>
          </a:p>
          <a:p>
            <a:r>
              <a:rPr lang="ru-RU" sz="11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Auth_Type=PAP</a:t>
            </a:r>
          </a:p>
          <a:p>
            <a:r>
              <a:rPr lang="ru-RU" sz="11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Magic_Num=a</a:t>
            </a:r>
          </a:p>
        </p:txBody>
      </p:sp>
      <p:sp>
        <p:nvSpPr>
          <p:cNvPr id="54" name="圆角矩形 53"/>
          <p:cNvSpPr/>
          <p:nvPr/>
        </p:nvSpPr>
        <p:spPr>
          <a:xfrm>
            <a:off x="9391331" y="2332494"/>
            <a:ext cx="1437347" cy="985756"/>
          </a:xfrm>
          <a:prstGeom prst="round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9391331" y="2396800"/>
            <a:ext cx="14750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Huawei Sans" panose="020C0503030203020204" pitchFamily="34" charset="0"/>
              </a:rPr>
              <a:t>Параметры интерфейса:</a:t>
            </a:r>
          </a:p>
          <a:p>
            <a:r>
              <a:rPr lang="ru-RU" sz="11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MRU=1500</a:t>
            </a:r>
          </a:p>
          <a:p>
            <a:r>
              <a:rPr lang="ru-RU" sz="11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Auth_Type=PAP</a:t>
            </a:r>
          </a:p>
        </p:txBody>
      </p:sp>
      <p:grpSp>
        <p:nvGrpSpPr>
          <p:cNvPr id="76" name="组合 75"/>
          <p:cNvGrpSpPr/>
          <p:nvPr/>
        </p:nvGrpSpPr>
        <p:grpSpPr>
          <a:xfrm>
            <a:off x="2898009" y="2318323"/>
            <a:ext cx="6347553" cy="1001844"/>
            <a:chOff x="2898009" y="2318323"/>
            <a:chExt cx="6347553" cy="1001844"/>
          </a:xfrm>
        </p:grpSpPr>
        <p:grpSp>
          <p:nvGrpSpPr>
            <p:cNvPr id="77" name="组合 76"/>
            <p:cNvGrpSpPr/>
            <p:nvPr/>
          </p:nvGrpSpPr>
          <p:grpSpPr>
            <a:xfrm>
              <a:off x="2898009" y="2318323"/>
              <a:ext cx="6347553" cy="1001844"/>
              <a:chOff x="1170721" y="1759273"/>
              <a:chExt cx="6347553" cy="1001844"/>
            </a:xfrm>
          </p:grpSpPr>
          <p:sp>
            <p:nvSpPr>
              <p:cNvPr id="79" name="Text Box 11"/>
              <p:cNvSpPr txBox="1">
                <a:spLocks noChangeArrowheads="1"/>
              </p:cNvSpPr>
              <p:nvPr/>
            </p:nvSpPr>
            <p:spPr bwMode="auto">
              <a:xfrm>
                <a:off x="1170721" y="2545673"/>
                <a:ext cx="65580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1">
                <a:spAutoFit/>
              </a:bodyPr>
              <a:lstStyle>
                <a:lvl1pPr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R1</a:t>
                </a:r>
              </a:p>
            </p:txBody>
          </p:sp>
          <p:sp>
            <p:nvSpPr>
              <p:cNvPr id="80" name="Text Box 12"/>
              <p:cNvSpPr txBox="1">
                <a:spLocks noChangeArrowheads="1"/>
              </p:cNvSpPr>
              <p:nvPr/>
            </p:nvSpPr>
            <p:spPr bwMode="auto">
              <a:xfrm>
                <a:off x="6819110" y="2545673"/>
                <a:ext cx="699164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1">
                <a:spAutoFit/>
              </a:bodyPr>
              <a:lstStyle>
                <a:lvl1pPr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R2</a:t>
                </a:r>
              </a:p>
            </p:txBody>
          </p:sp>
          <p:sp>
            <p:nvSpPr>
              <p:cNvPr id="81" name="Text Box 7"/>
              <p:cNvSpPr txBox="1">
                <a:spLocks noChangeArrowheads="1"/>
              </p:cNvSpPr>
              <p:nvPr/>
            </p:nvSpPr>
            <p:spPr bwMode="auto">
              <a:xfrm>
                <a:off x="3889674" y="1759273"/>
                <a:ext cx="958076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600" dirty="0">
                    <a:solidFill>
                      <a:srgbClr val="EC7061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PPP</a:t>
                </a:r>
              </a:p>
            </p:txBody>
          </p:sp>
          <p:sp>
            <p:nvSpPr>
              <p:cNvPr id="82" name="Text Box 7"/>
              <p:cNvSpPr txBox="1">
                <a:spLocks noChangeArrowheads="1"/>
              </p:cNvSpPr>
              <p:nvPr/>
            </p:nvSpPr>
            <p:spPr bwMode="auto">
              <a:xfrm>
                <a:off x="1712120" y="2255260"/>
                <a:ext cx="127071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10.1.1.1/30</a:t>
                </a:r>
              </a:p>
            </p:txBody>
          </p:sp>
          <p:sp>
            <p:nvSpPr>
              <p:cNvPr id="83" name="Text Box 7"/>
              <p:cNvSpPr txBox="1">
                <a:spLocks noChangeArrowheads="1"/>
              </p:cNvSpPr>
              <p:nvPr/>
            </p:nvSpPr>
            <p:spPr bwMode="auto">
              <a:xfrm>
                <a:off x="5561748" y="2264104"/>
                <a:ext cx="15061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10.1.1.2/30</a:t>
                </a:r>
              </a:p>
            </p:txBody>
          </p:sp>
          <p:sp>
            <p:nvSpPr>
              <p:cNvPr id="84" name="Text Box 7"/>
              <p:cNvSpPr txBox="1">
                <a:spLocks noChangeArrowheads="1"/>
              </p:cNvSpPr>
              <p:nvPr/>
            </p:nvSpPr>
            <p:spPr bwMode="auto">
              <a:xfrm>
                <a:off x="1611202" y="1899546"/>
                <a:ext cx="1095998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S 1/0/0</a:t>
                </a:r>
              </a:p>
            </p:txBody>
          </p:sp>
          <p:sp>
            <p:nvSpPr>
              <p:cNvPr id="85" name="Text Box 7"/>
              <p:cNvSpPr txBox="1">
                <a:spLocks noChangeArrowheads="1"/>
              </p:cNvSpPr>
              <p:nvPr/>
            </p:nvSpPr>
            <p:spPr bwMode="auto">
              <a:xfrm>
                <a:off x="5922772" y="1925248"/>
                <a:ext cx="115993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S 1/0/0</a:t>
                </a:r>
              </a:p>
            </p:txBody>
          </p:sp>
          <p:pic>
            <p:nvPicPr>
              <p:cNvPr id="86" name="图片 85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36201" y="2016159"/>
                <a:ext cx="540000" cy="442800"/>
              </a:xfrm>
              <a:prstGeom prst="rect">
                <a:avLst/>
              </a:prstGeom>
            </p:spPr>
          </p:pic>
          <p:pic>
            <p:nvPicPr>
              <p:cNvPr id="87" name="图片 86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11392" y="2029641"/>
                <a:ext cx="540000" cy="442800"/>
              </a:xfrm>
              <a:prstGeom prst="rect">
                <a:avLst/>
              </a:prstGeom>
            </p:spPr>
          </p:pic>
        </p:grpSp>
        <p:cxnSp>
          <p:nvCxnSpPr>
            <p:cNvPr id="78" name="直接连接符 77"/>
            <p:cNvCxnSpPr>
              <a:stCxn id="87" idx="1"/>
              <a:endCxn id="86" idx="3"/>
            </p:cNvCxnSpPr>
            <p:nvPr/>
          </p:nvCxnSpPr>
          <p:spPr>
            <a:xfrm flipH="1" flipV="1">
              <a:off x="3503489" y="2796609"/>
              <a:ext cx="513519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3944721" y="3365469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1</a:t>
            </a:r>
          </a:p>
        </p:txBody>
      </p:sp>
      <p:sp>
        <p:nvSpPr>
          <p:cNvPr id="89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8017812" y="4051323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2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3676861" y="3421571"/>
            <a:ext cx="4951486" cy="2459191"/>
            <a:chOff x="3769679" y="3393760"/>
            <a:chExt cx="3424851" cy="2459191"/>
          </a:xfrm>
        </p:grpSpPr>
        <p:sp>
          <p:nvSpPr>
            <p:cNvPr id="38" name="Text Box 19"/>
            <p:cNvSpPr txBox="1">
              <a:spLocks noChangeArrowheads="1"/>
            </p:cNvSpPr>
            <p:nvPr/>
          </p:nvSpPr>
          <p:spPr bwMode="auto">
            <a:xfrm>
              <a:off x="3769679" y="3393760"/>
              <a:ext cx="3424851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Configure-Request</a:t>
              </a:r>
            </a:p>
          </p:txBody>
        </p:sp>
        <p:sp>
          <p:nvSpPr>
            <p:cNvPr id="39" name="Text Box 20"/>
            <p:cNvSpPr txBox="1">
              <a:spLocks noChangeArrowheads="1"/>
            </p:cNvSpPr>
            <p:nvPr/>
          </p:nvSpPr>
          <p:spPr bwMode="auto">
            <a:xfrm>
              <a:off x="3769679" y="4120970"/>
              <a:ext cx="3424851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Configure-Nak</a:t>
              </a:r>
            </a:p>
          </p:txBody>
        </p:sp>
        <p:sp>
          <p:nvSpPr>
            <p:cNvPr id="40" name="Text Box 28"/>
            <p:cNvSpPr txBox="1">
              <a:spLocks noChangeArrowheads="1"/>
            </p:cNvSpPr>
            <p:nvPr/>
          </p:nvSpPr>
          <p:spPr bwMode="auto">
            <a:xfrm>
              <a:off x="4065362" y="4747646"/>
              <a:ext cx="2976480" cy="312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spAutoFit/>
            </a:bodyPr>
            <a:lstStyle/>
            <a:p>
              <a:pPr algn="ctr" eaLnBrk="1" hangingPunct="1">
                <a:lnSpc>
                  <a:spcPts val="800"/>
                </a:lnSpc>
                <a:spcBef>
                  <a:spcPct val="50000"/>
                </a:spcBef>
                <a:defRPr/>
              </a:pPr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charset="0"/>
                  <a:sym typeface="Huawei Sans" panose="020C0503030203020204" pitchFamily="34" charset="0"/>
                </a:rPr>
                <a:t>Configure-Request  </a:t>
              </a:r>
            </a:p>
            <a:p>
              <a:pPr algn="ctr" eaLnBrk="1" hangingPunct="1">
                <a:lnSpc>
                  <a:spcPts val="800"/>
                </a:lnSpc>
                <a:spcBef>
                  <a:spcPct val="50000"/>
                </a:spcBef>
                <a:defRPr/>
              </a:pPr>
              <a:r>
                <a:rPr lang="ru-RU" sz="1400" dirty="0" smtClean="0">
                  <a:latin typeface="Huawei Sans" panose="020C0503030203020204" pitchFamily="34" charset="0"/>
                  <a:ea typeface="方正兰亭黑简体" panose="02000000000000000000" pitchFamily="2" charset="-122"/>
                  <a:cs typeface="Arial" charset="0"/>
                  <a:sym typeface="Huawei Sans" panose="020C0503030203020204" pitchFamily="34" charset="0"/>
                </a:rPr>
                <a:t>(с </a:t>
              </a:r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charset="0"/>
                  <a:sym typeface="Huawei Sans" panose="020C0503030203020204" pitchFamily="34" charset="0"/>
                </a:rPr>
                <a:t>измененным параметром конфигурации)</a:t>
              </a:r>
            </a:p>
          </p:txBody>
        </p:sp>
        <p:cxnSp>
          <p:nvCxnSpPr>
            <p:cNvPr id="42" name="直接箭头连接符 41"/>
            <p:cNvCxnSpPr/>
            <p:nvPr/>
          </p:nvCxnSpPr>
          <p:spPr>
            <a:xfrm>
              <a:off x="3919913" y="3680958"/>
              <a:ext cx="3009372" cy="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/>
            <p:cNvCxnSpPr/>
            <p:nvPr/>
          </p:nvCxnSpPr>
          <p:spPr>
            <a:xfrm flipH="1">
              <a:off x="3912804" y="4367957"/>
              <a:ext cx="3054581" cy="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/>
            <p:nvPr/>
          </p:nvCxnSpPr>
          <p:spPr>
            <a:xfrm>
              <a:off x="3973541" y="5165949"/>
              <a:ext cx="3006544" cy="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箭头连接符 51"/>
            <p:cNvCxnSpPr/>
            <p:nvPr/>
          </p:nvCxnSpPr>
          <p:spPr>
            <a:xfrm flipH="1">
              <a:off x="3886453" y="5852951"/>
              <a:ext cx="3054581" cy="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 Box 20"/>
            <p:cNvSpPr txBox="1">
              <a:spLocks noChangeArrowheads="1"/>
            </p:cNvSpPr>
            <p:nvPr/>
          </p:nvSpPr>
          <p:spPr bwMode="auto">
            <a:xfrm>
              <a:off x="3920050" y="5589253"/>
              <a:ext cx="321240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Configure-Ack</a:t>
              </a:r>
            </a:p>
          </p:txBody>
        </p:sp>
      </p:grpSp>
      <p:sp>
        <p:nvSpPr>
          <p:cNvPr id="91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8006873" y="5518431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4</a:t>
            </a:r>
          </a:p>
        </p:txBody>
      </p:sp>
      <p:sp>
        <p:nvSpPr>
          <p:cNvPr id="92" name="圆角矩形 91"/>
          <p:cNvSpPr/>
          <p:nvPr/>
        </p:nvSpPr>
        <p:spPr>
          <a:xfrm>
            <a:off x="644005" y="4184900"/>
            <a:ext cx="1947159" cy="875779"/>
          </a:xfrm>
          <a:prstGeom prst="round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4006" y="4258295"/>
            <a:ext cx="19471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Huawei Sans" panose="020C0503030203020204" pitchFamily="34" charset="0"/>
              </a:rPr>
              <a:t>Параметры интерфейса:</a:t>
            </a:r>
          </a:p>
          <a:p>
            <a:r>
              <a:rPr lang="ru-RU" sz="1100" dirty="0">
                <a:latin typeface="Huawei Sans" panose="020C0503030203020204" pitchFamily="34" charset="0"/>
              </a:rPr>
              <a:t>MRU=1500</a:t>
            </a:r>
          </a:p>
          <a:p>
            <a:r>
              <a:rPr lang="ru-RU" sz="1100" dirty="0">
                <a:latin typeface="Huawei Sans" panose="020C0503030203020204" pitchFamily="34" charset="0"/>
              </a:rPr>
              <a:t>Auth_Type=PAP</a:t>
            </a:r>
          </a:p>
          <a:p>
            <a:r>
              <a:rPr lang="ru-RU" sz="1100" dirty="0">
                <a:latin typeface="Huawei Sans" panose="020C0503030203020204" pitchFamily="34" charset="0"/>
              </a:rPr>
              <a:t>Magic_Num=a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D9CC3AF6-3ACD-4568-95AA-B5B937AB8AD9}"/>
              </a:ext>
            </a:extLst>
          </p:cNvPr>
          <p:cNvSpPr txBox="1"/>
          <p:nvPr/>
        </p:nvSpPr>
        <p:spPr>
          <a:xfrm>
            <a:off x="442913" y="3342363"/>
            <a:ext cx="280431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200" dirty="0">
                <a:latin typeface="Huawei Sans" panose="020C0503030203020204" pitchFamily="34" charset="0"/>
              </a:rPr>
              <a:t>1.</a:t>
            </a:r>
            <a:r>
              <a:rPr lang="ru-RU" sz="1400" dirty="0">
                <a:latin typeface="Huawei Sans" panose="020C0503030203020204" pitchFamily="34" charset="0"/>
              </a:rPr>
              <a:t> </a:t>
            </a:r>
            <a:r>
              <a:rPr lang="ru-RU" sz="1200" dirty="0">
                <a:latin typeface="Huawei Sans" panose="020C0503030203020204" pitchFamily="34" charset="0"/>
              </a:rPr>
              <a:t>Отправляет пакет Configure-Request, содержащий локальные параметры.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9CE19A53-E045-4653-9798-2A987E440601}"/>
              </a:ext>
            </a:extLst>
          </p:cNvPr>
          <p:cNvSpPr txBox="1"/>
          <p:nvPr/>
        </p:nvSpPr>
        <p:spPr>
          <a:xfrm>
            <a:off x="9034106" y="4103380"/>
            <a:ext cx="271498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200" dirty="0">
                <a:latin typeface="Huawei Sans" panose="020C0503030203020204" pitchFamily="34" charset="0"/>
              </a:rPr>
              <a:t>2. Обнаруживает, что соответствующий параметр недействителен, и выполняет согласование параметров.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D9CC3AF6-3ACD-4568-95AA-B5B937AB8AD9}"/>
              </a:ext>
            </a:extLst>
          </p:cNvPr>
          <p:cNvSpPr txBox="1"/>
          <p:nvPr/>
        </p:nvSpPr>
        <p:spPr>
          <a:xfrm>
            <a:off x="451878" y="5193165"/>
            <a:ext cx="279534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200" dirty="0">
                <a:latin typeface="Huawei Sans" panose="020C0503030203020204" pitchFamily="34" charset="0"/>
              </a:rPr>
              <a:t>3. Повторно отправляет пакет Configure-Request, который содержит согласованные параметры.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2165E72D-5798-40D5-A9C0-E1C12029917C}"/>
              </a:ext>
            </a:extLst>
          </p:cNvPr>
          <p:cNvSpPr txBox="1"/>
          <p:nvPr/>
        </p:nvSpPr>
        <p:spPr>
          <a:xfrm>
            <a:off x="9034106" y="5532846"/>
            <a:ext cx="2694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200" dirty="0">
                <a:latin typeface="Huawei Sans" panose="020C0503030203020204" pitchFamily="34" charset="0"/>
              </a:rPr>
              <a:t>4. Проверяет правильность параметров однорангового узла.</a:t>
            </a:r>
          </a:p>
        </p:txBody>
      </p:sp>
      <p:cxnSp>
        <p:nvCxnSpPr>
          <p:cNvPr id="56" name="直接连接符 55"/>
          <p:cNvCxnSpPr>
            <a:cxnSpLocks/>
          </p:cNvCxnSpPr>
          <p:nvPr/>
        </p:nvCxnSpPr>
        <p:spPr>
          <a:xfrm flipH="1">
            <a:off x="3259023" y="3426210"/>
            <a:ext cx="0" cy="2784090"/>
          </a:xfrm>
          <a:prstGeom prst="line">
            <a:avLst/>
          </a:prstGeom>
          <a:ln w="19050">
            <a:solidFill>
              <a:srgbClr val="EC706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cxnSpLocks/>
          </p:cNvCxnSpPr>
          <p:nvPr/>
        </p:nvCxnSpPr>
        <p:spPr>
          <a:xfrm flipH="1">
            <a:off x="8915066" y="3429000"/>
            <a:ext cx="0" cy="2781300"/>
          </a:xfrm>
          <a:prstGeom prst="line">
            <a:avLst/>
          </a:prstGeom>
          <a:ln w="19050">
            <a:solidFill>
              <a:srgbClr val="EC706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3963274" y="4832075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3</a:t>
            </a:r>
          </a:p>
        </p:txBody>
      </p:sp>
      <p:sp>
        <p:nvSpPr>
          <p:cNvPr id="50" name="五边形 49"/>
          <p:cNvSpPr/>
          <p:nvPr/>
        </p:nvSpPr>
        <p:spPr bwMode="auto">
          <a:xfrm>
            <a:off x="7102073" y="126000"/>
            <a:ext cx="1055909" cy="324000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8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Описание</a:t>
            </a:r>
          </a:p>
        </p:txBody>
      </p:sp>
      <p:sp>
        <p:nvSpPr>
          <p:cNvPr id="64" name="燕尾形 63"/>
          <p:cNvSpPr/>
          <p:nvPr/>
        </p:nvSpPr>
        <p:spPr bwMode="auto">
          <a:xfrm>
            <a:off x="8068857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Установление соединения</a:t>
            </a:r>
          </a:p>
        </p:txBody>
      </p:sp>
      <p:sp>
        <p:nvSpPr>
          <p:cNvPr id="65" name="燕尾形 64"/>
          <p:cNvSpPr/>
          <p:nvPr/>
        </p:nvSpPr>
        <p:spPr bwMode="auto">
          <a:xfrm>
            <a:off x="9035641" y="126000"/>
            <a:ext cx="1055909" cy="32400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LCP</a:t>
            </a:r>
          </a:p>
        </p:txBody>
      </p:sp>
      <p:sp>
        <p:nvSpPr>
          <p:cNvPr id="66" name="燕尾形 65"/>
          <p:cNvSpPr/>
          <p:nvPr/>
        </p:nvSpPr>
        <p:spPr bwMode="auto">
          <a:xfrm>
            <a:off x="10002425" y="126000"/>
            <a:ext cx="1132300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аутентификации</a:t>
            </a:r>
          </a:p>
        </p:txBody>
      </p:sp>
      <p:sp>
        <p:nvSpPr>
          <p:cNvPr id="67" name="燕尾形 66"/>
          <p:cNvSpPr/>
          <p:nvPr/>
        </p:nvSpPr>
        <p:spPr bwMode="auto">
          <a:xfrm>
            <a:off x="11058334" y="111027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NCP</a:t>
            </a:r>
          </a:p>
        </p:txBody>
      </p:sp>
    </p:spTree>
    <p:extLst>
      <p:ext uri="{BB962C8B-B14F-4D97-AF65-F5344CB8AC3E}">
        <p14:creationId xmlns:p14="http://schemas.microsoft.com/office/powerpoint/2010/main" val="426978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400" dirty="0">
                <a:sym typeface="Huawei Sans" panose="020C0503030203020204" pitchFamily="34" charset="0"/>
              </a:rPr>
              <a:t>Если во время обмена пакетами LCP параметры LCP не могут быть идентифицированы, получатель отправляет пакет Configure-Reject, чтобы уведомить противоположную сторону о необходимости удалить неидентифицируемые параметры и повторяет согласование с противоположной стороной.</a:t>
            </a:r>
          </a:p>
        </p:txBody>
      </p:sp>
      <p:sp>
        <p:nvSpPr>
          <p:cNvPr id="40963" name="标题 1"/>
          <p:cNvSpPr>
            <a:spLocks noGrp="1"/>
          </p:cNvSpPr>
          <p:nvPr>
            <p:ph type="title"/>
          </p:nvPr>
        </p:nvSpPr>
        <p:spPr>
          <a:xfrm>
            <a:off x="1594800" y="501997"/>
            <a:ext cx="9831600" cy="640800"/>
          </a:xfrm>
        </p:spPr>
        <p:txBody>
          <a:bodyPr/>
          <a:lstStyle/>
          <a:p>
            <a:r>
              <a:rPr lang="ru-RU" sz="3200" dirty="0"/>
              <a:t>Согласование LCP — нераспознанные параметры</a:t>
            </a:r>
          </a:p>
        </p:txBody>
      </p:sp>
      <p:sp>
        <p:nvSpPr>
          <p:cNvPr id="38" name="Text Box 19"/>
          <p:cNvSpPr txBox="1">
            <a:spLocks noChangeArrowheads="1"/>
          </p:cNvSpPr>
          <p:nvPr/>
        </p:nvSpPr>
        <p:spPr bwMode="auto">
          <a:xfrm>
            <a:off x="3679858" y="3527163"/>
            <a:ext cx="486653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Configure-Request</a:t>
            </a:r>
          </a:p>
        </p:txBody>
      </p:sp>
      <p:sp>
        <p:nvSpPr>
          <p:cNvPr id="39" name="Text Box 20"/>
          <p:cNvSpPr txBox="1">
            <a:spLocks noChangeArrowheads="1"/>
          </p:cNvSpPr>
          <p:nvPr/>
        </p:nvSpPr>
        <p:spPr bwMode="auto">
          <a:xfrm>
            <a:off x="3672610" y="4299189"/>
            <a:ext cx="486653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Configure-Reject</a:t>
            </a:r>
          </a:p>
        </p:txBody>
      </p:sp>
      <p:sp>
        <p:nvSpPr>
          <p:cNvPr id="40" name="Text Box 28"/>
          <p:cNvSpPr txBox="1">
            <a:spLocks noChangeArrowheads="1"/>
          </p:cNvSpPr>
          <p:nvPr/>
        </p:nvSpPr>
        <p:spPr bwMode="auto">
          <a:xfrm>
            <a:off x="4067790" y="4933689"/>
            <a:ext cx="4229426" cy="312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spAutoFit/>
          </a:bodyPr>
          <a:lstStyle/>
          <a:p>
            <a:pPr algn="ctr" eaLnBrk="1" hangingPunct="1">
              <a:lnSpc>
                <a:spcPts val="800"/>
              </a:lnSpc>
              <a:spcBef>
                <a:spcPct val="50000"/>
              </a:spcBef>
              <a:defRPr/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charset="0"/>
                <a:sym typeface="Huawei Sans" panose="020C0503030203020204" pitchFamily="34" charset="0"/>
              </a:rPr>
              <a:t>Configure-Request  </a:t>
            </a:r>
          </a:p>
          <a:p>
            <a:pPr algn="ctr" eaLnBrk="1" hangingPunct="1">
              <a:lnSpc>
                <a:spcPts val="800"/>
              </a:lnSpc>
              <a:spcBef>
                <a:spcPct val="50000"/>
              </a:spcBef>
              <a:defRPr/>
            </a:pPr>
            <a:r>
              <a:rPr lang="ru-RU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Arial" charset="0"/>
                <a:sym typeface="Huawei Sans" panose="020C0503030203020204" pitchFamily="34" charset="0"/>
              </a:rPr>
              <a:t>(с </a:t>
            </a: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charset="0"/>
                <a:sym typeface="Huawei Sans" panose="020C0503030203020204" pitchFamily="34" charset="0"/>
              </a:rPr>
              <a:t>удаленным параметром)</a:t>
            </a:r>
          </a:p>
        </p:txBody>
      </p:sp>
      <p:cxnSp>
        <p:nvCxnSpPr>
          <p:cNvPr id="42" name="直接箭头连接符 41"/>
          <p:cNvCxnSpPr/>
          <p:nvPr/>
        </p:nvCxnSpPr>
        <p:spPr>
          <a:xfrm>
            <a:off x="3981872" y="3835560"/>
            <a:ext cx="4276164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 flipH="1">
            <a:off x="3935679" y="4585518"/>
            <a:ext cx="4340404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/>
          <p:nvPr/>
        </p:nvCxnSpPr>
        <p:spPr>
          <a:xfrm>
            <a:off x="4003937" y="5324469"/>
            <a:ext cx="4272146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箭头连接符 51"/>
          <p:cNvCxnSpPr/>
          <p:nvPr/>
        </p:nvCxnSpPr>
        <p:spPr>
          <a:xfrm flipH="1">
            <a:off x="3942926" y="5968079"/>
            <a:ext cx="4340404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Box 20"/>
          <p:cNvSpPr txBox="1">
            <a:spLocks noChangeArrowheads="1"/>
          </p:cNvSpPr>
          <p:nvPr/>
        </p:nvSpPr>
        <p:spPr bwMode="auto">
          <a:xfrm>
            <a:off x="3900171" y="5681525"/>
            <a:ext cx="456466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Configure-Ack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2898009" y="2318323"/>
            <a:ext cx="6347553" cy="1001844"/>
            <a:chOff x="2898009" y="2318323"/>
            <a:chExt cx="6347553" cy="1001844"/>
          </a:xfrm>
        </p:grpSpPr>
        <p:grpSp>
          <p:nvGrpSpPr>
            <p:cNvPr id="48" name="组合 47"/>
            <p:cNvGrpSpPr/>
            <p:nvPr/>
          </p:nvGrpSpPr>
          <p:grpSpPr>
            <a:xfrm>
              <a:off x="2898009" y="2318323"/>
              <a:ext cx="6347553" cy="1001844"/>
              <a:chOff x="1170721" y="1759273"/>
              <a:chExt cx="6347553" cy="1001844"/>
            </a:xfrm>
          </p:grpSpPr>
          <p:sp>
            <p:nvSpPr>
              <p:cNvPr id="53" name="Text Box 11"/>
              <p:cNvSpPr txBox="1">
                <a:spLocks noChangeArrowheads="1"/>
              </p:cNvSpPr>
              <p:nvPr/>
            </p:nvSpPr>
            <p:spPr bwMode="auto">
              <a:xfrm>
                <a:off x="1170721" y="2545673"/>
                <a:ext cx="65580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1">
                <a:spAutoFit/>
              </a:bodyPr>
              <a:lstStyle>
                <a:lvl1pPr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R1</a:t>
                </a:r>
              </a:p>
            </p:txBody>
          </p:sp>
          <p:sp>
            <p:nvSpPr>
              <p:cNvPr id="69" name="Text Box 12"/>
              <p:cNvSpPr txBox="1">
                <a:spLocks noChangeArrowheads="1"/>
              </p:cNvSpPr>
              <p:nvPr/>
            </p:nvSpPr>
            <p:spPr bwMode="auto">
              <a:xfrm>
                <a:off x="6819110" y="2545673"/>
                <a:ext cx="699164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1">
                <a:spAutoFit/>
              </a:bodyPr>
              <a:lstStyle>
                <a:lvl1pPr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R2</a:t>
                </a:r>
              </a:p>
            </p:txBody>
          </p:sp>
          <p:sp>
            <p:nvSpPr>
              <p:cNvPr id="70" name="Text Box 7"/>
              <p:cNvSpPr txBox="1">
                <a:spLocks noChangeArrowheads="1"/>
              </p:cNvSpPr>
              <p:nvPr/>
            </p:nvSpPr>
            <p:spPr bwMode="auto">
              <a:xfrm>
                <a:off x="3889674" y="1759273"/>
                <a:ext cx="958076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600" dirty="0">
                    <a:solidFill>
                      <a:srgbClr val="EC7061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PPP</a:t>
                </a:r>
              </a:p>
            </p:txBody>
          </p:sp>
          <p:sp>
            <p:nvSpPr>
              <p:cNvPr id="71" name="Text Box 7"/>
              <p:cNvSpPr txBox="1">
                <a:spLocks noChangeArrowheads="1"/>
              </p:cNvSpPr>
              <p:nvPr/>
            </p:nvSpPr>
            <p:spPr bwMode="auto">
              <a:xfrm>
                <a:off x="1712120" y="2255260"/>
                <a:ext cx="127071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10.1.1.1/30</a:t>
                </a:r>
              </a:p>
            </p:txBody>
          </p:sp>
          <p:sp>
            <p:nvSpPr>
              <p:cNvPr id="72" name="Text Box 7"/>
              <p:cNvSpPr txBox="1">
                <a:spLocks noChangeArrowheads="1"/>
              </p:cNvSpPr>
              <p:nvPr/>
            </p:nvSpPr>
            <p:spPr bwMode="auto">
              <a:xfrm>
                <a:off x="5561748" y="2264104"/>
                <a:ext cx="15061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10.1.1.2/30</a:t>
                </a:r>
              </a:p>
            </p:txBody>
          </p:sp>
          <p:sp>
            <p:nvSpPr>
              <p:cNvPr id="73" name="Text Box 7"/>
              <p:cNvSpPr txBox="1">
                <a:spLocks noChangeArrowheads="1"/>
              </p:cNvSpPr>
              <p:nvPr/>
            </p:nvSpPr>
            <p:spPr bwMode="auto">
              <a:xfrm>
                <a:off x="1611202" y="1899546"/>
                <a:ext cx="1095998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S 1/0/0</a:t>
                </a:r>
              </a:p>
            </p:txBody>
          </p:sp>
          <p:sp>
            <p:nvSpPr>
              <p:cNvPr id="74" name="Text Box 7"/>
              <p:cNvSpPr txBox="1">
                <a:spLocks noChangeArrowheads="1"/>
              </p:cNvSpPr>
              <p:nvPr/>
            </p:nvSpPr>
            <p:spPr bwMode="auto">
              <a:xfrm>
                <a:off x="5922772" y="1925248"/>
                <a:ext cx="115993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S 1/0/0</a:t>
                </a:r>
              </a:p>
            </p:txBody>
          </p:sp>
          <p:pic>
            <p:nvPicPr>
              <p:cNvPr id="75" name="图片 74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36201" y="2016159"/>
                <a:ext cx="540000" cy="442800"/>
              </a:xfrm>
              <a:prstGeom prst="rect">
                <a:avLst/>
              </a:prstGeom>
            </p:spPr>
          </p:pic>
          <p:pic>
            <p:nvPicPr>
              <p:cNvPr id="76" name="图片 75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11392" y="2029641"/>
                <a:ext cx="540000" cy="442800"/>
              </a:xfrm>
              <a:prstGeom prst="rect">
                <a:avLst/>
              </a:prstGeom>
            </p:spPr>
          </p:pic>
        </p:grpSp>
        <p:cxnSp>
          <p:nvCxnSpPr>
            <p:cNvPr id="50" name="直接连接符 49"/>
            <p:cNvCxnSpPr>
              <a:stCxn id="76" idx="1"/>
              <a:endCxn id="75" idx="3"/>
            </p:cNvCxnSpPr>
            <p:nvPr/>
          </p:nvCxnSpPr>
          <p:spPr>
            <a:xfrm flipH="1" flipV="1">
              <a:off x="3503489" y="2796609"/>
              <a:ext cx="513519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圆角矩形 76"/>
          <p:cNvSpPr/>
          <p:nvPr/>
        </p:nvSpPr>
        <p:spPr>
          <a:xfrm>
            <a:off x="860493" y="2288314"/>
            <a:ext cx="1959603" cy="1155198"/>
          </a:xfrm>
          <a:prstGeom prst="round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81313" y="2360785"/>
            <a:ext cx="16866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Huawei Sans" panose="020C0503030203020204" pitchFamily="34" charset="0"/>
              </a:rPr>
              <a:t>Параметры интерфейса:</a:t>
            </a:r>
          </a:p>
          <a:p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MRU=1500</a:t>
            </a:r>
          </a:p>
          <a:p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Auth_Type=PAP</a:t>
            </a:r>
          </a:p>
          <a:p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Magic_Num=a</a:t>
            </a:r>
          </a:p>
          <a:p>
            <a:r>
              <a:rPr lang="ru-RU" sz="12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XXX=xxx</a:t>
            </a:r>
          </a:p>
        </p:txBody>
      </p:sp>
      <p:sp>
        <p:nvSpPr>
          <p:cNvPr id="79" name="圆角矩形 78"/>
          <p:cNvSpPr/>
          <p:nvPr/>
        </p:nvSpPr>
        <p:spPr>
          <a:xfrm>
            <a:off x="9391331" y="2426948"/>
            <a:ext cx="1437347" cy="1080000"/>
          </a:xfrm>
          <a:prstGeom prst="round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881313" y="4265049"/>
            <a:ext cx="1957652" cy="985756"/>
          </a:xfrm>
          <a:prstGeom prst="round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81313" y="4370279"/>
            <a:ext cx="16866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Huawei Sans" panose="020C0503030203020204" pitchFamily="34" charset="0"/>
              </a:rPr>
              <a:t>Параметры интерфейса:</a:t>
            </a:r>
          </a:p>
          <a:p>
            <a:r>
              <a:rPr lang="ru-RU" sz="1200" dirty="0">
                <a:latin typeface="Huawei Sans" panose="020C0503030203020204" pitchFamily="34" charset="0"/>
              </a:rPr>
              <a:t>MRU=1500</a:t>
            </a:r>
          </a:p>
          <a:p>
            <a:r>
              <a:rPr lang="ru-RU" sz="1200" dirty="0">
                <a:latin typeface="Huawei Sans" panose="020C0503030203020204" pitchFamily="34" charset="0"/>
              </a:rPr>
              <a:t>Auth_Type=PAP</a:t>
            </a:r>
          </a:p>
          <a:p>
            <a:r>
              <a:rPr lang="ru-RU" sz="1200" dirty="0">
                <a:latin typeface="Huawei Sans" panose="020C0503030203020204" pitchFamily="34" charset="0"/>
              </a:rPr>
              <a:t>Magic_Num=a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9402217" y="2458596"/>
            <a:ext cx="14750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Huawei Sans" panose="020C0503030203020204" pitchFamily="34" charset="0"/>
              </a:rPr>
              <a:t>Параметры интерфейса:</a:t>
            </a:r>
          </a:p>
          <a:p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MRU=1500</a:t>
            </a:r>
          </a:p>
          <a:p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Auth_Type=PAP</a:t>
            </a:r>
          </a:p>
          <a:p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Magic_Num=b</a:t>
            </a:r>
          </a:p>
        </p:txBody>
      </p:sp>
      <p:sp>
        <p:nvSpPr>
          <p:cNvPr id="83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3981872" y="3455692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1</a:t>
            </a:r>
          </a:p>
        </p:txBody>
      </p:sp>
      <p:sp>
        <p:nvSpPr>
          <p:cNvPr id="84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8042123" y="4229208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2</a:t>
            </a:r>
          </a:p>
        </p:txBody>
      </p:sp>
      <p:sp>
        <p:nvSpPr>
          <p:cNvPr id="85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4008435" y="4962377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3</a:t>
            </a:r>
          </a:p>
        </p:txBody>
      </p:sp>
      <p:sp>
        <p:nvSpPr>
          <p:cNvPr id="86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8042123" y="5619970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4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D9CC3AF6-3ACD-4568-95AA-B5B937AB8AD9}"/>
              </a:ext>
            </a:extLst>
          </p:cNvPr>
          <p:cNvSpPr txBox="1"/>
          <p:nvPr/>
        </p:nvSpPr>
        <p:spPr>
          <a:xfrm>
            <a:off x="442914" y="3492568"/>
            <a:ext cx="270717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300" dirty="0">
                <a:latin typeface="Huawei Sans" panose="020C0503030203020204" pitchFamily="34" charset="0"/>
              </a:rPr>
              <a:t>1. Отправляет пакет Configure-Request, содержащий локальные параметры.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9CE19A53-E045-4653-9798-2A987E440601}"/>
              </a:ext>
            </a:extLst>
          </p:cNvPr>
          <p:cNvSpPr txBox="1"/>
          <p:nvPr/>
        </p:nvSpPr>
        <p:spPr>
          <a:xfrm>
            <a:off x="8956862" y="4283801"/>
            <a:ext cx="28101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300" dirty="0">
                <a:latin typeface="Huawei Sans" panose="020C0503030203020204" pitchFamily="34" charset="0"/>
              </a:rPr>
              <a:t>2. Обнаруживает, что соответствующий параметр не может быть идентифицирован, и выполняет согласование параметров.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D9CC3AF6-3ACD-4568-95AA-B5B937AB8AD9}"/>
              </a:ext>
            </a:extLst>
          </p:cNvPr>
          <p:cNvSpPr txBox="1"/>
          <p:nvPr/>
        </p:nvSpPr>
        <p:spPr>
          <a:xfrm>
            <a:off x="451878" y="5268347"/>
            <a:ext cx="269821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300" dirty="0">
                <a:latin typeface="Huawei Sans" panose="020C0503030203020204" pitchFamily="34" charset="0"/>
              </a:rPr>
              <a:t>3. Повторно отправляет пакет Configure-Request, который содержит согласованные параметры.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2165E72D-5798-40D5-A9C0-E1C12029917C}"/>
              </a:ext>
            </a:extLst>
          </p:cNvPr>
          <p:cNvSpPr txBox="1"/>
          <p:nvPr/>
        </p:nvSpPr>
        <p:spPr>
          <a:xfrm>
            <a:off x="9003348" y="5743081"/>
            <a:ext cx="274574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300" dirty="0">
                <a:latin typeface="Huawei Sans" panose="020C0503030203020204" pitchFamily="34" charset="0"/>
              </a:rPr>
              <a:t>4. Проверяет правильность параметров однорангового узла.</a:t>
            </a:r>
          </a:p>
        </p:txBody>
      </p:sp>
      <p:cxnSp>
        <p:nvCxnSpPr>
          <p:cNvPr id="57" name="直接连接符 56"/>
          <p:cNvCxnSpPr>
            <a:cxnSpLocks/>
          </p:cNvCxnSpPr>
          <p:nvPr/>
        </p:nvCxnSpPr>
        <p:spPr>
          <a:xfrm flipH="1">
            <a:off x="3227418" y="3426210"/>
            <a:ext cx="0" cy="2784090"/>
          </a:xfrm>
          <a:prstGeom prst="line">
            <a:avLst/>
          </a:prstGeom>
          <a:ln w="19050">
            <a:solidFill>
              <a:srgbClr val="EC706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cxnSpLocks/>
          </p:cNvCxnSpPr>
          <p:nvPr/>
        </p:nvCxnSpPr>
        <p:spPr>
          <a:xfrm flipH="1">
            <a:off x="8908680" y="3429000"/>
            <a:ext cx="0" cy="2781300"/>
          </a:xfrm>
          <a:prstGeom prst="line">
            <a:avLst/>
          </a:prstGeom>
          <a:ln w="19050">
            <a:solidFill>
              <a:srgbClr val="EC706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五边形 57"/>
          <p:cNvSpPr/>
          <p:nvPr/>
        </p:nvSpPr>
        <p:spPr bwMode="auto">
          <a:xfrm>
            <a:off x="7102073" y="126000"/>
            <a:ext cx="1055909" cy="324000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8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Описание</a:t>
            </a:r>
          </a:p>
        </p:txBody>
      </p:sp>
      <p:sp>
        <p:nvSpPr>
          <p:cNvPr id="65" name="燕尾形 64"/>
          <p:cNvSpPr/>
          <p:nvPr/>
        </p:nvSpPr>
        <p:spPr bwMode="auto">
          <a:xfrm>
            <a:off x="8068857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Установление соединения</a:t>
            </a:r>
          </a:p>
        </p:txBody>
      </p:sp>
      <p:sp>
        <p:nvSpPr>
          <p:cNvPr id="66" name="燕尾形 65"/>
          <p:cNvSpPr/>
          <p:nvPr/>
        </p:nvSpPr>
        <p:spPr bwMode="auto">
          <a:xfrm>
            <a:off x="9035641" y="126000"/>
            <a:ext cx="1055909" cy="32400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LCP</a:t>
            </a:r>
          </a:p>
        </p:txBody>
      </p:sp>
      <p:sp>
        <p:nvSpPr>
          <p:cNvPr id="67" name="燕尾形 66"/>
          <p:cNvSpPr/>
          <p:nvPr/>
        </p:nvSpPr>
        <p:spPr bwMode="auto">
          <a:xfrm>
            <a:off x="10002425" y="126000"/>
            <a:ext cx="1160875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аутентификации</a:t>
            </a:r>
            <a:endParaRPr lang="ru-RU" sz="7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8" name="燕尾形 67"/>
          <p:cNvSpPr/>
          <p:nvPr/>
        </p:nvSpPr>
        <p:spPr bwMode="auto">
          <a:xfrm>
            <a:off x="11082479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NCP</a:t>
            </a:r>
          </a:p>
        </p:txBody>
      </p:sp>
    </p:spTree>
    <p:extLst>
      <p:ext uri="{BB962C8B-B14F-4D97-AF65-F5344CB8AC3E}">
        <p14:creationId xmlns:p14="http://schemas.microsoft.com/office/powerpoint/2010/main" val="210487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 dirty="0"/>
              <a:t>Технологии WAN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20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8931814" y="2687283"/>
            <a:ext cx="2494586" cy="684376"/>
          </a:xfrm>
          <a:prstGeom prst="roundRect">
            <a:avLst>
              <a:gd name="adj" fmla="val 9432"/>
            </a:avLst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ysDash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200" dirty="0">
                <a:sym typeface="Huawei Sans" panose="020C0503030203020204" pitchFamily="34" charset="0"/>
              </a:rPr>
              <a:t>После успешного согласования соединения можно выполнить согласование аутентификации. Два режима согласования аутентификации: PAP и CHAP.</a:t>
            </a:r>
          </a:p>
          <a:p>
            <a:r>
              <a:rPr lang="ru-RU" sz="1200" dirty="0">
                <a:sym typeface="Huawei Sans" panose="020C0503030203020204" pitchFamily="34" charset="0"/>
              </a:rPr>
              <a:t>Для аутентификации PAP требуется двустороннее подтверждение связи (рукопожатие). Пакеты согласования передаются по каналу в виде открытого текста.</a:t>
            </a:r>
          </a:p>
        </p:txBody>
      </p:sp>
      <p:sp>
        <p:nvSpPr>
          <p:cNvPr id="491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Режим аутентификации PPP — PAP</a:t>
            </a:r>
          </a:p>
        </p:txBody>
      </p:sp>
      <p:cxnSp>
        <p:nvCxnSpPr>
          <p:cNvPr id="35" name="直接箭头连接符 34"/>
          <p:cNvCxnSpPr/>
          <p:nvPr/>
        </p:nvCxnSpPr>
        <p:spPr>
          <a:xfrm>
            <a:off x="3914705" y="5662425"/>
            <a:ext cx="4668593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 flipH="1">
            <a:off x="3914705" y="3883857"/>
            <a:ext cx="4643253" cy="0"/>
          </a:xfrm>
          <a:prstGeom prst="straightConnector1">
            <a:avLst/>
          </a:prstGeom>
          <a:ln w="25400">
            <a:solidFill>
              <a:srgbClr val="00B0F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000375" y="2248228"/>
            <a:ext cx="6263159" cy="1214109"/>
            <a:chOff x="1078237" y="1644423"/>
            <a:chExt cx="6263159" cy="1214109"/>
          </a:xfrm>
        </p:grpSpPr>
        <p:sp>
          <p:nvSpPr>
            <p:cNvPr id="24584" name="Text Box 14"/>
            <p:cNvSpPr txBox="1">
              <a:spLocks noChangeArrowheads="1"/>
            </p:cNvSpPr>
            <p:nvPr/>
          </p:nvSpPr>
          <p:spPr bwMode="auto">
            <a:xfrm>
              <a:off x="1078237" y="1787817"/>
              <a:ext cx="1471708" cy="2238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ru-RU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Аутентификатор </a:t>
              </a:r>
            </a:p>
          </p:txBody>
        </p:sp>
        <p:sp>
          <p:nvSpPr>
            <p:cNvPr id="24585" name="Text Box 15"/>
            <p:cNvSpPr txBox="1">
              <a:spLocks noChangeArrowheads="1"/>
            </p:cNvSpPr>
            <p:nvPr/>
          </p:nvSpPr>
          <p:spPr bwMode="auto">
            <a:xfrm>
              <a:off x="5966715" y="1644423"/>
              <a:ext cx="137468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ru-RU" sz="1400" dirty="0" smtClean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Одноранговый узел</a:t>
              </a:r>
              <a:endPara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655139" y="1961155"/>
              <a:ext cx="5329198" cy="897377"/>
              <a:chOff x="2790156" y="1892726"/>
              <a:chExt cx="5329198" cy="897377"/>
            </a:xfrm>
          </p:grpSpPr>
          <p:sp>
            <p:nvSpPr>
              <p:cNvPr id="39" name="Text Box 11"/>
              <p:cNvSpPr txBox="1">
                <a:spLocks noChangeArrowheads="1"/>
              </p:cNvSpPr>
              <p:nvPr/>
            </p:nvSpPr>
            <p:spPr bwMode="auto">
              <a:xfrm>
                <a:off x="2790156" y="2574659"/>
                <a:ext cx="65580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1">
                <a:spAutoFit/>
              </a:bodyPr>
              <a:lstStyle>
                <a:lvl1pPr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R1</a:t>
                </a:r>
              </a:p>
            </p:txBody>
          </p:sp>
          <p:sp>
            <p:nvSpPr>
              <p:cNvPr id="40" name="Text Box 12"/>
              <p:cNvSpPr txBox="1">
                <a:spLocks noChangeArrowheads="1"/>
              </p:cNvSpPr>
              <p:nvPr/>
            </p:nvSpPr>
            <p:spPr bwMode="auto">
              <a:xfrm>
                <a:off x="7420190" y="2542404"/>
                <a:ext cx="699164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1">
                <a:spAutoFit/>
              </a:bodyPr>
              <a:lstStyle>
                <a:lvl1pPr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R2</a:t>
                </a:r>
              </a:p>
            </p:txBody>
          </p:sp>
          <p:sp>
            <p:nvSpPr>
              <p:cNvPr id="41" name="Text Box 7"/>
              <p:cNvSpPr txBox="1">
                <a:spLocks noChangeArrowheads="1"/>
              </p:cNvSpPr>
              <p:nvPr/>
            </p:nvSpPr>
            <p:spPr bwMode="auto">
              <a:xfrm>
                <a:off x="4829841" y="1892726"/>
                <a:ext cx="958076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600" dirty="0">
                    <a:solidFill>
                      <a:srgbClr val="EC7061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PPP</a:t>
                </a:r>
              </a:p>
            </p:txBody>
          </p:sp>
          <p:sp>
            <p:nvSpPr>
              <p:cNvPr id="42" name="Text Box 7"/>
              <p:cNvSpPr txBox="1">
                <a:spLocks noChangeArrowheads="1"/>
              </p:cNvSpPr>
              <p:nvPr/>
            </p:nvSpPr>
            <p:spPr bwMode="auto">
              <a:xfrm>
                <a:off x="3265312" y="2249265"/>
                <a:ext cx="127071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10.1.1.1/30</a:t>
                </a:r>
              </a:p>
            </p:txBody>
          </p:sp>
          <p:sp>
            <p:nvSpPr>
              <p:cNvPr id="43" name="Text Box 7"/>
              <p:cNvSpPr txBox="1">
                <a:spLocks noChangeArrowheads="1"/>
              </p:cNvSpPr>
              <p:nvPr/>
            </p:nvSpPr>
            <p:spPr bwMode="auto">
              <a:xfrm>
                <a:off x="6190463" y="2252548"/>
                <a:ext cx="15061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10.1.1.2/30</a:t>
                </a:r>
              </a:p>
            </p:txBody>
          </p:sp>
          <p:sp>
            <p:nvSpPr>
              <p:cNvPr id="44" name="Text Box 7"/>
              <p:cNvSpPr txBox="1">
                <a:spLocks noChangeArrowheads="1"/>
              </p:cNvSpPr>
              <p:nvPr/>
            </p:nvSpPr>
            <p:spPr bwMode="auto">
              <a:xfrm>
                <a:off x="3194750" y="1931357"/>
                <a:ext cx="1095998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S 1/0/0</a:t>
                </a:r>
              </a:p>
            </p:txBody>
          </p:sp>
          <p:sp>
            <p:nvSpPr>
              <p:cNvPr id="45" name="Text Box 7"/>
              <p:cNvSpPr txBox="1">
                <a:spLocks noChangeArrowheads="1"/>
              </p:cNvSpPr>
              <p:nvPr/>
            </p:nvSpPr>
            <p:spPr bwMode="auto">
              <a:xfrm>
                <a:off x="6611708" y="1970674"/>
                <a:ext cx="115993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S 1/0/0</a:t>
                </a:r>
              </a:p>
            </p:txBody>
          </p:sp>
          <p:pic>
            <p:nvPicPr>
              <p:cNvPr id="46" name="图片 45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48060" y="2028450"/>
                <a:ext cx="540000" cy="442800"/>
              </a:xfrm>
              <a:prstGeom prst="rect">
                <a:avLst/>
              </a:prstGeom>
            </p:spPr>
          </p:pic>
          <p:pic>
            <p:nvPicPr>
              <p:cNvPr id="47" name="图片 46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26177" y="2029637"/>
                <a:ext cx="540000" cy="442800"/>
              </a:xfrm>
              <a:prstGeom prst="rect">
                <a:avLst/>
              </a:prstGeom>
            </p:spPr>
          </p:pic>
        </p:grpSp>
      </p:grpSp>
      <p:cxnSp>
        <p:nvCxnSpPr>
          <p:cNvPr id="3" name="直接连接符 2"/>
          <p:cNvCxnSpPr>
            <a:stCxn id="46" idx="3"/>
            <a:endCxn id="47" idx="1"/>
          </p:cNvCxnSpPr>
          <p:nvPr/>
        </p:nvCxnSpPr>
        <p:spPr>
          <a:xfrm>
            <a:off x="4175181" y="2922084"/>
            <a:ext cx="4138117" cy="1187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263047"/>
              </p:ext>
            </p:extLst>
          </p:nvPr>
        </p:nvGraphicFramePr>
        <p:xfrm>
          <a:off x="675221" y="2749626"/>
          <a:ext cx="2618407" cy="1038466"/>
        </p:xfrm>
        <a:graphic>
          <a:graphicData uri="http://schemas.openxmlformats.org/drawingml/2006/table">
            <a:tbl>
              <a:tblPr/>
              <a:tblGrid>
                <a:gridCol w="12759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4242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12263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FFFFFF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База данных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995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Имя пользователя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Пароль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995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hcia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Huawei123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10" name="直接连接符 9"/>
          <p:cNvCxnSpPr>
            <a:cxnSpLocks/>
            <a:stCxn id="39" idx="2"/>
          </p:cNvCxnSpPr>
          <p:nvPr/>
        </p:nvCxnSpPr>
        <p:spPr>
          <a:xfrm flipH="1">
            <a:off x="3880731" y="3462337"/>
            <a:ext cx="24450" cy="2799479"/>
          </a:xfrm>
          <a:prstGeom prst="line">
            <a:avLst/>
          </a:prstGeom>
          <a:ln w="19050">
            <a:solidFill>
              <a:srgbClr val="EC706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>
            <a:cxnSpLocks/>
          </p:cNvCxnSpPr>
          <p:nvPr/>
        </p:nvCxnSpPr>
        <p:spPr>
          <a:xfrm flipH="1">
            <a:off x="8557958" y="3480516"/>
            <a:ext cx="0" cy="2781300"/>
          </a:xfrm>
          <a:prstGeom prst="line">
            <a:avLst/>
          </a:prstGeom>
          <a:ln w="19050">
            <a:solidFill>
              <a:srgbClr val="EC706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175181" y="3566045"/>
            <a:ext cx="452944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3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соединения LCP выполнено успешно.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875314" y="3885339"/>
            <a:ext cx="468085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Установлено соединение нижнего уровня, режим аутентификации — PAP.</a:t>
            </a:r>
          </a:p>
        </p:txBody>
      </p:sp>
      <p:cxnSp>
        <p:nvCxnSpPr>
          <p:cNvPr id="78" name="直接箭头连接符 77"/>
          <p:cNvCxnSpPr/>
          <p:nvPr/>
        </p:nvCxnSpPr>
        <p:spPr>
          <a:xfrm flipH="1">
            <a:off x="3880731" y="4795297"/>
            <a:ext cx="4664468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928314" y="2708168"/>
            <a:ext cx="243961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Настройте имя пользователя и пароль для аутентификации на S 1/0/0.</a:t>
            </a:r>
          </a:p>
        </p:txBody>
      </p:sp>
      <p:sp>
        <p:nvSpPr>
          <p:cNvPr id="81" name="矩形 80"/>
          <p:cNvSpPr/>
          <p:nvPr/>
        </p:nvSpPr>
        <p:spPr>
          <a:xfrm>
            <a:off x="5715000" y="4509778"/>
            <a:ext cx="2830199" cy="561569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dirty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Authenticate-Request</a:t>
            </a:r>
          </a:p>
          <a:p>
            <a:pPr algn="ctr"/>
            <a:r>
              <a:rPr lang="ru-RU" sz="1200" dirty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Username=hcia; password=Huawei123</a:t>
            </a:r>
          </a:p>
        </p:txBody>
      </p:sp>
      <p:sp>
        <p:nvSpPr>
          <p:cNvPr id="88" name="矩形 87"/>
          <p:cNvSpPr/>
          <p:nvPr/>
        </p:nvSpPr>
        <p:spPr>
          <a:xfrm>
            <a:off x="4753076" y="4509779"/>
            <a:ext cx="982961" cy="561568"/>
          </a:xfrm>
          <a:prstGeom prst="rect">
            <a:avLst/>
          </a:prstGeom>
          <a:solidFill>
            <a:srgbClr val="00B0F0"/>
          </a:solidFill>
          <a:ln w="19050">
            <a:noFill/>
          </a:ln>
        </p:spPr>
        <p:txBody>
          <a:bodyPr wrap="none" anchor="ctr" anchorCtr="0">
            <a:noAutofit/>
          </a:bodyPr>
          <a:lstStyle/>
          <a:p>
            <a:pPr lvl="0" algn="ctr"/>
            <a:r>
              <a:rPr lang="ru-RU" sz="14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Кадр PPP</a:t>
            </a:r>
          </a:p>
          <a:p>
            <a:pPr lvl="0" algn="ctr"/>
            <a:r>
              <a:rPr lang="ru-RU" sz="10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Протокол=PAP</a:t>
            </a:r>
          </a:p>
        </p:txBody>
      </p:sp>
      <p:sp>
        <p:nvSpPr>
          <p:cNvPr id="89" name="矩形 88"/>
          <p:cNvSpPr/>
          <p:nvPr/>
        </p:nvSpPr>
        <p:spPr>
          <a:xfrm>
            <a:off x="4876890" y="5379805"/>
            <a:ext cx="1669332" cy="561569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dirty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Authenticate-Ack</a:t>
            </a:r>
          </a:p>
        </p:txBody>
      </p:sp>
      <p:sp>
        <p:nvSpPr>
          <p:cNvPr id="90" name="矩形 89"/>
          <p:cNvSpPr/>
          <p:nvPr/>
        </p:nvSpPr>
        <p:spPr>
          <a:xfrm>
            <a:off x="3893929" y="5379806"/>
            <a:ext cx="982961" cy="561568"/>
          </a:xfrm>
          <a:prstGeom prst="rect">
            <a:avLst/>
          </a:prstGeom>
          <a:solidFill>
            <a:srgbClr val="00B0F0"/>
          </a:solidFill>
          <a:ln w="19050">
            <a:solidFill>
              <a:schemeClr val="bg2">
                <a:lumMod val="90000"/>
              </a:schemeClr>
            </a:solidFill>
          </a:ln>
        </p:spPr>
        <p:txBody>
          <a:bodyPr wrap="none" anchor="ctr" anchorCtr="0">
            <a:noAutofit/>
          </a:bodyPr>
          <a:lstStyle/>
          <a:p>
            <a:pPr lvl="0" algn="ctr"/>
            <a:r>
              <a:rPr lang="ru-RU" sz="14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Кадр PPP</a:t>
            </a:r>
          </a:p>
          <a:p>
            <a:pPr lvl="0" algn="ctr"/>
            <a:r>
              <a:rPr lang="ru-RU" sz="10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Протокол=PAP</a:t>
            </a:r>
          </a:p>
        </p:txBody>
      </p:sp>
      <p:sp>
        <p:nvSpPr>
          <p:cNvPr id="53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4361762" y="4654226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1</a:t>
            </a:r>
          </a:p>
        </p:txBody>
      </p:sp>
      <p:sp>
        <p:nvSpPr>
          <p:cNvPr id="54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6608970" y="5541464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2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175382A7-1141-41F7-AAC9-329D85FBA1F5}"/>
              </a:ext>
            </a:extLst>
          </p:cNvPr>
          <p:cNvSpPr txBox="1"/>
          <p:nvPr/>
        </p:nvSpPr>
        <p:spPr>
          <a:xfrm>
            <a:off x="533400" y="5209160"/>
            <a:ext cx="31877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400" dirty="0">
                <a:latin typeface="Huawei Sans" panose="020C0503030203020204" pitchFamily="34" charset="0"/>
              </a:rPr>
              <a:t>2. Сопоставление имени пользователя и пароля в базе данных выполнено успешно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4BB7BFAF-EE8F-477F-A45A-5AF5E7FBD07D}"/>
              </a:ext>
            </a:extLst>
          </p:cNvPr>
          <p:cNvSpPr txBox="1"/>
          <p:nvPr/>
        </p:nvSpPr>
        <p:spPr>
          <a:xfrm>
            <a:off x="8705208" y="4597814"/>
            <a:ext cx="32464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400" dirty="0" smtClean="0">
                <a:latin typeface="Huawei Sans" panose="020C0503030203020204" pitchFamily="34" charset="0"/>
              </a:rPr>
              <a:t>Одноранговый </a:t>
            </a:r>
            <a:r>
              <a:rPr lang="ru-RU" sz="1400" dirty="0">
                <a:latin typeface="Huawei Sans" panose="020C0503030203020204" pitchFamily="34" charset="0"/>
              </a:rPr>
              <a:t>узел </a:t>
            </a:r>
            <a:endParaRPr lang="ru-RU" sz="1400" dirty="0" smtClean="0">
              <a:latin typeface="Huawei Sans" panose="020C0503030203020204" pitchFamily="34" charset="0"/>
            </a:endParaRPr>
          </a:p>
          <a:p>
            <a:r>
              <a:rPr lang="ru-RU" sz="1400" dirty="0">
                <a:latin typeface="Huawei Sans" panose="020C0503030203020204" pitchFamily="34" charset="0"/>
              </a:rPr>
              <a:t> </a:t>
            </a:r>
            <a:r>
              <a:rPr lang="ru-RU" sz="1400" dirty="0" smtClean="0">
                <a:latin typeface="Huawei Sans" panose="020C0503030203020204" pitchFamily="34" charset="0"/>
              </a:rPr>
              <a:t>      инициирует </a:t>
            </a:r>
            <a:r>
              <a:rPr lang="ru-RU" sz="1400" dirty="0">
                <a:latin typeface="Huawei Sans" panose="020C0503030203020204" pitchFamily="34" charset="0"/>
              </a:rPr>
              <a:t>аутентификацию.</a:t>
            </a:r>
          </a:p>
        </p:txBody>
      </p:sp>
      <p:sp>
        <p:nvSpPr>
          <p:cNvPr id="48" name="五边形 47"/>
          <p:cNvSpPr/>
          <p:nvPr/>
        </p:nvSpPr>
        <p:spPr bwMode="auto">
          <a:xfrm>
            <a:off x="7102073" y="126000"/>
            <a:ext cx="1055909" cy="324000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8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Описание</a:t>
            </a:r>
          </a:p>
        </p:txBody>
      </p:sp>
      <p:sp>
        <p:nvSpPr>
          <p:cNvPr id="49" name="燕尾形 48"/>
          <p:cNvSpPr/>
          <p:nvPr/>
        </p:nvSpPr>
        <p:spPr bwMode="auto">
          <a:xfrm>
            <a:off x="8068857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Установление соединения</a:t>
            </a:r>
          </a:p>
        </p:txBody>
      </p:sp>
      <p:sp>
        <p:nvSpPr>
          <p:cNvPr id="50" name="燕尾形 49"/>
          <p:cNvSpPr/>
          <p:nvPr/>
        </p:nvSpPr>
        <p:spPr bwMode="auto">
          <a:xfrm>
            <a:off x="9035641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LCP</a:t>
            </a:r>
          </a:p>
        </p:txBody>
      </p:sp>
      <p:sp>
        <p:nvSpPr>
          <p:cNvPr id="51" name="燕尾形 50"/>
          <p:cNvSpPr/>
          <p:nvPr/>
        </p:nvSpPr>
        <p:spPr bwMode="auto">
          <a:xfrm>
            <a:off x="10002425" y="126000"/>
            <a:ext cx="1087270" cy="32400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аутентификации</a:t>
            </a:r>
          </a:p>
        </p:txBody>
      </p:sp>
      <p:sp>
        <p:nvSpPr>
          <p:cNvPr id="52" name="燕尾形 51"/>
          <p:cNvSpPr/>
          <p:nvPr/>
        </p:nvSpPr>
        <p:spPr bwMode="auto">
          <a:xfrm>
            <a:off x="10969209" y="128175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NCP</a:t>
            </a:r>
          </a:p>
        </p:txBody>
      </p:sp>
    </p:spTree>
    <p:extLst>
      <p:ext uri="{BB962C8B-B14F-4D97-AF65-F5344CB8AC3E}">
        <p14:creationId xmlns:p14="http://schemas.microsoft.com/office/powerpoint/2010/main" val="315537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圆角矩形 104"/>
          <p:cNvSpPr/>
          <p:nvPr/>
        </p:nvSpPr>
        <p:spPr>
          <a:xfrm>
            <a:off x="8707511" y="2260618"/>
            <a:ext cx="2290989" cy="648000"/>
          </a:xfrm>
          <a:prstGeom prst="roundRect">
            <a:avLst>
              <a:gd name="adj" fmla="val 9432"/>
            </a:avLst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ysDash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40" name="文本占位符 25"/>
          <p:cNvSpPr>
            <a:spLocks noGrp="1"/>
          </p:cNvSpPr>
          <p:nvPr>
            <p:ph type="body" sz="quarter" idx="10"/>
          </p:nvPr>
        </p:nvSpPr>
        <p:spPr>
          <a:xfrm>
            <a:off x="433447" y="1126394"/>
            <a:ext cx="11306175" cy="4680000"/>
          </a:xfrm>
        </p:spPr>
        <p:txBody>
          <a:bodyPr/>
          <a:lstStyle/>
          <a:p>
            <a:r>
              <a:rPr lang="ru-RU" sz="1600" dirty="0">
                <a:sym typeface="Huawei Sans" panose="020C0503030203020204" pitchFamily="34" charset="0"/>
              </a:rPr>
              <a:t>Для </a:t>
            </a:r>
            <a:r>
              <a:rPr lang="ru-RU" sz="1400" dirty="0">
                <a:sym typeface="Huawei Sans" panose="020C0503030203020204" pitchFamily="34" charset="0"/>
              </a:rPr>
              <a:t>аутентификации CHAP требуется трехстороннее подтверждение связи (рукопожатие). Перед тем как передать пакеты согласования по каналу, они должны быть зашифрованы.</a:t>
            </a:r>
          </a:p>
        </p:txBody>
      </p:sp>
      <p:sp>
        <p:nvSpPr>
          <p:cNvPr id="4915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Режим аутентификации PPP — CHAP</a:t>
            </a:r>
          </a:p>
        </p:txBody>
      </p:sp>
      <p:cxnSp>
        <p:nvCxnSpPr>
          <p:cNvPr id="76" name="直接箭头连接符 75"/>
          <p:cNvCxnSpPr/>
          <p:nvPr/>
        </p:nvCxnSpPr>
        <p:spPr>
          <a:xfrm>
            <a:off x="3715742" y="6018000"/>
            <a:ext cx="4668593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/>
          <p:nvPr/>
        </p:nvGrpSpPr>
        <p:grpSpPr>
          <a:xfrm>
            <a:off x="2819400" y="1734826"/>
            <a:ext cx="6252275" cy="1175944"/>
            <a:chOff x="1096225" y="1682588"/>
            <a:chExt cx="6252275" cy="1175944"/>
          </a:xfrm>
        </p:grpSpPr>
        <p:sp>
          <p:nvSpPr>
            <p:cNvPr id="79" name="Text Box 14"/>
            <p:cNvSpPr txBox="1">
              <a:spLocks noChangeArrowheads="1"/>
            </p:cNvSpPr>
            <p:nvPr/>
          </p:nvSpPr>
          <p:spPr bwMode="auto">
            <a:xfrm>
              <a:off x="1096225" y="1796251"/>
              <a:ext cx="1556657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ru-RU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Аутентификатор </a:t>
              </a:r>
            </a:p>
          </p:txBody>
        </p:sp>
        <p:sp>
          <p:nvSpPr>
            <p:cNvPr id="80" name="Text Box 15"/>
            <p:cNvSpPr txBox="1">
              <a:spLocks noChangeArrowheads="1"/>
            </p:cNvSpPr>
            <p:nvPr/>
          </p:nvSpPr>
          <p:spPr bwMode="auto">
            <a:xfrm>
              <a:off x="5973819" y="1682588"/>
              <a:ext cx="137468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ru-RU" sz="1400" dirty="0" smtClean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Одноранговый узел</a:t>
              </a:r>
              <a:endPara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1655139" y="1984397"/>
              <a:ext cx="5329198" cy="874135"/>
              <a:chOff x="2790156" y="1915968"/>
              <a:chExt cx="5329198" cy="874135"/>
            </a:xfrm>
          </p:grpSpPr>
          <p:sp>
            <p:nvSpPr>
              <p:cNvPr id="88" name="Text Box 11"/>
              <p:cNvSpPr txBox="1">
                <a:spLocks noChangeArrowheads="1"/>
              </p:cNvSpPr>
              <p:nvPr/>
            </p:nvSpPr>
            <p:spPr bwMode="auto">
              <a:xfrm>
                <a:off x="2790156" y="2574659"/>
                <a:ext cx="65580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1">
                <a:spAutoFit/>
              </a:bodyPr>
              <a:lstStyle>
                <a:lvl1pPr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R1</a:t>
                </a:r>
              </a:p>
            </p:txBody>
          </p:sp>
          <p:sp>
            <p:nvSpPr>
              <p:cNvPr id="89" name="Text Box 12"/>
              <p:cNvSpPr txBox="1">
                <a:spLocks noChangeArrowheads="1"/>
              </p:cNvSpPr>
              <p:nvPr/>
            </p:nvSpPr>
            <p:spPr bwMode="auto">
              <a:xfrm>
                <a:off x="7420190" y="2542404"/>
                <a:ext cx="699164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1">
                <a:spAutoFit/>
              </a:bodyPr>
              <a:lstStyle>
                <a:lvl1pPr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R2</a:t>
                </a:r>
              </a:p>
            </p:txBody>
          </p:sp>
          <p:sp>
            <p:nvSpPr>
              <p:cNvPr id="90" name="Text Box 7"/>
              <p:cNvSpPr txBox="1">
                <a:spLocks noChangeArrowheads="1"/>
              </p:cNvSpPr>
              <p:nvPr/>
            </p:nvSpPr>
            <p:spPr bwMode="auto">
              <a:xfrm>
                <a:off x="5028804" y="1915968"/>
                <a:ext cx="958076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600" dirty="0">
                    <a:solidFill>
                      <a:srgbClr val="EC7061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PPP</a:t>
                </a:r>
              </a:p>
            </p:txBody>
          </p:sp>
          <p:sp>
            <p:nvSpPr>
              <p:cNvPr id="91" name="Text Box 7"/>
              <p:cNvSpPr txBox="1">
                <a:spLocks noChangeArrowheads="1"/>
              </p:cNvSpPr>
              <p:nvPr/>
            </p:nvSpPr>
            <p:spPr bwMode="auto">
              <a:xfrm>
                <a:off x="3265312" y="2249265"/>
                <a:ext cx="127071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10.1.1.1/30</a:t>
                </a:r>
              </a:p>
            </p:txBody>
          </p:sp>
          <p:sp>
            <p:nvSpPr>
              <p:cNvPr id="92" name="Text Box 7"/>
              <p:cNvSpPr txBox="1">
                <a:spLocks noChangeArrowheads="1"/>
              </p:cNvSpPr>
              <p:nvPr/>
            </p:nvSpPr>
            <p:spPr bwMode="auto">
              <a:xfrm>
                <a:off x="6161826" y="2238380"/>
                <a:ext cx="15061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10.1.1.2/30</a:t>
                </a:r>
              </a:p>
            </p:txBody>
          </p:sp>
          <p:sp>
            <p:nvSpPr>
              <p:cNvPr id="93" name="Text Box 7"/>
              <p:cNvSpPr txBox="1">
                <a:spLocks noChangeArrowheads="1"/>
              </p:cNvSpPr>
              <p:nvPr/>
            </p:nvSpPr>
            <p:spPr bwMode="auto">
              <a:xfrm>
                <a:off x="3194750" y="1931357"/>
                <a:ext cx="1095998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S 1/0/0</a:t>
                </a:r>
              </a:p>
            </p:txBody>
          </p:sp>
          <p:sp>
            <p:nvSpPr>
              <p:cNvPr id="94" name="Text Box 7"/>
              <p:cNvSpPr txBox="1">
                <a:spLocks noChangeArrowheads="1"/>
              </p:cNvSpPr>
              <p:nvPr/>
            </p:nvSpPr>
            <p:spPr bwMode="auto">
              <a:xfrm>
                <a:off x="6589936" y="1970674"/>
                <a:ext cx="115993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S 1/0/0</a:t>
                </a:r>
              </a:p>
            </p:txBody>
          </p:sp>
          <p:pic>
            <p:nvPicPr>
              <p:cNvPr id="95" name="图片 94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48060" y="2028450"/>
                <a:ext cx="540000" cy="442800"/>
              </a:xfrm>
              <a:prstGeom prst="rect">
                <a:avLst/>
              </a:prstGeom>
            </p:spPr>
          </p:pic>
          <p:pic>
            <p:nvPicPr>
              <p:cNvPr id="96" name="图片 95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26177" y="2029637"/>
                <a:ext cx="540000" cy="442800"/>
              </a:xfrm>
              <a:prstGeom prst="rect">
                <a:avLst/>
              </a:prstGeom>
            </p:spPr>
          </p:pic>
        </p:grpSp>
      </p:grpSp>
      <p:cxnSp>
        <p:nvCxnSpPr>
          <p:cNvPr id="97" name="直接连接符 96"/>
          <p:cNvCxnSpPr>
            <a:stCxn id="95" idx="3"/>
            <a:endCxn id="96" idx="1"/>
          </p:cNvCxnSpPr>
          <p:nvPr/>
        </p:nvCxnSpPr>
        <p:spPr>
          <a:xfrm>
            <a:off x="3976218" y="2370517"/>
            <a:ext cx="4138117" cy="1187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8" name="表格 9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850331"/>
              </p:ext>
            </p:extLst>
          </p:nvPr>
        </p:nvGraphicFramePr>
        <p:xfrm>
          <a:off x="433447" y="2251002"/>
          <a:ext cx="2819586" cy="1038466"/>
        </p:xfrm>
        <a:graphic>
          <a:graphicData uri="http://schemas.openxmlformats.org/drawingml/2006/table">
            <a:tbl>
              <a:tblPr/>
              <a:tblGrid>
                <a:gridCol w="129300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265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12263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FFFFFF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База данных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995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Имя пользователя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Пароль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995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hcia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Huawei123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99" name="直接连接符 98"/>
          <p:cNvCxnSpPr>
            <a:stCxn id="88" idx="2"/>
          </p:cNvCxnSpPr>
          <p:nvPr/>
        </p:nvCxnSpPr>
        <p:spPr>
          <a:xfrm>
            <a:off x="3706218" y="2910770"/>
            <a:ext cx="0" cy="3498036"/>
          </a:xfrm>
          <a:prstGeom prst="line">
            <a:avLst/>
          </a:prstGeom>
          <a:ln w="19050">
            <a:solidFill>
              <a:srgbClr val="EC706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H="1">
            <a:off x="8384336" y="2899921"/>
            <a:ext cx="1" cy="3479857"/>
          </a:xfrm>
          <a:prstGeom prst="line">
            <a:avLst/>
          </a:prstGeom>
          <a:ln w="19050">
            <a:solidFill>
              <a:srgbClr val="EC706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箭头连接符 102"/>
          <p:cNvCxnSpPr/>
          <p:nvPr/>
        </p:nvCxnSpPr>
        <p:spPr>
          <a:xfrm flipH="1">
            <a:off x="3706218" y="5004493"/>
            <a:ext cx="4664468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文本框 103"/>
          <p:cNvSpPr txBox="1"/>
          <p:nvPr/>
        </p:nvSpPr>
        <p:spPr>
          <a:xfrm>
            <a:off x="8723219" y="2265715"/>
            <a:ext cx="2371918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Настройте имя пользователя и пароль для аутентификации на S 1/0/0.</a:t>
            </a:r>
          </a:p>
        </p:txBody>
      </p:sp>
      <p:cxnSp>
        <p:nvCxnSpPr>
          <p:cNvPr id="110" name="直接箭头连接符 109"/>
          <p:cNvCxnSpPr/>
          <p:nvPr/>
        </p:nvCxnSpPr>
        <p:spPr>
          <a:xfrm flipH="1">
            <a:off x="3715742" y="3165487"/>
            <a:ext cx="4643253" cy="0"/>
          </a:xfrm>
          <a:prstGeom prst="straightConnector1">
            <a:avLst/>
          </a:prstGeom>
          <a:ln w="25400">
            <a:solidFill>
              <a:srgbClr val="00B0F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文本框 110"/>
          <p:cNvSpPr txBox="1"/>
          <p:nvPr/>
        </p:nvSpPr>
        <p:spPr>
          <a:xfrm>
            <a:off x="3775794" y="2808595"/>
            <a:ext cx="452944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3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соединения LCP выполнено </a:t>
            </a:r>
            <a:r>
              <a:rPr lang="ru-RU" sz="13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успешно</a:t>
            </a:r>
            <a:endParaRPr lang="ru-RU" sz="13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3692072" y="3189719"/>
            <a:ext cx="469688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Установлено соединение нижнего уровня, режим аутентификации — </a:t>
            </a:r>
            <a:r>
              <a:rPr lang="ru-RU" sz="13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CHAP</a:t>
            </a:r>
            <a:endParaRPr lang="ru-RU" sz="13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cxnSp>
        <p:nvCxnSpPr>
          <p:cNvPr id="113" name="直接箭头连接符 112"/>
          <p:cNvCxnSpPr/>
          <p:nvPr/>
        </p:nvCxnSpPr>
        <p:spPr>
          <a:xfrm>
            <a:off x="3720366" y="4042219"/>
            <a:ext cx="4668593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4703327" y="3804737"/>
            <a:ext cx="2362340" cy="460800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dirty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Code=1 (Challenge)</a:t>
            </a:r>
          </a:p>
          <a:p>
            <a:pPr algn="ctr"/>
            <a:r>
              <a:rPr lang="ru-RU" sz="1200" dirty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ID=1; name= ""; random</a:t>
            </a:r>
          </a:p>
        </p:txBody>
      </p:sp>
      <p:sp>
        <p:nvSpPr>
          <p:cNvPr id="115" name="矩形 114"/>
          <p:cNvSpPr/>
          <p:nvPr/>
        </p:nvSpPr>
        <p:spPr>
          <a:xfrm>
            <a:off x="3720366" y="3804737"/>
            <a:ext cx="982961" cy="460800"/>
          </a:xfrm>
          <a:prstGeom prst="rect">
            <a:avLst/>
          </a:prstGeom>
          <a:solidFill>
            <a:srgbClr val="00B0F0"/>
          </a:solidFill>
          <a:ln w="19050">
            <a:noFill/>
          </a:ln>
        </p:spPr>
        <p:txBody>
          <a:bodyPr wrap="none" anchor="ctr" anchorCtr="0">
            <a:noAutofit/>
          </a:bodyPr>
          <a:lstStyle/>
          <a:p>
            <a:pPr lvl="0" algn="ctr"/>
            <a:r>
              <a:rPr lang="ru-RU" sz="14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Кадр PPP</a:t>
            </a:r>
          </a:p>
          <a:p>
            <a:pPr lvl="0" algn="ctr"/>
            <a:r>
              <a:rPr lang="ru-RU" sz="9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Протокол=CHAP</a:t>
            </a:r>
          </a:p>
        </p:txBody>
      </p:sp>
      <p:sp>
        <p:nvSpPr>
          <p:cNvPr id="135" name="矩形 134"/>
          <p:cNvSpPr/>
          <p:nvPr/>
        </p:nvSpPr>
        <p:spPr>
          <a:xfrm>
            <a:off x="5550494" y="4774093"/>
            <a:ext cx="2820315" cy="460800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dirty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Code=2 (Response)</a:t>
            </a:r>
          </a:p>
          <a:p>
            <a:pPr algn="ctr"/>
            <a:r>
              <a:rPr lang="ru-RU" sz="1200" dirty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ID=1; Name="hcia"; MD5 result</a:t>
            </a:r>
          </a:p>
        </p:txBody>
      </p:sp>
      <p:sp>
        <p:nvSpPr>
          <p:cNvPr id="136" name="矩形 135"/>
          <p:cNvSpPr/>
          <p:nvPr/>
        </p:nvSpPr>
        <p:spPr>
          <a:xfrm>
            <a:off x="4577639" y="4774093"/>
            <a:ext cx="982961" cy="460800"/>
          </a:xfrm>
          <a:prstGeom prst="rect">
            <a:avLst/>
          </a:prstGeom>
          <a:solidFill>
            <a:srgbClr val="00B0F0"/>
          </a:solidFill>
          <a:ln w="19050">
            <a:noFill/>
          </a:ln>
        </p:spPr>
        <p:txBody>
          <a:bodyPr wrap="none" anchor="ctr" anchorCtr="0">
            <a:noAutofit/>
          </a:bodyPr>
          <a:lstStyle/>
          <a:p>
            <a:pPr lvl="0" algn="ctr"/>
            <a:r>
              <a:rPr lang="ru-RU" sz="14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Кадр PPP</a:t>
            </a:r>
          </a:p>
          <a:p>
            <a:pPr lvl="0" algn="ctr"/>
            <a:r>
              <a:rPr lang="ru-RU" sz="9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Протокол=CHAP</a:t>
            </a:r>
          </a:p>
        </p:txBody>
      </p:sp>
      <p:sp>
        <p:nvSpPr>
          <p:cNvPr id="137" name="矩形 136"/>
          <p:cNvSpPr/>
          <p:nvPr/>
        </p:nvSpPr>
        <p:spPr>
          <a:xfrm>
            <a:off x="4701857" y="5787600"/>
            <a:ext cx="2584112" cy="460800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dirty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Code=3 (Success)</a:t>
            </a:r>
          </a:p>
          <a:p>
            <a:pPr algn="ctr"/>
            <a:r>
              <a:rPr lang="ru-RU" sz="1200" dirty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ID=1; Message="Welcome"</a:t>
            </a:r>
          </a:p>
        </p:txBody>
      </p:sp>
      <p:sp>
        <p:nvSpPr>
          <p:cNvPr id="138" name="矩形 137"/>
          <p:cNvSpPr/>
          <p:nvPr/>
        </p:nvSpPr>
        <p:spPr>
          <a:xfrm>
            <a:off x="3718896" y="5787600"/>
            <a:ext cx="982961" cy="460800"/>
          </a:xfrm>
          <a:prstGeom prst="rect">
            <a:avLst/>
          </a:prstGeom>
          <a:solidFill>
            <a:srgbClr val="00B0F0"/>
          </a:solidFill>
          <a:ln w="19050">
            <a:noFill/>
          </a:ln>
        </p:spPr>
        <p:txBody>
          <a:bodyPr wrap="none" anchor="ctr" anchorCtr="0">
            <a:noAutofit/>
          </a:bodyPr>
          <a:lstStyle/>
          <a:p>
            <a:pPr lvl="0" algn="ctr"/>
            <a:r>
              <a:rPr lang="ru-RU" sz="14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Кадр PPP</a:t>
            </a:r>
          </a:p>
          <a:p>
            <a:pPr lvl="0" algn="ctr"/>
            <a:r>
              <a:rPr lang="ru-RU" sz="9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Arial" pitchFamily="34" charset="0"/>
                <a:sym typeface="Huawei Sans" panose="020C0503030203020204" pitchFamily="34" charset="0"/>
              </a:rPr>
              <a:t>Протокол=CHAP</a:t>
            </a:r>
          </a:p>
        </p:txBody>
      </p:sp>
      <p:sp>
        <p:nvSpPr>
          <p:cNvPr id="116" name="流程图: 手动操作 115"/>
          <p:cNvSpPr/>
          <p:nvPr/>
        </p:nvSpPr>
        <p:spPr>
          <a:xfrm>
            <a:off x="9425965" y="4231993"/>
            <a:ext cx="771518" cy="360040"/>
          </a:xfrm>
          <a:prstGeom prst="flowChartManualOperation">
            <a:avLst/>
          </a:prstGeom>
          <a:solidFill>
            <a:srgbClr val="FFFFCC"/>
          </a:solidFill>
          <a:ln w="2222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0" rIns="0" rtlCol="0" anchor="ctr"/>
          <a:lstStyle/>
          <a:p>
            <a:pPr algn="ctr"/>
            <a:r>
              <a:rPr lang="ru-RU" sz="12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Хэш</a:t>
            </a:r>
          </a:p>
        </p:txBody>
      </p:sp>
      <p:sp>
        <p:nvSpPr>
          <p:cNvPr id="120" name="任意多边形 119"/>
          <p:cNvSpPr/>
          <p:nvPr/>
        </p:nvSpPr>
        <p:spPr>
          <a:xfrm>
            <a:off x="9829147" y="4592033"/>
            <a:ext cx="0" cy="292100"/>
          </a:xfrm>
          <a:custGeom>
            <a:avLst/>
            <a:gdLst>
              <a:gd name="connsiteX0" fmla="*/ 0 w 0"/>
              <a:gd name="connsiteY0" fmla="*/ 0 h 292100"/>
              <a:gd name="connsiteX1" fmla="*/ 0 w 0"/>
              <a:gd name="connsiteY1" fmla="*/ 292100 h 29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92100">
                <a:moveTo>
                  <a:pt x="0" y="0"/>
                </a:moveTo>
                <a:lnTo>
                  <a:pt x="0" y="292100"/>
                </a:lnTo>
              </a:path>
            </a:pathLst>
          </a:cu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9311211" y="4884133"/>
            <a:ext cx="1050289" cy="321414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400" dirty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MD5 result</a:t>
            </a:r>
          </a:p>
        </p:txBody>
      </p:sp>
      <p:sp>
        <p:nvSpPr>
          <p:cNvPr id="139" name="文本框 138"/>
          <p:cNvSpPr txBox="1"/>
          <p:nvPr/>
        </p:nvSpPr>
        <p:spPr>
          <a:xfrm>
            <a:off x="8897072" y="3081595"/>
            <a:ext cx="187856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Пароль, сконфигурированный на интерфейсе</a:t>
            </a:r>
          </a:p>
        </p:txBody>
      </p:sp>
      <p:sp>
        <p:nvSpPr>
          <p:cNvPr id="61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7144449" y="3900349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1</a:t>
            </a:r>
          </a:p>
        </p:txBody>
      </p:sp>
      <p:sp>
        <p:nvSpPr>
          <p:cNvPr id="62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4224373" y="4863422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2</a:t>
            </a:r>
          </a:p>
        </p:txBody>
      </p:sp>
      <p:sp>
        <p:nvSpPr>
          <p:cNvPr id="63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7346045" y="5876929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3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E0142E4A-3687-420E-9F49-AD9EE621BC33}"/>
              </a:ext>
            </a:extLst>
          </p:cNvPr>
          <p:cNvSpPr txBox="1"/>
          <p:nvPr/>
        </p:nvSpPr>
        <p:spPr>
          <a:xfrm>
            <a:off x="350934" y="3642870"/>
            <a:ext cx="3350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400" dirty="0">
                <a:latin typeface="Huawei Sans" panose="020C0503030203020204" pitchFamily="34" charset="0"/>
              </a:rPr>
              <a:t>1. Аутентификатор инициирует запрос со случайным числом.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8026135B-C426-43C8-95F7-918B8299B00C}"/>
              </a:ext>
            </a:extLst>
          </p:cNvPr>
          <p:cNvSpPr txBox="1"/>
          <p:nvPr/>
        </p:nvSpPr>
        <p:spPr>
          <a:xfrm>
            <a:off x="8479062" y="5285958"/>
            <a:ext cx="29473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400" dirty="0">
                <a:latin typeface="Huawei Sans" panose="020C0503030203020204" pitchFamily="34" charset="0"/>
              </a:rPr>
              <a:t>2. Одноранговый узел рассчитывает значение MD5 локально и отвечает значением MD5.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D287D23E-38A8-41B1-94D8-F550C8271D5D}"/>
              </a:ext>
            </a:extLst>
          </p:cNvPr>
          <p:cNvSpPr txBox="1"/>
          <p:nvPr/>
        </p:nvSpPr>
        <p:spPr>
          <a:xfrm>
            <a:off x="360457" y="5552262"/>
            <a:ext cx="33506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400" dirty="0">
                <a:latin typeface="Huawei Sans" panose="020C0503030203020204" pitchFamily="34" charset="0"/>
              </a:rPr>
              <a:t>3. Аутентификатор выполняет локальные расчеты и проверяет полученное значение MD5.</a:t>
            </a:r>
          </a:p>
        </p:txBody>
      </p:sp>
      <p:sp>
        <p:nvSpPr>
          <p:cNvPr id="64" name="五边形 63"/>
          <p:cNvSpPr/>
          <p:nvPr/>
        </p:nvSpPr>
        <p:spPr bwMode="auto">
          <a:xfrm>
            <a:off x="7102073" y="126000"/>
            <a:ext cx="1055909" cy="324000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8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Описание</a:t>
            </a:r>
          </a:p>
        </p:txBody>
      </p:sp>
      <p:sp>
        <p:nvSpPr>
          <p:cNvPr id="65" name="燕尾形 64"/>
          <p:cNvSpPr/>
          <p:nvPr/>
        </p:nvSpPr>
        <p:spPr bwMode="auto">
          <a:xfrm>
            <a:off x="8068857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Установление соединения</a:t>
            </a:r>
          </a:p>
        </p:txBody>
      </p:sp>
      <p:sp>
        <p:nvSpPr>
          <p:cNvPr id="66" name="燕尾形 65"/>
          <p:cNvSpPr/>
          <p:nvPr/>
        </p:nvSpPr>
        <p:spPr bwMode="auto">
          <a:xfrm>
            <a:off x="9035641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LCP</a:t>
            </a:r>
          </a:p>
        </p:txBody>
      </p:sp>
      <p:sp>
        <p:nvSpPr>
          <p:cNvPr id="67" name="燕尾形 66"/>
          <p:cNvSpPr/>
          <p:nvPr/>
        </p:nvSpPr>
        <p:spPr bwMode="auto">
          <a:xfrm>
            <a:off x="10002425" y="126000"/>
            <a:ext cx="1178086" cy="32400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аутентификации</a:t>
            </a:r>
          </a:p>
        </p:txBody>
      </p:sp>
      <p:sp>
        <p:nvSpPr>
          <p:cNvPr id="68" name="燕尾形 67"/>
          <p:cNvSpPr/>
          <p:nvPr/>
        </p:nvSpPr>
        <p:spPr bwMode="auto">
          <a:xfrm>
            <a:off x="11095137" y="11826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NCP</a:t>
            </a:r>
          </a:p>
        </p:txBody>
      </p:sp>
      <p:sp>
        <p:nvSpPr>
          <p:cNvPr id="59" name="矩形 58"/>
          <p:cNvSpPr/>
          <p:nvPr/>
        </p:nvSpPr>
        <p:spPr>
          <a:xfrm>
            <a:off x="8793181" y="3677402"/>
            <a:ext cx="435877" cy="276999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dirty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ID=1</a:t>
            </a:r>
          </a:p>
        </p:txBody>
      </p:sp>
      <p:sp>
        <p:nvSpPr>
          <p:cNvPr id="60" name="任意多边形 59"/>
          <p:cNvSpPr/>
          <p:nvPr/>
        </p:nvSpPr>
        <p:spPr>
          <a:xfrm>
            <a:off x="9054447" y="3954401"/>
            <a:ext cx="596900" cy="272780"/>
          </a:xfrm>
          <a:custGeom>
            <a:avLst/>
            <a:gdLst>
              <a:gd name="connsiteX0" fmla="*/ 0 w 596900"/>
              <a:gd name="connsiteY0" fmla="*/ 0 h 317500"/>
              <a:gd name="connsiteX1" fmla="*/ 0 w 596900"/>
              <a:gd name="connsiteY1" fmla="*/ 190500 h 317500"/>
              <a:gd name="connsiteX2" fmla="*/ 596900 w 596900"/>
              <a:gd name="connsiteY2" fmla="*/ 190500 h 317500"/>
              <a:gd name="connsiteX3" fmla="*/ 596900 w 596900"/>
              <a:gd name="connsiteY3" fmla="*/ 317500 h 31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6900" h="317500">
                <a:moveTo>
                  <a:pt x="0" y="0"/>
                </a:moveTo>
                <a:lnTo>
                  <a:pt x="0" y="190500"/>
                </a:lnTo>
                <a:lnTo>
                  <a:pt x="596900" y="190500"/>
                </a:lnTo>
                <a:lnTo>
                  <a:pt x="596900" y="317500"/>
                </a:lnTo>
              </a:path>
            </a:pathLst>
          </a:cu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72" name="任意多边形 71"/>
          <p:cNvSpPr/>
          <p:nvPr/>
        </p:nvSpPr>
        <p:spPr>
          <a:xfrm>
            <a:off x="9816447" y="3939893"/>
            <a:ext cx="0" cy="292100"/>
          </a:xfrm>
          <a:custGeom>
            <a:avLst/>
            <a:gdLst>
              <a:gd name="connsiteX0" fmla="*/ 0 w 0"/>
              <a:gd name="connsiteY0" fmla="*/ 0 h 292100"/>
              <a:gd name="connsiteX1" fmla="*/ 0 w 0"/>
              <a:gd name="connsiteY1" fmla="*/ 292100 h 29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92100">
                <a:moveTo>
                  <a:pt x="0" y="0"/>
                </a:moveTo>
                <a:lnTo>
                  <a:pt x="0" y="292100"/>
                </a:lnTo>
              </a:path>
            </a:pathLst>
          </a:cu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73" name="任意多边形 72"/>
          <p:cNvSpPr/>
          <p:nvPr/>
        </p:nvSpPr>
        <p:spPr>
          <a:xfrm>
            <a:off x="9943446" y="3896981"/>
            <a:ext cx="841425" cy="330200"/>
          </a:xfrm>
          <a:custGeom>
            <a:avLst/>
            <a:gdLst>
              <a:gd name="connsiteX0" fmla="*/ 520700 w 520700"/>
              <a:gd name="connsiteY0" fmla="*/ 0 h 330200"/>
              <a:gd name="connsiteX1" fmla="*/ 520700 w 520700"/>
              <a:gd name="connsiteY1" fmla="*/ 203200 h 330200"/>
              <a:gd name="connsiteX2" fmla="*/ 0 w 520700"/>
              <a:gd name="connsiteY2" fmla="*/ 203200 h 330200"/>
              <a:gd name="connsiteX3" fmla="*/ 0 w 520700"/>
              <a:gd name="connsiteY3" fmla="*/ 33020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0700" h="330200">
                <a:moveTo>
                  <a:pt x="520700" y="0"/>
                </a:moveTo>
                <a:lnTo>
                  <a:pt x="520700" y="203200"/>
                </a:lnTo>
                <a:lnTo>
                  <a:pt x="0" y="203200"/>
                </a:lnTo>
                <a:lnTo>
                  <a:pt x="0" y="330200"/>
                </a:lnTo>
              </a:path>
            </a:pathLst>
          </a:cu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0399772" y="3652022"/>
            <a:ext cx="780739" cy="276999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dirty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Random</a:t>
            </a:r>
          </a:p>
        </p:txBody>
      </p:sp>
      <p:sp>
        <p:nvSpPr>
          <p:cNvPr id="75" name="矩形 74"/>
          <p:cNvSpPr/>
          <p:nvPr/>
        </p:nvSpPr>
        <p:spPr>
          <a:xfrm>
            <a:off x="9378503" y="3662301"/>
            <a:ext cx="871824" cy="276999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200" dirty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Huawei123</a:t>
            </a:r>
          </a:p>
        </p:txBody>
      </p:sp>
    </p:spTree>
    <p:extLst>
      <p:ext uri="{BB962C8B-B14F-4D97-AF65-F5344CB8AC3E}">
        <p14:creationId xmlns:p14="http://schemas.microsoft.com/office/powerpoint/2010/main" val="287411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400" dirty="0">
                <a:sym typeface="Huawei Sans" panose="020C0503030203020204" pitchFamily="34" charset="0"/>
              </a:rPr>
              <a:t>После согласования аутентификации PPP обе стороны входят в фазу согласования NCP для согласования формата и типа пакетов данных, передаваемых по каналу. IPCP, например, подразделяется на согласование статического и динамического IP-адреса.</a:t>
            </a:r>
          </a:p>
          <a:p>
            <a:r>
              <a:rPr lang="ru-RU" sz="1400" dirty="0">
                <a:sym typeface="Huawei Sans" panose="020C0503030203020204" pitchFamily="34" charset="0"/>
              </a:rPr>
              <a:t>Согласование статического IP-адреса требует ручной настройки IP-адресов на обоих концах канала.</a:t>
            </a:r>
          </a:p>
        </p:txBody>
      </p:sp>
      <p:sp>
        <p:nvSpPr>
          <p:cNvPr id="53251" name="标题 1"/>
          <p:cNvSpPr>
            <a:spLocks noGrp="1"/>
          </p:cNvSpPr>
          <p:nvPr>
            <p:ph type="title"/>
          </p:nvPr>
        </p:nvSpPr>
        <p:spPr>
          <a:xfrm>
            <a:off x="1517043" y="518012"/>
            <a:ext cx="9646257" cy="640800"/>
          </a:xfrm>
        </p:spPr>
        <p:txBody>
          <a:bodyPr/>
          <a:lstStyle/>
          <a:p>
            <a:r>
              <a:rPr lang="ru-RU" sz="2800" dirty="0">
                <a:sym typeface="Huawei Sans" panose="020C0503030203020204" pitchFamily="34" charset="0"/>
              </a:rPr>
              <a:t>Согласование NCP — согласование статического IP-адреса</a:t>
            </a:r>
          </a:p>
        </p:txBody>
      </p:sp>
      <p:cxnSp>
        <p:nvCxnSpPr>
          <p:cNvPr id="23" name="直接连接符 22"/>
          <p:cNvCxnSpPr/>
          <p:nvPr/>
        </p:nvCxnSpPr>
        <p:spPr bwMode="auto">
          <a:xfrm>
            <a:off x="3760650" y="3684774"/>
            <a:ext cx="0" cy="255926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EC706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61" name="直接连接符 60"/>
          <p:cNvCxnSpPr/>
          <p:nvPr/>
        </p:nvCxnSpPr>
        <p:spPr bwMode="auto">
          <a:xfrm>
            <a:off x="8534748" y="3622424"/>
            <a:ext cx="0" cy="265610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EC706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20" name="组合 19"/>
          <p:cNvGrpSpPr/>
          <p:nvPr/>
        </p:nvGrpSpPr>
        <p:grpSpPr>
          <a:xfrm>
            <a:off x="3982607" y="3668209"/>
            <a:ext cx="4324232" cy="1003326"/>
            <a:chOff x="2193183" y="2388353"/>
            <a:chExt cx="2447575" cy="1003326"/>
          </a:xfrm>
        </p:grpSpPr>
        <p:sp>
          <p:nvSpPr>
            <p:cNvPr id="53259" name="Text Box 15"/>
            <p:cNvSpPr txBox="1">
              <a:spLocks noChangeArrowheads="1"/>
            </p:cNvSpPr>
            <p:nvPr/>
          </p:nvSpPr>
          <p:spPr bwMode="auto">
            <a:xfrm>
              <a:off x="2315421" y="2388353"/>
              <a:ext cx="216688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 Configure-Request (10.1.1.1)</a:t>
              </a:r>
            </a:p>
          </p:txBody>
        </p:sp>
        <p:sp>
          <p:nvSpPr>
            <p:cNvPr id="53261" name="Text Box 17"/>
            <p:cNvSpPr txBox="1">
              <a:spLocks noChangeArrowheads="1"/>
            </p:cNvSpPr>
            <p:nvPr/>
          </p:nvSpPr>
          <p:spPr bwMode="auto">
            <a:xfrm>
              <a:off x="2471848" y="3122969"/>
              <a:ext cx="173414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Configure-Ack</a:t>
              </a:r>
            </a:p>
          </p:txBody>
        </p:sp>
        <p:cxnSp>
          <p:nvCxnSpPr>
            <p:cNvPr id="26" name="直接箭头连接符 25"/>
            <p:cNvCxnSpPr/>
            <p:nvPr/>
          </p:nvCxnSpPr>
          <p:spPr>
            <a:xfrm>
              <a:off x="2200864" y="2711519"/>
              <a:ext cx="2439894" cy="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 flipH="1">
              <a:off x="2193183" y="3391679"/>
              <a:ext cx="2447575" cy="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3960414" y="5072932"/>
            <a:ext cx="4372429" cy="958924"/>
            <a:chOff x="2185625" y="3893432"/>
            <a:chExt cx="2474855" cy="958924"/>
          </a:xfrm>
        </p:grpSpPr>
        <p:sp>
          <p:nvSpPr>
            <p:cNvPr id="53263" name="Text Box 19"/>
            <p:cNvSpPr txBox="1">
              <a:spLocks noChangeArrowheads="1"/>
            </p:cNvSpPr>
            <p:nvPr/>
          </p:nvSpPr>
          <p:spPr bwMode="auto">
            <a:xfrm>
              <a:off x="2318208" y="3893432"/>
              <a:ext cx="2166885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Configure-Request (10.1.1.2)</a:t>
              </a:r>
            </a:p>
          </p:txBody>
        </p:sp>
        <p:sp>
          <p:nvSpPr>
            <p:cNvPr id="53265" name="Text Box 21"/>
            <p:cNvSpPr txBox="1">
              <a:spLocks noChangeArrowheads="1"/>
            </p:cNvSpPr>
            <p:nvPr/>
          </p:nvSpPr>
          <p:spPr bwMode="auto">
            <a:xfrm>
              <a:off x="2436171" y="4553271"/>
              <a:ext cx="173414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 anchorCtr="1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Configure-Ack</a:t>
              </a:r>
            </a:p>
          </p:txBody>
        </p:sp>
        <p:cxnSp>
          <p:nvCxnSpPr>
            <p:cNvPr id="28" name="直接箭头连接符 27"/>
            <p:cNvCxnSpPr/>
            <p:nvPr/>
          </p:nvCxnSpPr>
          <p:spPr>
            <a:xfrm flipH="1">
              <a:off x="2185625" y="4172195"/>
              <a:ext cx="2465763" cy="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/>
            <p:nvPr/>
          </p:nvCxnSpPr>
          <p:spPr>
            <a:xfrm>
              <a:off x="2215076" y="4852356"/>
              <a:ext cx="2445404" cy="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3390965" y="2659416"/>
            <a:ext cx="5483096" cy="857462"/>
            <a:chOff x="4238306" y="2659416"/>
            <a:chExt cx="5483096" cy="857462"/>
          </a:xfrm>
        </p:grpSpPr>
        <p:sp>
          <p:nvSpPr>
            <p:cNvPr id="30" name="Text Box 11"/>
            <p:cNvSpPr txBox="1">
              <a:spLocks noChangeArrowheads="1"/>
            </p:cNvSpPr>
            <p:nvPr/>
          </p:nvSpPr>
          <p:spPr bwMode="auto">
            <a:xfrm>
              <a:off x="4238306" y="3301434"/>
              <a:ext cx="65580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1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ru-RU" sz="1400" b="1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R1</a:t>
              </a:r>
            </a:p>
          </p:txBody>
        </p:sp>
        <p:sp>
          <p:nvSpPr>
            <p:cNvPr id="31" name="Text Box 12"/>
            <p:cNvSpPr txBox="1">
              <a:spLocks noChangeArrowheads="1"/>
            </p:cNvSpPr>
            <p:nvPr/>
          </p:nvSpPr>
          <p:spPr bwMode="auto">
            <a:xfrm>
              <a:off x="9022238" y="3299190"/>
              <a:ext cx="6991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1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ru-RU" sz="1400" b="1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R2</a:t>
              </a:r>
            </a:p>
          </p:txBody>
        </p:sp>
        <p:sp>
          <p:nvSpPr>
            <p:cNvPr id="32" name="Text Box 7"/>
            <p:cNvSpPr txBox="1">
              <a:spLocks noChangeArrowheads="1"/>
            </p:cNvSpPr>
            <p:nvPr/>
          </p:nvSpPr>
          <p:spPr bwMode="auto">
            <a:xfrm>
              <a:off x="6464303" y="2659416"/>
              <a:ext cx="95807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16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PPP</a:t>
              </a:r>
            </a:p>
          </p:txBody>
        </p:sp>
        <p:sp>
          <p:nvSpPr>
            <p:cNvPr id="33" name="Text Box 7"/>
            <p:cNvSpPr txBox="1">
              <a:spLocks noChangeArrowheads="1"/>
            </p:cNvSpPr>
            <p:nvPr/>
          </p:nvSpPr>
          <p:spPr bwMode="auto">
            <a:xfrm>
              <a:off x="4686663" y="3028748"/>
              <a:ext cx="127071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10.1.1.1/30</a:t>
              </a:r>
            </a:p>
          </p:txBody>
        </p:sp>
        <p:sp>
          <p:nvSpPr>
            <p:cNvPr id="45" name="Text Box 7"/>
            <p:cNvSpPr txBox="1">
              <a:spLocks noChangeArrowheads="1"/>
            </p:cNvSpPr>
            <p:nvPr/>
          </p:nvSpPr>
          <p:spPr bwMode="auto">
            <a:xfrm>
              <a:off x="7867421" y="3041226"/>
              <a:ext cx="15061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10.1.1.2/30</a:t>
              </a:r>
            </a:p>
          </p:txBody>
        </p:sp>
        <p:sp>
          <p:nvSpPr>
            <p:cNvPr id="46" name="Text Box 7"/>
            <p:cNvSpPr txBox="1">
              <a:spLocks noChangeArrowheads="1"/>
            </p:cNvSpPr>
            <p:nvPr/>
          </p:nvSpPr>
          <p:spPr bwMode="auto">
            <a:xfrm>
              <a:off x="4607991" y="2712287"/>
              <a:ext cx="109599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S 1/0/0</a:t>
              </a:r>
            </a:p>
          </p:txBody>
        </p:sp>
        <p:sp>
          <p:nvSpPr>
            <p:cNvPr id="47" name="Text Box 7"/>
            <p:cNvSpPr txBox="1">
              <a:spLocks noChangeArrowheads="1"/>
            </p:cNvSpPr>
            <p:nvPr/>
          </p:nvSpPr>
          <p:spPr bwMode="auto">
            <a:xfrm>
              <a:off x="8202172" y="2699404"/>
              <a:ext cx="115993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S 1/0/0</a:t>
              </a:r>
            </a:p>
          </p:txBody>
        </p:sp>
        <p:pic>
          <p:nvPicPr>
            <p:cNvPr id="48" name="图片 47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6210" y="2787923"/>
              <a:ext cx="540000" cy="442800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2089" y="2789981"/>
              <a:ext cx="540000" cy="442800"/>
            </a:xfrm>
            <a:prstGeom prst="rect">
              <a:avLst/>
            </a:prstGeom>
          </p:spPr>
        </p:pic>
        <p:cxnSp>
          <p:nvCxnSpPr>
            <p:cNvPr id="5" name="直接连接符 4"/>
            <p:cNvCxnSpPr>
              <a:stCxn id="48" idx="3"/>
              <a:endCxn id="49" idx="1"/>
            </p:cNvCxnSpPr>
            <p:nvPr/>
          </p:nvCxnSpPr>
          <p:spPr>
            <a:xfrm>
              <a:off x="4836210" y="3009323"/>
              <a:ext cx="4275879" cy="0"/>
            </a:xfrm>
            <a:prstGeom prst="line">
              <a:avLst/>
            </a:prstGeom>
            <a:ln w="19050">
              <a:solidFill>
                <a:srgbClr val="1515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4036146" y="3669501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1</a:t>
            </a:r>
          </a:p>
        </p:txBody>
      </p:sp>
      <p:sp>
        <p:nvSpPr>
          <p:cNvPr id="83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7982606" y="4333217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2</a:t>
            </a:r>
          </a:p>
        </p:txBody>
      </p:sp>
      <p:sp>
        <p:nvSpPr>
          <p:cNvPr id="88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7982295" y="5018934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1</a:t>
            </a:r>
          </a:p>
        </p:txBody>
      </p:sp>
      <p:sp>
        <p:nvSpPr>
          <p:cNvPr id="89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4102329" y="5713359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2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="" xmlns:a16="http://schemas.microsoft.com/office/drawing/2014/main" id="{CD8829C1-85DE-46AF-8C53-0BEA9AE1831C}"/>
              </a:ext>
            </a:extLst>
          </p:cNvPr>
          <p:cNvSpPr txBox="1"/>
          <p:nvPr/>
        </p:nvSpPr>
        <p:spPr>
          <a:xfrm>
            <a:off x="544285" y="3751955"/>
            <a:ext cx="31905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400" dirty="0">
                <a:latin typeface="Huawei Sans" panose="020C0503030203020204" pitchFamily="34" charset="0"/>
              </a:rPr>
              <a:t>1. Отправляет пакет Configure-Request, содержащий </a:t>
            </a:r>
            <a:r>
              <a:rPr lang="ru-RU" sz="1400" dirty="0" smtClean="0">
                <a:latin typeface="Huawei Sans" panose="020C0503030203020204" pitchFamily="34" charset="0"/>
              </a:rPr>
              <a:t>локальный </a:t>
            </a:r>
            <a:r>
              <a:rPr lang="ru-RU" sz="1400" dirty="0">
                <a:latin typeface="Huawei Sans" panose="020C0503030203020204" pitchFamily="34" charset="0"/>
              </a:rPr>
              <a:t>IP-адрес.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="" xmlns:a16="http://schemas.microsoft.com/office/drawing/2014/main" id="{2D789976-0FB7-4BC4-B903-03C45DA9997F}"/>
              </a:ext>
            </a:extLst>
          </p:cNvPr>
          <p:cNvSpPr txBox="1"/>
          <p:nvPr/>
        </p:nvSpPr>
        <p:spPr>
          <a:xfrm>
            <a:off x="8708632" y="4502258"/>
            <a:ext cx="3134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400" dirty="0">
                <a:latin typeface="Huawei Sans" panose="020C0503030203020204" pitchFamily="34" charset="0"/>
              </a:rPr>
              <a:t>2. Проверка действительности IP-адреса однорангового узла.</a:t>
            </a:r>
          </a:p>
        </p:txBody>
      </p:sp>
      <p:sp>
        <p:nvSpPr>
          <p:cNvPr id="43" name="五边形 42"/>
          <p:cNvSpPr/>
          <p:nvPr/>
        </p:nvSpPr>
        <p:spPr bwMode="auto">
          <a:xfrm>
            <a:off x="7102073" y="126000"/>
            <a:ext cx="1055909" cy="324000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8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Описание</a:t>
            </a:r>
          </a:p>
        </p:txBody>
      </p:sp>
      <p:sp>
        <p:nvSpPr>
          <p:cNvPr id="44" name="燕尾形 43"/>
          <p:cNvSpPr/>
          <p:nvPr/>
        </p:nvSpPr>
        <p:spPr bwMode="auto">
          <a:xfrm>
            <a:off x="8068857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Установление соединения</a:t>
            </a:r>
          </a:p>
        </p:txBody>
      </p:sp>
      <p:sp>
        <p:nvSpPr>
          <p:cNvPr id="50" name="燕尾形 49"/>
          <p:cNvSpPr/>
          <p:nvPr/>
        </p:nvSpPr>
        <p:spPr bwMode="auto">
          <a:xfrm>
            <a:off x="9035641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LCP</a:t>
            </a:r>
          </a:p>
        </p:txBody>
      </p:sp>
      <p:sp>
        <p:nvSpPr>
          <p:cNvPr id="51" name="燕尾形 50"/>
          <p:cNvSpPr/>
          <p:nvPr/>
        </p:nvSpPr>
        <p:spPr bwMode="auto">
          <a:xfrm>
            <a:off x="10002425" y="126000"/>
            <a:ext cx="1160875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аутентификации</a:t>
            </a:r>
          </a:p>
        </p:txBody>
      </p:sp>
      <p:sp>
        <p:nvSpPr>
          <p:cNvPr id="52" name="燕尾形 51"/>
          <p:cNvSpPr/>
          <p:nvPr/>
        </p:nvSpPr>
        <p:spPr bwMode="auto">
          <a:xfrm>
            <a:off x="11058334" y="126000"/>
            <a:ext cx="1055909" cy="32400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NCP</a:t>
            </a:r>
          </a:p>
        </p:txBody>
      </p:sp>
    </p:spTree>
    <p:extLst>
      <p:ext uri="{BB962C8B-B14F-4D97-AF65-F5344CB8AC3E}">
        <p14:creationId xmlns:p14="http://schemas.microsoft.com/office/powerpoint/2010/main" val="216215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600" dirty="0">
                <a:sym typeface="Huawei Sans" panose="020C0503030203020204" pitchFamily="34" charset="0"/>
              </a:rPr>
              <a:t>При согласовании динамического IP-адреса один конец канала PPP может назначить IP-адрес другому концу.</a:t>
            </a:r>
          </a:p>
        </p:txBody>
      </p:sp>
      <p:sp>
        <p:nvSpPr>
          <p:cNvPr id="53251" name="标题 1"/>
          <p:cNvSpPr>
            <a:spLocks noGrp="1"/>
          </p:cNvSpPr>
          <p:nvPr>
            <p:ph type="title"/>
          </p:nvPr>
        </p:nvSpPr>
        <p:spPr>
          <a:xfrm>
            <a:off x="1594800" y="519661"/>
            <a:ext cx="10292400" cy="640800"/>
          </a:xfrm>
        </p:spPr>
        <p:txBody>
          <a:bodyPr/>
          <a:lstStyle/>
          <a:p>
            <a:r>
              <a:rPr lang="ru-RU" sz="2800" dirty="0">
                <a:sym typeface="Huawei Sans" panose="020C0503030203020204" pitchFamily="34" charset="0"/>
              </a:rPr>
              <a:t>Согласование NCP — согласование динамического IP-адреса</a:t>
            </a:r>
          </a:p>
        </p:txBody>
      </p:sp>
      <p:cxnSp>
        <p:nvCxnSpPr>
          <p:cNvPr id="75" name="直接连接符 74"/>
          <p:cNvCxnSpPr>
            <a:stCxn id="83" idx="2"/>
          </p:cNvCxnSpPr>
          <p:nvPr/>
        </p:nvCxnSpPr>
        <p:spPr bwMode="auto">
          <a:xfrm>
            <a:off x="3718869" y="2856478"/>
            <a:ext cx="0" cy="3369775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EC706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76" name="直接连接符 75"/>
          <p:cNvCxnSpPr/>
          <p:nvPr/>
        </p:nvCxnSpPr>
        <p:spPr bwMode="auto">
          <a:xfrm>
            <a:off x="8539107" y="2871867"/>
            <a:ext cx="0" cy="331432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EC7061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63" name="Text Box 15"/>
          <p:cNvSpPr txBox="1">
            <a:spLocks noChangeArrowheads="1"/>
          </p:cNvSpPr>
          <p:nvPr/>
        </p:nvSpPr>
        <p:spPr bwMode="auto">
          <a:xfrm>
            <a:off x="4327834" y="2905819"/>
            <a:ext cx="37352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Configure-Request (0.0.0.0)</a:t>
            </a:r>
          </a:p>
        </p:txBody>
      </p:sp>
      <p:sp>
        <p:nvSpPr>
          <p:cNvPr id="64" name="Text Box 17"/>
          <p:cNvSpPr txBox="1">
            <a:spLocks noChangeArrowheads="1"/>
          </p:cNvSpPr>
          <p:nvPr/>
        </p:nvSpPr>
        <p:spPr bwMode="auto">
          <a:xfrm>
            <a:off x="4566728" y="3458668"/>
            <a:ext cx="323853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Configure-Nak (10.1.1.1)</a:t>
            </a:r>
          </a:p>
        </p:txBody>
      </p:sp>
      <p:sp>
        <p:nvSpPr>
          <p:cNvPr id="65" name="Text Box 21"/>
          <p:cNvSpPr txBox="1">
            <a:spLocks noChangeArrowheads="1"/>
          </p:cNvSpPr>
          <p:nvPr/>
        </p:nvSpPr>
        <p:spPr bwMode="auto">
          <a:xfrm>
            <a:off x="4607465" y="4604296"/>
            <a:ext cx="298928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Configure-Ack</a:t>
            </a:r>
          </a:p>
        </p:txBody>
      </p:sp>
      <p:sp>
        <p:nvSpPr>
          <p:cNvPr id="66" name="Text Box 22"/>
          <p:cNvSpPr txBox="1">
            <a:spLocks noChangeArrowheads="1"/>
          </p:cNvSpPr>
          <p:nvPr/>
        </p:nvSpPr>
        <p:spPr bwMode="auto">
          <a:xfrm>
            <a:off x="4364871" y="4046828"/>
            <a:ext cx="37352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Configure-Request (10.1.1.1)</a:t>
            </a:r>
          </a:p>
        </p:txBody>
      </p:sp>
      <p:cxnSp>
        <p:nvCxnSpPr>
          <p:cNvPr id="69" name="直接箭头连接符 68"/>
          <p:cNvCxnSpPr/>
          <p:nvPr/>
        </p:nvCxnSpPr>
        <p:spPr>
          <a:xfrm>
            <a:off x="3952324" y="3176960"/>
            <a:ext cx="4303270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箭头连接符 69"/>
          <p:cNvCxnSpPr/>
          <p:nvPr/>
        </p:nvCxnSpPr>
        <p:spPr>
          <a:xfrm>
            <a:off x="3965024" y="4317970"/>
            <a:ext cx="4303270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箭头连接符 70"/>
          <p:cNvCxnSpPr/>
          <p:nvPr/>
        </p:nvCxnSpPr>
        <p:spPr>
          <a:xfrm flipH="1">
            <a:off x="3939624" y="3747465"/>
            <a:ext cx="4303270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箭头连接符 71"/>
          <p:cNvCxnSpPr/>
          <p:nvPr/>
        </p:nvCxnSpPr>
        <p:spPr>
          <a:xfrm flipH="1">
            <a:off x="3952326" y="4888475"/>
            <a:ext cx="4303268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 Box 19"/>
          <p:cNvSpPr txBox="1">
            <a:spLocks noChangeArrowheads="1"/>
          </p:cNvSpPr>
          <p:nvPr/>
        </p:nvSpPr>
        <p:spPr bwMode="auto">
          <a:xfrm>
            <a:off x="4234493" y="5187838"/>
            <a:ext cx="37352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Configure-Request (10.1.1.2)</a:t>
            </a:r>
          </a:p>
        </p:txBody>
      </p:sp>
      <p:sp>
        <p:nvSpPr>
          <p:cNvPr id="68" name="Text Box 25"/>
          <p:cNvSpPr txBox="1">
            <a:spLocks noChangeArrowheads="1"/>
          </p:cNvSpPr>
          <p:nvPr/>
        </p:nvSpPr>
        <p:spPr bwMode="auto">
          <a:xfrm>
            <a:off x="4553940" y="5741122"/>
            <a:ext cx="298928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>
            <a:spAutoFit/>
          </a:bodyPr>
          <a:lstStyle>
            <a:lvl1pPr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Arial" panose="020B0604020202020204" pitchFamily="34" charset="0"/>
                <a:sym typeface="Huawei Sans" panose="020C0503030203020204" pitchFamily="34" charset="0"/>
              </a:rPr>
              <a:t>Configure-Ack</a:t>
            </a:r>
          </a:p>
        </p:txBody>
      </p:sp>
      <p:cxnSp>
        <p:nvCxnSpPr>
          <p:cNvPr id="73" name="直接箭头连接符 72"/>
          <p:cNvCxnSpPr/>
          <p:nvPr/>
        </p:nvCxnSpPr>
        <p:spPr>
          <a:xfrm flipH="1">
            <a:off x="3955402" y="5458980"/>
            <a:ext cx="4312892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箭头连接符 73"/>
          <p:cNvCxnSpPr/>
          <p:nvPr/>
        </p:nvCxnSpPr>
        <p:spPr>
          <a:xfrm>
            <a:off x="3950983" y="6029484"/>
            <a:ext cx="4309629" cy="0"/>
          </a:xfrm>
          <a:prstGeom prst="straightConnector1">
            <a:avLst/>
          </a:prstGeom>
          <a:ln w="2540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4052238" y="2848021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1</a:t>
            </a:r>
          </a:p>
        </p:txBody>
      </p:sp>
      <p:sp>
        <p:nvSpPr>
          <p:cNvPr id="93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7934798" y="3401246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2</a:t>
            </a:r>
          </a:p>
        </p:txBody>
      </p:sp>
      <p:sp>
        <p:nvSpPr>
          <p:cNvPr id="94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4052238" y="3980130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3</a:t>
            </a:r>
          </a:p>
        </p:txBody>
      </p:sp>
      <p:sp>
        <p:nvSpPr>
          <p:cNvPr id="95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7958549" y="4534079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4</a:t>
            </a:r>
          </a:p>
        </p:txBody>
      </p:sp>
      <p:sp>
        <p:nvSpPr>
          <p:cNvPr id="96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7974683" y="5127365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5</a:t>
            </a:r>
          </a:p>
        </p:txBody>
      </p:sp>
      <p:sp>
        <p:nvSpPr>
          <p:cNvPr id="97" name="Oval 4">
            <a:extLst>
              <a:ext uri="{FF2B5EF4-FFF2-40B4-BE49-F238E27FC236}">
                <a16:creationId xmlns="" xmlns:a16="http://schemas.microsoft.com/office/drawing/2014/main" id="{B18EF71D-655D-4964-BA79-AEE5A754E296}"/>
              </a:ext>
            </a:extLst>
          </p:cNvPr>
          <p:cNvSpPr>
            <a:spLocks noChangeAspect="1"/>
          </p:cNvSpPr>
          <p:nvPr/>
        </p:nvSpPr>
        <p:spPr>
          <a:xfrm>
            <a:off x="4056503" y="5712706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6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="" xmlns:a16="http://schemas.microsoft.com/office/drawing/2014/main" id="{0AFD08AB-DB71-428C-A3EE-56DF4685DC69}"/>
              </a:ext>
            </a:extLst>
          </p:cNvPr>
          <p:cNvSpPr txBox="1"/>
          <p:nvPr/>
        </p:nvSpPr>
        <p:spPr>
          <a:xfrm>
            <a:off x="457834" y="3072469"/>
            <a:ext cx="32109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400" dirty="0">
                <a:latin typeface="Huawei Sans" panose="020C0503030203020204" pitchFamily="34" charset="0"/>
              </a:rPr>
              <a:t>1. Отправляет пакет Configure-Request, чтобы уведомить одноранговый узел об отсутствии доступного IP-адреса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="" xmlns:a16="http://schemas.microsoft.com/office/drawing/2014/main" id="{9CE19A53-E045-4653-9798-2A987E440601}"/>
              </a:ext>
            </a:extLst>
          </p:cNvPr>
          <p:cNvSpPr txBox="1"/>
          <p:nvPr/>
        </p:nvSpPr>
        <p:spPr>
          <a:xfrm>
            <a:off x="8542260" y="3566390"/>
            <a:ext cx="32036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400" dirty="0">
                <a:latin typeface="Huawei Sans" panose="020C0503030203020204" pitchFamily="34" charset="0"/>
              </a:rPr>
              <a:t>2. Определяет, что одноранговый IP-адрес недействителен, и возвращает IP-адрес для согласования</a:t>
            </a:r>
            <a:r>
              <a:rPr lang="ru-RU" sz="1400" dirty="0" smtClean="0">
                <a:latin typeface="Huawei Sans" panose="020C0503030203020204" pitchFamily="34" charset="0"/>
              </a:rPr>
              <a:t>.</a:t>
            </a:r>
            <a:endParaRPr lang="ru-RU" sz="1400" dirty="0">
              <a:latin typeface="Huawei Sans" panose="020C0503030203020204" pitchFamily="34" charset="0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="" xmlns:a16="http://schemas.microsoft.com/office/drawing/2014/main" id="{23EF2D28-0FCD-4E63-ABBB-565423AB9262}"/>
              </a:ext>
            </a:extLst>
          </p:cNvPr>
          <p:cNvSpPr txBox="1"/>
          <p:nvPr/>
        </p:nvSpPr>
        <p:spPr>
          <a:xfrm>
            <a:off x="449298" y="4161712"/>
            <a:ext cx="31639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400" dirty="0">
                <a:latin typeface="Huawei Sans" panose="020C0503030203020204" pitchFamily="34" charset="0"/>
              </a:rPr>
              <a:t>3. Повторно отправляет пакет Configure-Request, который содержит согласованный </a:t>
            </a:r>
            <a:r>
              <a:rPr lang="ru-RU" sz="1400" dirty="0" smtClean="0">
                <a:latin typeface="Huawei Sans" panose="020C0503030203020204" pitchFamily="34" charset="0"/>
              </a:rPr>
              <a:t/>
            </a:r>
            <a:br>
              <a:rPr lang="ru-RU" sz="1400" dirty="0" smtClean="0">
                <a:latin typeface="Huawei Sans" panose="020C0503030203020204" pitchFamily="34" charset="0"/>
              </a:rPr>
            </a:br>
            <a:r>
              <a:rPr lang="ru-RU" sz="1400" dirty="0" smtClean="0">
                <a:latin typeface="Huawei Sans" panose="020C0503030203020204" pitchFamily="34" charset="0"/>
              </a:rPr>
              <a:t>IP-адрес</a:t>
            </a:r>
            <a:r>
              <a:rPr lang="ru-RU" sz="1400" dirty="0">
                <a:latin typeface="Huawei Sans" panose="020C0503030203020204" pitchFamily="34" charset="0"/>
              </a:rPr>
              <a:t>.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="" xmlns:a16="http://schemas.microsoft.com/office/drawing/2014/main" id="{C492D866-EA2F-4537-9B2B-D17057A4C6C3}"/>
              </a:ext>
            </a:extLst>
          </p:cNvPr>
          <p:cNvSpPr txBox="1"/>
          <p:nvPr/>
        </p:nvSpPr>
        <p:spPr>
          <a:xfrm>
            <a:off x="8555417" y="4604296"/>
            <a:ext cx="3363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400" dirty="0">
                <a:latin typeface="Huawei Sans" panose="020C0503030203020204" pitchFamily="34" charset="0"/>
              </a:rPr>
              <a:t>4. </a:t>
            </a:r>
            <a:r>
              <a:rPr lang="ru-RU" sz="1400" dirty="0" smtClean="0">
                <a:latin typeface="Huawei Sans" panose="020C0503030203020204" pitchFamily="34" charset="0"/>
              </a:rPr>
              <a:t>Проверяет действительность </a:t>
            </a:r>
            <a:r>
              <a:rPr lang="ru-RU" sz="1400" dirty="0">
                <a:latin typeface="Huawei Sans" panose="020C0503030203020204" pitchFamily="34" charset="0"/>
              </a:rPr>
              <a:t>IP-адреса однорангового узла.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3390965" y="1999016"/>
            <a:ext cx="5483096" cy="857462"/>
            <a:chOff x="4238306" y="2659416"/>
            <a:chExt cx="5483096" cy="857462"/>
          </a:xfrm>
        </p:grpSpPr>
        <p:sp>
          <p:nvSpPr>
            <p:cNvPr id="83" name="Text Box 11"/>
            <p:cNvSpPr txBox="1">
              <a:spLocks noChangeArrowheads="1"/>
            </p:cNvSpPr>
            <p:nvPr/>
          </p:nvSpPr>
          <p:spPr bwMode="auto">
            <a:xfrm>
              <a:off x="4238306" y="3301434"/>
              <a:ext cx="65580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1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ru-RU" sz="1400" b="1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R1</a:t>
              </a:r>
            </a:p>
          </p:txBody>
        </p:sp>
        <p:sp>
          <p:nvSpPr>
            <p:cNvPr id="84" name="Text Box 12"/>
            <p:cNvSpPr txBox="1">
              <a:spLocks noChangeArrowheads="1"/>
            </p:cNvSpPr>
            <p:nvPr/>
          </p:nvSpPr>
          <p:spPr bwMode="auto">
            <a:xfrm>
              <a:off x="9022238" y="3299190"/>
              <a:ext cx="699164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1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ru-RU" sz="1400" b="1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R2</a:t>
              </a:r>
            </a:p>
          </p:txBody>
        </p:sp>
        <p:sp>
          <p:nvSpPr>
            <p:cNvPr id="88" name="Text Box 7"/>
            <p:cNvSpPr txBox="1">
              <a:spLocks noChangeArrowheads="1"/>
            </p:cNvSpPr>
            <p:nvPr/>
          </p:nvSpPr>
          <p:spPr bwMode="auto">
            <a:xfrm>
              <a:off x="6495111" y="2659416"/>
              <a:ext cx="95807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16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PPP</a:t>
              </a:r>
            </a:p>
          </p:txBody>
        </p:sp>
        <p:sp>
          <p:nvSpPr>
            <p:cNvPr id="91" name="Text Box 7"/>
            <p:cNvSpPr txBox="1">
              <a:spLocks noChangeArrowheads="1"/>
            </p:cNvSpPr>
            <p:nvPr/>
          </p:nvSpPr>
          <p:spPr bwMode="auto">
            <a:xfrm>
              <a:off x="7867421" y="3041226"/>
              <a:ext cx="15061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10.1.1.2/30</a:t>
              </a:r>
            </a:p>
          </p:txBody>
        </p:sp>
        <p:sp>
          <p:nvSpPr>
            <p:cNvPr id="92" name="Text Box 7"/>
            <p:cNvSpPr txBox="1">
              <a:spLocks noChangeArrowheads="1"/>
            </p:cNvSpPr>
            <p:nvPr/>
          </p:nvSpPr>
          <p:spPr bwMode="auto">
            <a:xfrm>
              <a:off x="4607991" y="2712287"/>
              <a:ext cx="109599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S 1/0/0</a:t>
              </a:r>
            </a:p>
          </p:txBody>
        </p:sp>
        <p:sp>
          <p:nvSpPr>
            <p:cNvPr id="102" name="Text Box 7"/>
            <p:cNvSpPr txBox="1">
              <a:spLocks noChangeArrowheads="1"/>
            </p:cNvSpPr>
            <p:nvPr/>
          </p:nvSpPr>
          <p:spPr bwMode="auto">
            <a:xfrm>
              <a:off x="8202172" y="2699404"/>
              <a:ext cx="115993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784225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784225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S 1/0/0</a:t>
              </a:r>
            </a:p>
          </p:txBody>
        </p:sp>
        <p:pic>
          <p:nvPicPr>
            <p:cNvPr id="103" name="图片 102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96210" y="2787923"/>
              <a:ext cx="540000" cy="442800"/>
            </a:xfrm>
            <a:prstGeom prst="rect">
              <a:avLst/>
            </a:prstGeom>
          </p:spPr>
        </p:pic>
        <p:pic>
          <p:nvPicPr>
            <p:cNvPr id="104" name="图片 103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2089" y="2789981"/>
              <a:ext cx="540000" cy="442800"/>
            </a:xfrm>
            <a:prstGeom prst="rect">
              <a:avLst/>
            </a:prstGeom>
          </p:spPr>
        </p:pic>
        <p:cxnSp>
          <p:nvCxnSpPr>
            <p:cNvPr id="105" name="直接连接符 104"/>
            <p:cNvCxnSpPr>
              <a:stCxn id="103" idx="3"/>
              <a:endCxn id="104" idx="1"/>
            </p:cNvCxnSpPr>
            <p:nvPr/>
          </p:nvCxnSpPr>
          <p:spPr>
            <a:xfrm>
              <a:off x="4836210" y="3009323"/>
              <a:ext cx="4275879" cy="0"/>
            </a:xfrm>
            <a:prstGeom prst="line">
              <a:avLst/>
            </a:prstGeom>
            <a:ln w="19050">
              <a:solidFill>
                <a:srgbClr val="1515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C492D866-EA2F-4537-9B2B-D17057A4C6C3}"/>
              </a:ext>
            </a:extLst>
          </p:cNvPr>
          <p:cNvSpPr txBox="1"/>
          <p:nvPr/>
        </p:nvSpPr>
        <p:spPr>
          <a:xfrm>
            <a:off x="8555416" y="5225335"/>
            <a:ext cx="31904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400" dirty="0">
                <a:latin typeface="Huawei Sans" panose="020C0503030203020204" pitchFamily="34" charset="0"/>
              </a:rPr>
              <a:t>5. Отправляет пакет Configure-Request, содержащий </a:t>
            </a:r>
            <a:r>
              <a:rPr lang="ru-RU" sz="1400" dirty="0" smtClean="0">
                <a:latin typeface="Huawei Sans" panose="020C0503030203020204" pitchFamily="34" charset="0"/>
              </a:rPr>
              <a:t>локальный </a:t>
            </a:r>
            <a:r>
              <a:rPr lang="ru-RU" sz="1400" dirty="0">
                <a:latin typeface="Huawei Sans" panose="020C0503030203020204" pitchFamily="34" charset="0"/>
              </a:rPr>
              <a:t>IP-адрес.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2D789976-0FB7-4BC4-B903-03C45DA9997F}"/>
              </a:ext>
            </a:extLst>
          </p:cNvPr>
          <p:cNvSpPr txBox="1"/>
          <p:nvPr/>
        </p:nvSpPr>
        <p:spPr>
          <a:xfrm>
            <a:off x="435361" y="5621757"/>
            <a:ext cx="3122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8000" indent="-198000"/>
            <a:r>
              <a:rPr lang="ru-RU" sz="1400" dirty="0">
                <a:latin typeface="Huawei Sans" panose="020C0503030203020204" pitchFamily="34" charset="0"/>
              </a:rPr>
              <a:t>6. </a:t>
            </a:r>
            <a:r>
              <a:rPr lang="ru-RU" sz="1400" dirty="0" smtClean="0">
                <a:latin typeface="Huawei Sans" panose="020C0503030203020204" pitchFamily="34" charset="0"/>
              </a:rPr>
              <a:t>Проверяет действительность </a:t>
            </a:r>
            <a:r>
              <a:rPr lang="ru-RU" sz="1400" dirty="0">
                <a:latin typeface="Huawei Sans" panose="020C0503030203020204" pitchFamily="34" charset="0"/>
              </a:rPr>
              <a:t>IP-адреса однорангового узла.</a:t>
            </a:r>
          </a:p>
        </p:txBody>
      </p:sp>
      <p:sp>
        <p:nvSpPr>
          <p:cNvPr id="50" name="五边形 49"/>
          <p:cNvSpPr/>
          <p:nvPr/>
        </p:nvSpPr>
        <p:spPr bwMode="auto">
          <a:xfrm>
            <a:off x="7102073" y="126000"/>
            <a:ext cx="1055909" cy="324000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8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Описание</a:t>
            </a:r>
          </a:p>
        </p:txBody>
      </p:sp>
      <p:sp>
        <p:nvSpPr>
          <p:cNvPr id="51" name="燕尾形 50"/>
          <p:cNvSpPr/>
          <p:nvPr/>
        </p:nvSpPr>
        <p:spPr bwMode="auto">
          <a:xfrm>
            <a:off x="8068857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/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Установление соединения</a:t>
            </a:r>
          </a:p>
        </p:txBody>
      </p:sp>
      <p:sp>
        <p:nvSpPr>
          <p:cNvPr id="52" name="燕尾形 51"/>
          <p:cNvSpPr/>
          <p:nvPr/>
        </p:nvSpPr>
        <p:spPr bwMode="auto">
          <a:xfrm>
            <a:off x="9035641" y="126000"/>
            <a:ext cx="1055909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LCP</a:t>
            </a:r>
          </a:p>
        </p:txBody>
      </p:sp>
      <p:sp>
        <p:nvSpPr>
          <p:cNvPr id="53" name="燕尾形 52"/>
          <p:cNvSpPr/>
          <p:nvPr/>
        </p:nvSpPr>
        <p:spPr bwMode="auto">
          <a:xfrm>
            <a:off x="10002425" y="126000"/>
            <a:ext cx="1151350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аутентификации</a:t>
            </a:r>
          </a:p>
        </p:txBody>
      </p:sp>
      <p:sp>
        <p:nvSpPr>
          <p:cNvPr id="54" name="燕尾形 53"/>
          <p:cNvSpPr/>
          <p:nvPr/>
        </p:nvSpPr>
        <p:spPr bwMode="auto">
          <a:xfrm>
            <a:off x="11079948" y="115900"/>
            <a:ext cx="1055909" cy="32400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8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NCP</a:t>
            </a:r>
          </a:p>
        </p:txBody>
      </p:sp>
    </p:spTree>
    <p:extLst>
      <p:ext uri="{BB962C8B-B14F-4D97-AF65-F5344CB8AC3E}">
        <p14:creationId xmlns:p14="http://schemas.microsoft.com/office/powerpoint/2010/main" val="67387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2200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Обзор ранних технологий WAN</a:t>
            </a:r>
          </a:p>
          <a:p>
            <a:r>
              <a:rPr lang="ru-RU" sz="22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Реализация и настройка PPP</a:t>
            </a:r>
          </a:p>
          <a:p>
            <a:pPr lvl="1"/>
            <a:r>
              <a:rPr lang="ru-RU" sz="2200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Реализация PPP</a:t>
            </a:r>
          </a:p>
          <a:p>
            <a:pPr lvl="1">
              <a:buFont typeface="Huawei Sans" panose="020C0503030203020204" pitchFamily="34" charset="0"/>
              <a:buChar char="▪"/>
            </a:pPr>
            <a:r>
              <a:rPr lang="ru-RU" sz="22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Настройка PPP</a:t>
            </a:r>
          </a:p>
          <a:p>
            <a:r>
              <a:rPr lang="ru-RU" sz="2200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Реализация и настройка PPPoE</a:t>
            </a:r>
          </a:p>
          <a:p>
            <a:r>
              <a:rPr lang="ru-RU" sz="2200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Развитие технологий WAN</a:t>
            </a:r>
          </a:p>
          <a:p>
            <a:endParaRPr lang="en-US" altLang="zh-CN" sz="22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lvl="1"/>
            <a:endParaRPr lang="en-US" altLang="zh-CN" sz="22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54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Настройка основных </a:t>
            </a:r>
            <a:r>
              <a:rPr lang="ru-RU" dirty="0"/>
              <a:t>функций PPP</a:t>
            </a:r>
          </a:p>
        </p:txBody>
      </p:sp>
      <p:sp>
        <p:nvSpPr>
          <p:cNvPr id="3" name="矩形 2"/>
          <p:cNvSpPr/>
          <p:nvPr/>
        </p:nvSpPr>
        <p:spPr>
          <a:xfrm>
            <a:off x="454984" y="1234001"/>
            <a:ext cx="37737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auto">
              <a:buFont typeface="+mj-lt"/>
              <a:buAutoNum type="arabicPeriod"/>
            </a:pP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Инкапсулируйте интерфейс с PPP.</a:t>
            </a:r>
          </a:p>
        </p:txBody>
      </p:sp>
      <p:sp>
        <p:nvSpPr>
          <p:cNvPr id="17" name="矩形 16"/>
          <p:cNvSpPr/>
          <p:nvPr/>
        </p:nvSpPr>
        <p:spPr>
          <a:xfrm>
            <a:off x="904633" y="1668556"/>
            <a:ext cx="10844455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spAutoFit/>
          </a:bodyPr>
          <a:lstStyle/>
          <a:p>
            <a:pPr fontAlgn="base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[Huawei-Serial0/0/0]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link-protocol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ppp</a:t>
            </a:r>
          </a:p>
        </p:txBody>
      </p:sp>
      <p:sp>
        <p:nvSpPr>
          <p:cNvPr id="18" name="矩形 17"/>
          <p:cNvSpPr/>
          <p:nvPr/>
        </p:nvSpPr>
        <p:spPr>
          <a:xfrm>
            <a:off x="904633" y="2018552"/>
            <a:ext cx="10844455" cy="675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2400"/>
              </a:lnSpc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В режиме интерфейса измените протокол инкапсуляции интерфейса на PPP. Протоколом инкапсуляции по умолчанию последовательных интерфейсов устройств Huawei является PPP.</a:t>
            </a:r>
          </a:p>
        </p:txBody>
      </p:sp>
      <p:sp>
        <p:nvSpPr>
          <p:cNvPr id="28" name="矩形 27"/>
          <p:cNvSpPr/>
          <p:nvPr/>
        </p:nvSpPr>
        <p:spPr>
          <a:xfrm>
            <a:off x="417913" y="2692498"/>
            <a:ext cx="42851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58775" lvl="0" indent="-358775" fontAlgn="auto">
              <a:buFont typeface="+mj-lt"/>
              <a:buAutoNum type="arabicPeriod" startAt="2"/>
            </a:pP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Настройте период времени ожидания согласования.</a:t>
            </a:r>
          </a:p>
        </p:txBody>
      </p:sp>
      <p:sp>
        <p:nvSpPr>
          <p:cNvPr id="32" name="矩形 31"/>
          <p:cNvSpPr/>
          <p:nvPr/>
        </p:nvSpPr>
        <p:spPr>
          <a:xfrm>
            <a:off x="904633" y="3125150"/>
            <a:ext cx="10844455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spAutoFit/>
          </a:bodyPr>
          <a:lstStyle/>
          <a:p>
            <a:pPr fontAlgn="base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[Huawei-Serial0/0/0]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ppp timer negotiate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seconds</a:t>
            </a:r>
          </a:p>
        </p:txBody>
      </p:sp>
      <p:sp>
        <p:nvSpPr>
          <p:cNvPr id="35" name="矩形 34"/>
          <p:cNvSpPr/>
          <p:nvPr/>
        </p:nvSpPr>
        <p:spPr>
          <a:xfrm>
            <a:off x="904633" y="3487486"/>
            <a:ext cx="108444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2400"/>
              </a:lnSpc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Во время согласования LCP локальный узел отправляет пакет согласования LCP на одноранговый узел. Если локальный узел не получает ответный пакет от однорангового узла в течение указанного периода времени, локальный узел повторно отправляет пакет согласования LCP.</a:t>
            </a:r>
          </a:p>
        </p:txBody>
      </p:sp>
    </p:spTree>
    <p:extLst>
      <p:ext uri="{BB962C8B-B14F-4D97-AF65-F5344CB8AC3E}">
        <p14:creationId xmlns:p14="http://schemas.microsoft.com/office/powerpoint/2010/main" val="2477711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Настройка аутентификации </a:t>
            </a:r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PAP</a:t>
            </a:r>
          </a:p>
        </p:txBody>
      </p:sp>
      <p:sp>
        <p:nvSpPr>
          <p:cNvPr id="4" name="矩形 3"/>
          <p:cNvSpPr/>
          <p:nvPr/>
        </p:nvSpPr>
        <p:spPr>
          <a:xfrm>
            <a:off x="441396" y="1485755"/>
            <a:ext cx="86315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auto">
              <a:buFont typeface="+mj-lt"/>
              <a:buAutoNum type="arabicPeriod"/>
            </a:pPr>
            <a:r>
              <a:rPr lang="ru-RU" sz="1400" dirty="0" smtClean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Настройте аутентификатор </a:t>
            </a: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для аутентификации однорангового устройства в режиме PAP.</a:t>
            </a:r>
          </a:p>
        </p:txBody>
      </p:sp>
      <p:sp>
        <p:nvSpPr>
          <p:cNvPr id="5" name="矩形 4"/>
          <p:cNvSpPr/>
          <p:nvPr/>
        </p:nvSpPr>
        <p:spPr>
          <a:xfrm>
            <a:off x="900955" y="2655292"/>
            <a:ext cx="10848133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spAutoFit/>
          </a:bodyPr>
          <a:lstStyle/>
          <a:p>
            <a:pPr fontAlgn="base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[Huawei-Serial0/0/0]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ppp authentication-mode pap</a:t>
            </a:r>
          </a:p>
        </p:txBody>
      </p:sp>
      <p:sp>
        <p:nvSpPr>
          <p:cNvPr id="6" name="矩形 5"/>
          <p:cNvSpPr/>
          <p:nvPr/>
        </p:nvSpPr>
        <p:spPr>
          <a:xfrm>
            <a:off x="900954" y="2993846"/>
            <a:ext cx="1084813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2400"/>
              </a:lnSpc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Перед настройкой аутентификатора для аутентификации однорангового устройства в режиме PAP добавьте имя пользователя и пароль однорангового устройства в список локальных пользователей в режиме AAA. Затем выберите режим аутентификации PAP.</a:t>
            </a:r>
          </a:p>
        </p:txBody>
      </p:sp>
      <p:sp>
        <p:nvSpPr>
          <p:cNvPr id="7" name="矩形 6"/>
          <p:cNvSpPr/>
          <p:nvPr/>
        </p:nvSpPr>
        <p:spPr>
          <a:xfrm>
            <a:off x="441396" y="3927433"/>
            <a:ext cx="101944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Сконфигурируйте одноранговый узел, который будет аутентифицирован аутентификатором в режиме PAP.</a:t>
            </a:r>
          </a:p>
        </p:txBody>
      </p:sp>
      <p:sp>
        <p:nvSpPr>
          <p:cNvPr id="8" name="矩形 7"/>
          <p:cNvSpPr/>
          <p:nvPr/>
        </p:nvSpPr>
        <p:spPr>
          <a:xfrm>
            <a:off x="900955" y="4366066"/>
            <a:ext cx="10848133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spAutoFit/>
          </a:bodyPr>
          <a:lstStyle/>
          <a:p>
            <a:pPr fontAlgn="base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[Huawei-Serial0/0/0]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ppp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pap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local-user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user-name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password 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{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cipher 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|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simple</a:t>
            </a:r>
            <a:r>
              <a:rPr lang="ru-RU" sz="1600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} </a:t>
            </a:r>
            <a:r>
              <a:rPr lang="ru-RU" sz="1600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password</a:t>
            </a:r>
          </a:p>
        </p:txBody>
      </p:sp>
      <p:sp>
        <p:nvSpPr>
          <p:cNvPr id="9" name="矩形 8"/>
          <p:cNvSpPr/>
          <p:nvPr/>
        </p:nvSpPr>
        <p:spPr>
          <a:xfrm>
            <a:off x="900955" y="4750786"/>
            <a:ext cx="108481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Эта команда позволяет сконфигурировать одноранговый узел для отправки имени пользователя и пароля аутентификатору.</a:t>
            </a:r>
          </a:p>
        </p:txBody>
      </p:sp>
      <p:sp>
        <p:nvSpPr>
          <p:cNvPr id="10" name="矩形 9"/>
          <p:cNvSpPr/>
          <p:nvPr/>
        </p:nvSpPr>
        <p:spPr>
          <a:xfrm>
            <a:off x="900955" y="1946434"/>
            <a:ext cx="10848133" cy="584775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Ins="216000">
            <a:spAutoFit/>
          </a:bodyPr>
          <a:lstStyle/>
          <a:p>
            <a:pPr fontAlgn="base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[Huawei-aaa]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local-user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user-name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password { cipher | irreversible-cipher } </a:t>
            </a:r>
            <a:r>
              <a:rPr lang="ru-RU" sz="1600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password</a:t>
            </a:r>
          </a:p>
          <a:p>
            <a:pPr fontAlgn="base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[Huawei-aaa]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local-user</a:t>
            </a:r>
            <a:r>
              <a:rPr lang="ru-RU" sz="1600" b="1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user-name</a:t>
            </a:r>
            <a:r>
              <a:rPr lang="ru-RU" sz="1600" b="1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service-type</a:t>
            </a:r>
            <a:r>
              <a:rPr lang="ru-RU" sz="1600" b="1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ppp</a:t>
            </a:r>
          </a:p>
        </p:txBody>
      </p:sp>
    </p:spTree>
    <p:extLst>
      <p:ext uri="{BB962C8B-B14F-4D97-AF65-F5344CB8AC3E}">
        <p14:creationId xmlns:p14="http://schemas.microsoft.com/office/powerpoint/2010/main" val="38511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Настройка аутентификации </a:t>
            </a:r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CHAP</a:t>
            </a:r>
          </a:p>
        </p:txBody>
      </p:sp>
      <p:sp>
        <p:nvSpPr>
          <p:cNvPr id="4" name="矩形 3"/>
          <p:cNvSpPr/>
          <p:nvPr/>
        </p:nvSpPr>
        <p:spPr>
          <a:xfrm>
            <a:off x="457189" y="1457507"/>
            <a:ext cx="70326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auto">
              <a:buFont typeface="+mj-lt"/>
              <a:buAutoNum type="arabicPeriod"/>
            </a:pP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Сконфигурируйте аутентификатор для аутентификации однорангового устройства режиме CHAP.</a:t>
            </a:r>
          </a:p>
        </p:txBody>
      </p:sp>
      <p:sp>
        <p:nvSpPr>
          <p:cNvPr id="5" name="矩形 4"/>
          <p:cNvSpPr/>
          <p:nvPr/>
        </p:nvSpPr>
        <p:spPr>
          <a:xfrm>
            <a:off x="926974" y="2686237"/>
            <a:ext cx="10822114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spAutoFit/>
          </a:bodyPr>
          <a:lstStyle/>
          <a:p>
            <a:pPr fontAlgn="base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[Huawei-Serial0/0/0]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ppp authentication-mode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chap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457189" y="3130331"/>
            <a:ext cx="78903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auto">
              <a:buFont typeface="+mj-lt"/>
              <a:buAutoNum type="arabicPeriod" startAt="2"/>
            </a:pP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Сконфигурируйте одноранговый узел, который будет аутентифицирован аутентификатором в режиме CHAP.</a:t>
            </a:r>
          </a:p>
        </p:txBody>
      </p:sp>
      <p:sp>
        <p:nvSpPr>
          <p:cNvPr id="8" name="矩形 7"/>
          <p:cNvSpPr/>
          <p:nvPr/>
        </p:nvSpPr>
        <p:spPr>
          <a:xfrm>
            <a:off x="926974" y="3638162"/>
            <a:ext cx="10822114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spAutoFit/>
          </a:bodyPr>
          <a:lstStyle/>
          <a:p>
            <a:pPr fontAlgn="base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[Huawei-Serial0/0/0]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ppp chap user </a:t>
            </a:r>
            <a:r>
              <a:rPr lang="ru-RU" sz="1600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user-name</a:t>
            </a:r>
          </a:p>
        </p:txBody>
      </p:sp>
      <p:sp>
        <p:nvSpPr>
          <p:cNvPr id="9" name="矩形 8"/>
          <p:cNvSpPr/>
          <p:nvPr/>
        </p:nvSpPr>
        <p:spPr>
          <a:xfrm>
            <a:off x="926974" y="4600742"/>
            <a:ext cx="10742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2400"/>
              </a:lnSpc>
            </a:pP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Эта команда позволяет настроить локальное имя пользователя и пароль для аутентификации CHAP.</a:t>
            </a:r>
          </a:p>
        </p:txBody>
      </p:sp>
      <p:sp>
        <p:nvSpPr>
          <p:cNvPr id="10" name="矩形 9"/>
          <p:cNvSpPr/>
          <p:nvPr/>
        </p:nvSpPr>
        <p:spPr>
          <a:xfrm>
            <a:off x="926974" y="1935548"/>
            <a:ext cx="10822114" cy="584775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Ins="180000">
            <a:spAutoFit/>
          </a:bodyPr>
          <a:lstStyle/>
          <a:p>
            <a:pPr fontAlgn="base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[Huawei-aaa]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local-user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user-name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password { cipher | irreversible-cipher } </a:t>
            </a:r>
            <a:r>
              <a:rPr lang="ru-RU" sz="1600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password</a:t>
            </a:r>
          </a:p>
          <a:p>
            <a:pPr fontAlgn="base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[Huawei-aaa]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local-user</a:t>
            </a:r>
            <a:r>
              <a:rPr lang="ru-RU" sz="1600" b="1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user-name</a:t>
            </a:r>
            <a:r>
              <a:rPr lang="ru-RU" sz="1600" b="1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service-type</a:t>
            </a:r>
            <a:r>
              <a:rPr lang="ru-RU" sz="1600" b="1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ppp</a:t>
            </a:r>
          </a:p>
        </p:txBody>
      </p:sp>
      <p:sp>
        <p:nvSpPr>
          <p:cNvPr id="11" name="矩形 10"/>
          <p:cNvSpPr/>
          <p:nvPr/>
        </p:nvSpPr>
        <p:spPr>
          <a:xfrm>
            <a:off x="926974" y="4137014"/>
            <a:ext cx="10822114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spAutoFit/>
          </a:bodyPr>
          <a:lstStyle/>
          <a:p>
            <a:pPr fontAlgn="base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[Huawei-Serial0/0/0]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ppp chap password 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{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cipher 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|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simple 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} </a:t>
            </a:r>
            <a:r>
              <a:rPr lang="ru-RU" sz="1600" i="1" dirty="0"/>
              <a:t>password</a:t>
            </a:r>
          </a:p>
        </p:txBody>
      </p:sp>
    </p:spTree>
    <p:extLst>
      <p:ext uri="{BB962C8B-B14F-4D97-AF65-F5344CB8AC3E}">
        <p14:creationId xmlns:p14="http://schemas.microsoft.com/office/powerpoint/2010/main" val="399318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51877" y="3728089"/>
            <a:ext cx="5480837" cy="2194364"/>
          </a:xfrm>
        </p:spPr>
        <p:txBody>
          <a:bodyPr/>
          <a:lstStyle/>
          <a:p>
            <a:pPr marL="358775" indent="-358775"/>
            <a:r>
              <a:rPr lang="ru-RU" sz="18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Требования:</a:t>
            </a:r>
            <a:endParaRPr lang="ru-RU" sz="18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marL="719138" lvl="1" indent="-360363">
              <a:buSzPct val="100000"/>
              <a:buFont typeface="+mj-lt"/>
              <a:buAutoNum type="arabicPeriod"/>
            </a:pP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Включите аутентификацию PAP на канале PPP между R1 и R2.</a:t>
            </a:r>
          </a:p>
          <a:p>
            <a:pPr marL="719138" lvl="1" indent="-360363">
              <a:buSzPct val="100000"/>
              <a:buFont typeface="+mj-lt"/>
              <a:buAutoNum type="arabicPeriod"/>
            </a:pP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Настройте R1 в качестве аутентификатора.</a:t>
            </a:r>
          </a:p>
          <a:p>
            <a:pPr marL="719138" lvl="1" indent="-360363">
              <a:buSzPct val="100000"/>
              <a:buFont typeface="+mj-lt"/>
              <a:buAutoNum type="arabicPeriod"/>
            </a:pP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Настройте R2 в качестве однорангового устройства.</a:t>
            </a:r>
          </a:p>
          <a:p>
            <a:pPr marL="719138" indent="-360363">
              <a:buSzPct val="100000"/>
            </a:pPr>
            <a:endParaRPr lang="zh-CN" altLang="en-US" sz="18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734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Пример настройки аутентификации PAP</a:t>
            </a:r>
          </a:p>
        </p:txBody>
      </p:sp>
      <p:sp>
        <p:nvSpPr>
          <p:cNvPr id="57357" name="Rectangle 4"/>
          <p:cNvSpPr>
            <a:spLocks noChangeArrowheads="1"/>
          </p:cNvSpPr>
          <p:nvPr/>
        </p:nvSpPr>
        <p:spPr bwMode="auto">
          <a:xfrm>
            <a:off x="6104591" y="1564951"/>
            <a:ext cx="5946732" cy="2862322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spAutoFit/>
          </a:bodyPr>
          <a:lstStyle/>
          <a:p>
            <a:pPr defTabSz="784225">
              <a:lnSpc>
                <a:spcPts val="2400"/>
              </a:lnSpc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[R1]aaa # </a:t>
            </a:r>
            <a:r>
              <a:rPr lang="ru-RU" sz="1400" dirty="0" err="1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Add</a:t>
            </a: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information</a:t>
            </a: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about</a:t>
            </a: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the</a:t>
            </a: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user</a:t>
            </a: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to</a:t>
            </a: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be</a:t>
            </a: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authenticated</a:t>
            </a:r>
            <a:r>
              <a:rPr lang="ru-RU" sz="1400" dirty="0" smtClean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.</a:t>
            </a:r>
          </a:p>
          <a:p>
            <a:pPr defTabSz="784225">
              <a:lnSpc>
                <a:spcPts val="2400"/>
              </a:lnSpc>
            </a:pPr>
            <a:r>
              <a:rPr lang="ru-RU" sz="1400" dirty="0" smtClean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</a:t>
            </a: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R1-aaa]local-user huawei password cipher huawei123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[R1-aaa]local-user huawei service-type ppp 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# Specify the service type of the user to be authenticated.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[R1]interface Serial 1/0/0  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[R1-Serial1/0/0]link-protocol ppp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[R1-Serial1/0/0]ppp authentication-mode pap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# Set the authentication mode to PAP.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[R1-Serial1/0/0]ip address 10.1.1.1 30</a:t>
            </a:r>
          </a:p>
        </p:txBody>
      </p:sp>
      <p:sp>
        <p:nvSpPr>
          <p:cNvPr id="57358" name="Rectangle 4"/>
          <p:cNvSpPr>
            <a:spLocks noChangeArrowheads="1"/>
          </p:cNvSpPr>
          <p:nvPr/>
        </p:nvSpPr>
        <p:spPr bwMode="auto">
          <a:xfrm>
            <a:off x="6112967" y="4820353"/>
            <a:ext cx="5641536" cy="1631216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spAutoFit/>
          </a:bodyPr>
          <a:lstStyle/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 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[R2-Serial1/0/0]link-protocol ppp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[R2-Serial1/0/0]ppp pap local-user huawei password cipher huawei123 # Add user information for PPP authentication.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[R2-Serial1/0/0]ip address 10.1.1.2 30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492125" y="1746362"/>
            <a:ext cx="5142765" cy="1241510"/>
            <a:chOff x="1011209" y="1617022"/>
            <a:chExt cx="5142765" cy="1241510"/>
          </a:xfrm>
        </p:grpSpPr>
        <p:sp>
          <p:nvSpPr>
            <p:cNvPr id="21" name="Text Box 14"/>
            <p:cNvSpPr txBox="1">
              <a:spLocks noChangeArrowheads="1"/>
            </p:cNvSpPr>
            <p:nvPr/>
          </p:nvSpPr>
          <p:spPr bwMode="auto">
            <a:xfrm>
              <a:off x="1011209" y="1792334"/>
              <a:ext cx="1532148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ru-RU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Аутентификатор </a:t>
              </a:r>
            </a:p>
          </p:txBody>
        </p:sp>
        <p:sp>
          <p:nvSpPr>
            <p:cNvPr id="33" name="Text Box 15"/>
            <p:cNvSpPr txBox="1">
              <a:spLocks noChangeArrowheads="1"/>
            </p:cNvSpPr>
            <p:nvPr/>
          </p:nvSpPr>
          <p:spPr bwMode="auto">
            <a:xfrm>
              <a:off x="4779293" y="1617022"/>
              <a:ext cx="137468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ru-RU" sz="1400" dirty="0" smtClean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Одноранговый узел</a:t>
              </a:r>
              <a:endPara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655139" y="1832998"/>
              <a:ext cx="4100307" cy="1025534"/>
              <a:chOff x="2790156" y="1764569"/>
              <a:chExt cx="4100307" cy="1025534"/>
            </a:xfrm>
          </p:grpSpPr>
          <p:sp>
            <p:nvSpPr>
              <p:cNvPr id="36" name="Text Box 11"/>
              <p:cNvSpPr txBox="1">
                <a:spLocks noChangeArrowheads="1"/>
              </p:cNvSpPr>
              <p:nvPr/>
            </p:nvSpPr>
            <p:spPr bwMode="auto">
              <a:xfrm>
                <a:off x="2790156" y="2574659"/>
                <a:ext cx="65580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1">
                <a:spAutoFit/>
              </a:bodyPr>
              <a:lstStyle>
                <a:lvl1pPr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R1</a:t>
                </a:r>
              </a:p>
            </p:txBody>
          </p:sp>
          <p:sp>
            <p:nvSpPr>
              <p:cNvPr id="37" name="Text Box 12"/>
              <p:cNvSpPr txBox="1">
                <a:spLocks noChangeArrowheads="1"/>
              </p:cNvSpPr>
              <p:nvPr/>
            </p:nvSpPr>
            <p:spPr bwMode="auto">
              <a:xfrm>
                <a:off x="6191299" y="2542404"/>
                <a:ext cx="699164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1">
                <a:spAutoFit/>
              </a:bodyPr>
              <a:lstStyle>
                <a:lvl1pPr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R2</a:t>
                </a:r>
              </a:p>
            </p:txBody>
          </p:sp>
          <p:sp>
            <p:nvSpPr>
              <p:cNvPr id="38" name="Text Box 7"/>
              <p:cNvSpPr txBox="1">
                <a:spLocks noChangeArrowheads="1"/>
              </p:cNvSpPr>
              <p:nvPr/>
            </p:nvSpPr>
            <p:spPr bwMode="auto">
              <a:xfrm>
                <a:off x="4322961" y="1764569"/>
                <a:ext cx="958076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600" dirty="0">
                    <a:solidFill>
                      <a:srgbClr val="EC7061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PPP</a:t>
                </a:r>
              </a:p>
            </p:txBody>
          </p:sp>
          <p:sp>
            <p:nvSpPr>
              <p:cNvPr id="39" name="Text Box 7"/>
              <p:cNvSpPr txBox="1">
                <a:spLocks noChangeArrowheads="1"/>
              </p:cNvSpPr>
              <p:nvPr/>
            </p:nvSpPr>
            <p:spPr bwMode="auto">
              <a:xfrm>
                <a:off x="3265312" y="2322034"/>
                <a:ext cx="127071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10.1.1.1/30</a:t>
                </a:r>
              </a:p>
            </p:txBody>
          </p:sp>
          <p:sp>
            <p:nvSpPr>
              <p:cNvPr id="40" name="Text Box 7"/>
              <p:cNvSpPr txBox="1">
                <a:spLocks noChangeArrowheads="1"/>
              </p:cNvSpPr>
              <p:nvPr/>
            </p:nvSpPr>
            <p:spPr bwMode="auto">
              <a:xfrm>
                <a:off x="4995178" y="2312469"/>
                <a:ext cx="15061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10.1.1.2/30</a:t>
                </a:r>
              </a:p>
            </p:txBody>
          </p:sp>
          <p:sp>
            <p:nvSpPr>
              <p:cNvPr id="41" name="Text Box 7"/>
              <p:cNvSpPr txBox="1">
                <a:spLocks noChangeArrowheads="1"/>
              </p:cNvSpPr>
              <p:nvPr/>
            </p:nvSpPr>
            <p:spPr bwMode="auto">
              <a:xfrm>
                <a:off x="3194750" y="1931357"/>
                <a:ext cx="1095998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S 1/0/0</a:t>
                </a:r>
              </a:p>
            </p:txBody>
          </p:sp>
          <p:sp>
            <p:nvSpPr>
              <p:cNvPr id="42" name="Text Box 7"/>
              <p:cNvSpPr txBox="1">
                <a:spLocks noChangeArrowheads="1"/>
              </p:cNvSpPr>
              <p:nvPr/>
            </p:nvSpPr>
            <p:spPr bwMode="auto">
              <a:xfrm>
                <a:off x="5339273" y="1970674"/>
                <a:ext cx="115993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S 1/0/0</a:t>
                </a:r>
              </a:p>
            </p:txBody>
          </p:sp>
          <p:pic>
            <p:nvPicPr>
              <p:cNvPr id="43" name="图片 42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48060" y="2028450"/>
                <a:ext cx="540000" cy="442800"/>
              </a:xfrm>
              <a:prstGeom prst="rect">
                <a:avLst/>
              </a:prstGeom>
            </p:spPr>
          </p:pic>
          <p:pic>
            <p:nvPicPr>
              <p:cNvPr id="44" name="图片 43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87881" y="2042098"/>
                <a:ext cx="540000" cy="442800"/>
              </a:xfrm>
              <a:prstGeom prst="rect">
                <a:avLst/>
              </a:prstGeom>
            </p:spPr>
          </p:pic>
        </p:grpSp>
      </p:grpSp>
      <p:sp>
        <p:nvSpPr>
          <p:cNvPr id="45" name="文本框 44"/>
          <p:cNvSpPr txBox="1"/>
          <p:nvPr/>
        </p:nvSpPr>
        <p:spPr>
          <a:xfrm>
            <a:off x="6015413" y="1219055"/>
            <a:ext cx="19030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 smtClean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Настройки на </a:t>
            </a: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R1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6029840" y="4472916"/>
            <a:ext cx="19030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Настройки на R2</a:t>
            </a:r>
          </a:p>
        </p:txBody>
      </p:sp>
      <p:cxnSp>
        <p:nvCxnSpPr>
          <p:cNvPr id="26" name="直接连接符 25"/>
          <p:cNvCxnSpPr>
            <a:stCxn id="43" idx="3"/>
          </p:cNvCxnSpPr>
          <p:nvPr/>
        </p:nvCxnSpPr>
        <p:spPr>
          <a:xfrm>
            <a:off x="1733959" y="2447619"/>
            <a:ext cx="2900052" cy="0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104962" y="4894727"/>
            <a:ext cx="2994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rPr>
              <a:t>[R2]interface Serial 1/0/0</a:t>
            </a:r>
          </a:p>
        </p:txBody>
      </p:sp>
    </p:spTree>
    <p:extLst>
      <p:ext uri="{BB962C8B-B14F-4D97-AF65-F5344CB8AC3E}">
        <p14:creationId xmlns:p14="http://schemas.microsoft.com/office/powerpoint/2010/main" val="166907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51878" y="3725449"/>
            <a:ext cx="5382866" cy="2197004"/>
          </a:xfrm>
        </p:spPr>
        <p:txBody>
          <a:bodyPr/>
          <a:lstStyle/>
          <a:p>
            <a:pPr marL="358775" indent="-358775"/>
            <a:r>
              <a:rPr lang="ru-RU" sz="18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Требования:</a:t>
            </a:r>
            <a:endParaRPr lang="ru-RU" sz="18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marL="719138" lvl="1" indent="-360363">
              <a:buSzPct val="100000"/>
              <a:buFont typeface="+mj-lt"/>
              <a:buAutoNum type="arabicPeriod"/>
            </a:pP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Включите аутентификацию CHAP на канале PPP между R1 и R2.</a:t>
            </a:r>
          </a:p>
          <a:p>
            <a:pPr marL="719138" lvl="1" indent="-360363">
              <a:buSzPct val="100000"/>
              <a:buFont typeface="+mj-lt"/>
              <a:buAutoNum type="arabicPeriod"/>
            </a:pP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Настройте R1 в качестве аутентификатора.</a:t>
            </a:r>
          </a:p>
          <a:p>
            <a:pPr marL="719138" lvl="1" indent="-360363">
              <a:buSzPct val="100000"/>
              <a:buFont typeface="+mj-lt"/>
              <a:buAutoNum type="arabicPeriod"/>
            </a:pP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Настройте R2 в качестве однорангового устройства.</a:t>
            </a:r>
          </a:p>
          <a:p>
            <a:pPr marL="719138" indent="-360363"/>
            <a:endParaRPr lang="zh-CN" altLang="en-US" sz="18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1443" name="标题 1"/>
          <p:cNvSpPr>
            <a:spLocks noGrp="1"/>
          </p:cNvSpPr>
          <p:nvPr>
            <p:ph type="title"/>
          </p:nvPr>
        </p:nvSpPr>
        <p:spPr>
          <a:xfrm>
            <a:off x="1594800" y="410400"/>
            <a:ext cx="10597200" cy="640800"/>
          </a:xfrm>
        </p:spPr>
        <p:txBody>
          <a:bodyPr/>
          <a:lstStyle/>
          <a:p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Пример настройки аутентификации CHAP</a:t>
            </a:r>
          </a:p>
        </p:txBody>
      </p:sp>
      <p:sp>
        <p:nvSpPr>
          <p:cNvPr id="61445" name="Rectangle 4"/>
          <p:cNvSpPr>
            <a:spLocks noChangeArrowheads="1"/>
          </p:cNvSpPr>
          <p:nvPr/>
        </p:nvSpPr>
        <p:spPr bwMode="auto">
          <a:xfrm>
            <a:off x="6096000" y="1570634"/>
            <a:ext cx="5649913" cy="2554545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spAutoFit/>
          </a:bodyPr>
          <a:lstStyle/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[R1]aaa # Add information about the user to be authenticated.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[R1-aaa]local-user huawei password cipher huawei123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[R1-aaa]local-user huawei service-type ppp 	 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# Specify the service type of the user to be authenticated.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[R1]interface Serial 1/0/0  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[R1-Serial1/0/0]link-protocol ppp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[R1-Serial1/0/0]ppp authentication-mode chap	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# Set the authentication mode to CHAP.</a:t>
            </a:r>
          </a:p>
        </p:txBody>
      </p:sp>
      <p:sp>
        <p:nvSpPr>
          <p:cNvPr id="61446" name="Rectangle 4"/>
          <p:cNvSpPr>
            <a:spLocks noChangeArrowheads="1"/>
          </p:cNvSpPr>
          <p:nvPr/>
        </p:nvSpPr>
        <p:spPr bwMode="auto">
          <a:xfrm>
            <a:off x="6095999" y="4550755"/>
            <a:ext cx="5649913" cy="1631216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spAutoFit/>
          </a:bodyPr>
          <a:lstStyle/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[R2]interface Serial 1/0/0  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[R2-Serial1/0/0]link-protocol ppp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[R2-Serial1/0/0]ppp chap user huawei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[R2-Serial1/0/0]ppp chap password cipher huawei123</a:t>
            </a:r>
          </a:p>
          <a:p>
            <a:pPr defTabSz="784225">
              <a:lnSpc>
                <a:spcPts val="24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# Add user information for PPP authentication.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34271" y="1738750"/>
            <a:ext cx="4955315" cy="1240978"/>
            <a:chOff x="1153124" y="1617554"/>
            <a:chExt cx="4955315" cy="1240978"/>
          </a:xfrm>
        </p:grpSpPr>
        <p:sp>
          <p:nvSpPr>
            <p:cNvPr id="20" name="Text Box 14"/>
            <p:cNvSpPr txBox="1">
              <a:spLocks noChangeArrowheads="1"/>
            </p:cNvSpPr>
            <p:nvPr/>
          </p:nvSpPr>
          <p:spPr bwMode="auto">
            <a:xfrm>
              <a:off x="1153124" y="1769390"/>
              <a:ext cx="1528406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ru-RU" sz="14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Аутентификатор </a:t>
              </a:r>
            </a:p>
          </p:txBody>
        </p:sp>
        <p:sp>
          <p:nvSpPr>
            <p:cNvPr id="21" name="Text Box 15"/>
            <p:cNvSpPr txBox="1">
              <a:spLocks noChangeArrowheads="1"/>
            </p:cNvSpPr>
            <p:nvPr/>
          </p:nvSpPr>
          <p:spPr bwMode="auto">
            <a:xfrm>
              <a:off x="4733758" y="1617554"/>
              <a:ext cx="137468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r>
                <a:rPr lang="ru-RU" sz="1400" dirty="0" smtClean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Одноранговый узел</a:t>
              </a:r>
              <a:endPara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655139" y="1832998"/>
              <a:ext cx="4100307" cy="1025534"/>
              <a:chOff x="2790156" y="1764569"/>
              <a:chExt cx="4100307" cy="1025534"/>
            </a:xfrm>
          </p:grpSpPr>
          <p:sp>
            <p:nvSpPr>
              <p:cNvPr id="24" name="Text Box 11"/>
              <p:cNvSpPr txBox="1">
                <a:spLocks noChangeArrowheads="1"/>
              </p:cNvSpPr>
              <p:nvPr/>
            </p:nvSpPr>
            <p:spPr bwMode="auto">
              <a:xfrm>
                <a:off x="2790156" y="2574659"/>
                <a:ext cx="65580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1">
                <a:spAutoFit/>
              </a:bodyPr>
              <a:lstStyle>
                <a:lvl1pPr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R1</a:t>
                </a:r>
              </a:p>
            </p:txBody>
          </p:sp>
          <p:sp>
            <p:nvSpPr>
              <p:cNvPr id="25" name="Text Box 12"/>
              <p:cNvSpPr txBox="1">
                <a:spLocks noChangeArrowheads="1"/>
              </p:cNvSpPr>
              <p:nvPr/>
            </p:nvSpPr>
            <p:spPr bwMode="auto">
              <a:xfrm>
                <a:off x="6191299" y="2542404"/>
                <a:ext cx="699164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1">
                <a:spAutoFit/>
              </a:bodyPr>
              <a:lstStyle>
                <a:lvl1pPr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R2</a:t>
                </a:r>
              </a:p>
            </p:txBody>
          </p:sp>
          <p:sp>
            <p:nvSpPr>
              <p:cNvPr id="26" name="Text Box 7"/>
              <p:cNvSpPr txBox="1">
                <a:spLocks noChangeArrowheads="1"/>
              </p:cNvSpPr>
              <p:nvPr/>
            </p:nvSpPr>
            <p:spPr bwMode="auto">
              <a:xfrm>
                <a:off x="4322961" y="1764569"/>
                <a:ext cx="958076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600" dirty="0">
                    <a:solidFill>
                      <a:srgbClr val="EC7061"/>
                    </a:solidFill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PPP</a:t>
                </a:r>
              </a:p>
            </p:txBody>
          </p:sp>
          <p:sp>
            <p:nvSpPr>
              <p:cNvPr id="27" name="Text Box 7"/>
              <p:cNvSpPr txBox="1">
                <a:spLocks noChangeArrowheads="1"/>
              </p:cNvSpPr>
              <p:nvPr/>
            </p:nvSpPr>
            <p:spPr bwMode="auto">
              <a:xfrm>
                <a:off x="3271451" y="2337872"/>
                <a:ext cx="1270713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10.1.1.1/30</a:t>
                </a:r>
              </a:p>
            </p:txBody>
          </p:sp>
          <p:sp>
            <p:nvSpPr>
              <p:cNvPr id="28" name="Text Box 7"/>
              <p:cNvSpPr txBox="1">
                <a:spLocks noChangeArrowheads="1"/>
              </p:cNvSpPr>
              <p:nvPr/>
            </p:nvSpPr>
            <p:spPr bwMode="auto">
              <a:xfrm>
                <a:off x="4995178" y="2312469"/>
                <a:ext cx="1506175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10.1.1.2/30</a:t>
                </a:r>
              </a:p>
            </p:txBody>
          </p:sp>
          <p:sp>
            <p:nvSpPr>
              <p:cNvPr id="29" name="Text Box 7"/>
              <p:cNvSpPr txBox="1">
                <a:spLocks noChangeArrowheads="1"/>
              </p:cNvSpPr>
              <p:nvPr/>
            </p:nvSpPr>
            <p:spPr bwMode="auto">
              <a:xfrm>
                <a:off x="3194750" y="1931357"/>
                <a:ext cx="1095998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S 1/0/0</a:t>
                </a:r>
              </a:p>
            </p:txBody>
          </p:sp>
          <p:sp>
            <p:nvSpPr>
              <p:cNvPr id="30" name="Text Box 7"/>
              <p:cNvSpPr txBox="1">
                <a:spLocks noChangeArrowheads="1"/>
              </p:cNvSpPr>
              <p:nvPr/>
            </p:nvSpPr>
            <p:spPr bwMode="auto">
              <a:xfrm>
                <a:off x="5350159" y="1970674"/>
                <a:ext cx="1159934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784225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784225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S 1/0/0</a:t>
                </a:r>
              </a:p>
            </p:txBody>
          </p:sp>
          <p:pic>
            <p:nvPicPr>
              <p:cNvPr id="31" name="图片 30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55587" y="2042098"/>
                <a:ext cx="540000" cy="442800"/>
              </a:xfrm>
              <a:prstGeom prst="rect">
                <a:avLst/>
              </a:prstGeom>
            </p:spPr>
          </p:pic>
          <p:pic>
            <p:nvPicPr>
              <p:cNvPr id="32" name="图片 31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87881" y="2042098"/>
                <a:ext cx="540000" cy="442800"/>
              </a:xfrm>
              <a:prstGeom prst="rect">
                <a:avLst/>
              </a:prstGeom>
            </p:spPr>
          </p:pic>
        </p:grpSp>
      </p:grpSp>
      <p:sp>
        <p:nvSpPr>
          <p:cNvPr id="47" name="文本框 46"/>
          <p:cNvSpPr txBox="1"/>
          <p:nvPr/>
        </p:nvSpPr>
        <p:spPr>
          <a:xfrm>
            <a:off x="6034968" y="1231932"/>
            <a:ext cx="19030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Настройки на R1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060726" y="4208740"/>
            <a:ext cx="19030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Настройки на R2</a:t>
            </a:r>
          </a:p>
        </p:txBody>
      </p:sp>
      <p:cxnSp>
        <p:nvCxnSpPr>
          <p:cNvPr id="3" name="直接连接符 2"/>
          <p:cNvCxnSpPr>
            <a:stCxn id="31" idx="3"/>
            <a:endCxn id="32" idx="1"/>
          </p:cNvCxnSpPr>
          <p:nvPr/>
        </p:nvCxnSpPr>
        <p:spPr>
          <a:xfrm>
            <a:off x="1741717" y="2453123"/>
            <a:ext cx="2892294" cy="0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193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500" dirty="0" smtClean="0">
                <a:sym typeface="Huawei Sans" panose="020C0503030203020204" pitchFamily="34" charset="0"/>
              </a:rPr>
              <a:t>Ускорение </a:t>
            </a:r>
            <a:r>
              <a:rPr lang="ru-RU" sz="1500" dirty="0">
                <a:sym typeface="Huawei Sans" panose="020C0503030203020204" pitchFamily="34" charset="0"/>
              </a:rPr>
              <a:t>экономической глобализации и цифровой трансформации </a:t>
            </a:r>
            <a:r>
              <a:rPr lang="ru-RU" sz="1500" dirty="0" smtClean="0">
                <a:sym typeface="Huawei Sans" panose="020C0503030203020204" pitchFamily="34" charset="0"/>
              </a:rPr>
              <a:t>стимулируют дальнейшее расширение масштабов предприятий. </a:t>
            </a:r>
            <a:r>
              <a:rPr lang="ru-RU" sz="1500" dirty="0"/>
              <a:t>Все больше и больше филиалов открывается в разных регионах, при этом каждая филиальная сеть рассматривается как локальная сеть (LAN).</a:t>
            </a:r>
            <a:r>
              <a:rPr lang="ru-RU" sz="1500" dirty="0">
                <a:sym typeface="Huawei Sans" panose="020C0503030203020204" pitchFamily="34" charset="0"/>
              </a:rPr>
              <a:t> </a:t>
            </a:r>
            <a:r>
              <a:rPr lang="ru-RU" sz="1500" dirty="0" smtClean="0">
                <a:sym typeface="Huawei Sans" panose="020C0503030203020204" pitchFamily="34" charset="0"/>
              </a:rPr>
              <a:t>Штаб-квартирам </a:t>
            </a:r>
            <a:r>
              <a:rPr lang="ru-RU" sz="1500" dirty="0">
                <a:sym typeface="Huawei Sans" panose="020C0503030203020204" pitchFamily="34" charset="0"/>
              </a:rPr>
              <a:t>и </a:t>
            </a:r>
            <a:r>
              <a:rPr lang="ru-RU" sz="1500" dirty="0" smtClean="0">
                <a:sym typeface="Huawei Sans" panose="020C0503030203020204" pitchFamily="34" charset="0"/>
              </a:rPr>
              <a:t>филиалам для связи друг с другом приходится преодолевать </a:t>
            </a:r>
            <a:r>
              <a:rPr lang="ru-RU" sz="1500" dirty="0">
                <a:sym typeface="Huawei Sans" panose="020C0503030203020204" pitchFamily="34" charset="0"/>
              </a:rPr>
              <a:t>географические </a:t>
            </a:r>
            <a:r>
              <a:rPr lang="ru-RU" sz="1500" dirty="0" smtClean="0">
                <a:sym typeface="Huawei Sans" panose="020C0503030203020204" pitchFamily="34" charset="0"/>
              </a:rPr>
              <a:t>границы. Для более эффективного предоставления услуг предприятие должно объединить эти </a:t>
            </a:r>
            <a:r>
              <a:rPr lang="ru-RU" sz="1500" dirty="0">
                <a:sym typeface="Huawei Sans" panose="020C0503030203020204" pitchFamily="34" charset="0"/>
              </a:rPr>
              <a:t>географически разнесенные филиалы в глобальную сеть (WAN).</a:t>
            </a:r>
          </a:p>
          <a:p>
            <a:r>
              <a:rPr lang="ru-RU" sz="1500" dirty="0"/>
              <a:t>Развитие технологий WAN сопровождается постоянным увеличением полосы пропускания. На начальном этапе X.25 обеспечивал пропускную способность </a:t>
            </a:r>
            <a:r>
              <a:rPr lang="ru-RU" sz="1500" dirty="0" smtClean="0"/>
              <a:t>всего </a:t>
            </a:r>
            <a:r>
              <a:rPr lang="ru-RU" sz="1500" dirty="0"/>
              <a:t>64 кбит/с. Позже технологии сети цифровой передачи данных (DDN) и Frame Relay (FR) позволили увеличить полосу пропускания до </a:t>
            </a:r>
            <a:r>
              <a:rPr lang="ru-RU" sz="1500" dirty="0" smtClean="0"/>
              <a:t>2 Мбит/с</a:t>
            </a:r>
            <a:r>
              <a:rPr lang="ru-RU" sz="1500" dirty="0"/>
              <a:t>. </a:t>
            </a:r>
            <a:r>
              <a:rPr lang="ru-RU" sz="1500" dirty="0" smtClean="0"/>
              <a:t>Синхронная </a:t>
            </a:r>
            <a:r>
              <a:rPr lang="ru-RU" sz="1500" dirty="0"/>
              <a:t>цифровая иерархия (SDH) и режим асинхронной передачи (ATM) </a:t>
            </a:r>
            <a:r>
              <a:rPr lang="ru-RU" sz="1500" dirty="0" smtClean="0"/>
              <a:t>предоставили скорости 10 </a:t>
            </a:r>
            <a:r>
              <a:rPr lang="ru-RU" sz="1500" dirty="0"/>
              <a:t>Гбит/с. </a:t>
            </a:r>
            <a:r>
              <a:rPr lang="ru-RU" sz="1500" dirty="0" smtClean="0"/>
              <a:t>А </a:t>
            </a:r>
            <a:r>
              <a:rPr lang="ru-RU" sz="1500" dirty="0"/>
              <a:t>в</a:t>
            </a:r>
            <a:r>
              <a:rPr lang="ru-RU" sz="1500" dirty="0" smtClean="0"/>
              <a:t> </a:t>
            </a:r>
            <a:r>
              <a:rPr lang="ru-RU" sz="1500" dirty="0"/>
              <a:t>настоящее время WAN на базе IP обеспечивают 10 Гбит/с и даже более </a:t>
            </a:r>
            <a:r>
              <a:rPr lang="ru-RU" sz="1500" dirty="0" smtClean="0"/>
              <a:t>высокие скорости.</a:t>
            </a:r>
            <a:endParaRPr lang="ru-RU" sz="1500" dirty="0"/>
          </a:p>
          <a:p>
            <a:r>
              <a:rPr lang="ru-RU" sz="1500" dirty="0"/>
              <a:t>В данном курсе описывается история развития технологий </a:t>
            </a:r>
            <a:r>
              <a:rPr lang="ru-RU" sz="1500" dirty="0" smtClean="0"/>
              <a:t>WAN. Особое </a:t>
            </a:r>
            <a:r>
              <a:rPr lang="ru-RU" sz="1500" dirty="0"/>
              <a:t>внимание уделяется реализации и конфигурации протокола точка-точка (PPP) и протокола точка-точка через Ethernet (PPPoE). </a:t>
            </a:r>
          </a:p>
        </p:txBody>
      </p:sp>
    </p:spTree>
    <p:extLst>
      <p:ext uri="{BB962C8B-B14F-4D97-AF65-F5344CB8AC3E}">
        <p14:creationId xmlns:p14="http://schemas.microsoft.com/office/powerpoint/2010/main" val="4231141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2200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Обзор ранних технологий WAN</a:t>
            </a:r>
          </a:p>
          <a:p>
            <a:r>
              <a:rPr lang="ru-RU" sz="2200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Реализация и настройка PPP</a:t>
            </a:r>
          </a:p>
          <a:p>
            <a:r>
              <a:rPr lang="ru-RU" sz="22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Реализация и настройка PPPoE</a:t>
            </a:r>
          </a:p>
          <a:p>
            <a:pPr lvl="1">
              <a:buFont typeface="Huawei Sans" panose="020C0503030203020204" pitchFamily="34" charset="0"/>
              <a:buChar char="▪"/>
            </a:pPr>
            <a:r>
              <a:rPr lang="ru-RU" sz="20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Общая информация о PPPoE</a:t>
            </a:r>
          </a:p>
          <a:p>
            <a:pPr lvl="1"/>
            <a:r>
              <a:rPr lang="ru-RU" sz="2000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Настройка PPPoE</a:t>
            </a:r>
          </a:p>
          <a:p>
            <a:r>
              <a:rPr lang="ru-RU" sz="2200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Развитие технологий WAN</a:t>
            </a:r>
          </a:p>
        </p:txBody>
      </p:sp>
    </p:spTree>
    <p:extLst>
      <p:ext uri="{BB962C8B-B14F-4D97-AF65-F5344CB8AC3E}">
        <p14:creationId xmlns:p14="http://schemas.microsoft.com/office/powerpoint/2010/main" val="3044375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400" dirty="0">
                <a:sym typeface="Huawei Sans" panose="020C0503030203020204" pitchFamily="34" charset="0"/>
              </a:rPr>
              <a:t>PPP over Ethernet (PPPoE) является протоколом канального уровня, который инкапсулирует кадры PPP в кадры Ethernet. PPPoE позволяет нескольким хостам Ethernet подключаться к серверу широкополосного удаленного доступа (BRAS).</a:t>
            </a:r>
          </a:p>
          <a:p>
            <a:r>
              <a:rPr lang="ru-RU" sz="1400" dirty="0">
                <a:sym typeface="Huawei Sans" panose="020C0503030203020204" pitchFamily="34" charset="0"/>
              </a:rPr>
              <a:t>PPPoE объединяет преимущества Ethernet и PPP. Обладает гибкими возможностями Ethernet и может использовать PPP для аутентификации и учета.</a:t>
            </a:r>
          </a:p>
          <a:p>
            <a:endParaRPr lang="zh-CN" altLang="en-US" sz="1600" dirty="0">
              <a:sym typeface="Huawei Sans" panose="020C0503030203020204" pitchFamily="34" charset="0"/>
            </a:endParaRPr>
          </a:p>
        </p:txBody>
      </p:sp>
      <p:sp>
        <p:nvSpPr>
          <p:cNvPr id="32" name="标题 3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PPPoE?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54637" y="3703496"/>
            <a:ext cx="23038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Huawei Sans" panose="020C0503030203020204" pitchFamily="34" charset="0"/>
              </a:rPr>
              <a:t>Структура кадра PPP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54637" y="5017935"/>
            <a:ext cx="26260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Huawei Sans" panose="020C0503030203020204" pitchFamily="34" charset="0"/>
              </a:rPr>
              <a:t>Структура кадра PPPoE</a:t>
            </a:r>
          </a:p>
        </p:txBody>
      </p:sp>
      <p:graphicFrame>
        <p:nvGraphicFramePr>
          <p:cNvPr id="19" name="表格 24">
            <a:extLst>
              <a:ext uri="{FF2B5EF4-FFF2-40B4-BE49-F238E27FC236}">
                <a16:creationId xmlns="" xmlns:a16="http://schemas.microsoft.com/office/drawing/2014/main" id="{5D3546CE-9DA5-4A18-836C-E436D85D5D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868306"/>
              </p:ext>
            </p:extLst>
          </p:nvPr>
        </p:nvGraphicFramePr>
        <p:xfrm>
          <a:off x="3080657" y="3656791"/>
          <a:ext cx="8160102" cy="3352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757918">
                  <a:extLst>
                    <a:ext uri="{9D8B030D-6E8A-4147-A177-3AD203B41FA5}">
                      <a16:colId xmlns="" xmlns:a16="http://schemas.microsoft.com/office/drawing/2014/main" val="419583146"/>
                    </a:ext>
                  </a:extLst>
                </a:gridCol>
                <a:gridCol w="1016454">
                  <a:extLst>
                    <a:ext uri="{9D8B030D-6E8A-4147-A177-3AD203B41FA5}">
                      <a16:colId xmlns="" xmlns:a16="http://schemas.microsoft.com/office/drawing/2014/main" val="1185486753"/>
                    </a:ext>
                  </a:extLst>
                </a:gridCol>
                <a:gridCol w="1440996">
                  <a:extLst>
                    <a:ext uri="{9D8B030D-6E8A-4147-A177-3AD203B41FA5}">
                      <a16:colId xmlns="" xmlns:a16="http://schemas.microsoft.com/office/drawing/2014/main" val="970593004"/>
                    </a:ext>
                  </a:extLst>
                </a:gridCol>
                <a:gridCol w="1400175">
                  <a:extLst>
                    <a:ext uri="{9D8B030D-6E8A-4147-A177-3AD203B41FA5}">
                      <a16:colId xmlns="" xmlns:a16="http://schemas.microsoft.com/office/drawing/2014/main" val="833416940"/>
                    </a:ext>
                  </a:extLst>
                </a:gridCol>
                <a:gridCol w="1704975">
                  <a:extLst>
                    <a:ext uri="{9D8B030D-6E8A-4147-A177-3AD203B41FA5}">
                      <a16:colId xmlns="" xmlns:a16="http://schemas.microsoft.com/office/drawing/2014/main" val="2229599493"/>
                    </a:ext>
                  </a:extLst>
                </a:gridCol>
                <a:gridCol w="1173175">
                  <a:extLst>
                    <a:ext uri="{9D8B030D-6E8A-4147-A177-3AD203B41FA5}">
                      <a16:colId xmlns="" xmlns:a16="http://schemas.microsoft.com/office/drawing/2014/main" val="2263784489"/>
                    </a:ext>
                  </a:extLst>
                </a:gridCol>
                <a:gridCol w="666409">
                  <a:extLst>
                    <a:ext uri="{9D8B030D-6E8A-4147-A177-3AD203B41FA5}">
                      <a16:colId xmlns="" xmlns:a16="http://schemas.microsoft.com/office/drawing/2014/main" val="2239796129"/>
                    </a:ext>
                  </a:extLst>
                </a:gridCol>
              </a:tblGrid>
              <a:tr h="330536"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Flag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Huawei Sans" panose="020C0503030203020204" pitchFamily="34" charset="0"/>
                        <a:ea typeface="方正兰亭黑简体" panose="02000000000000000000" pitchFamily="2" charset="-122"/>
                        <a:sym typeface="Huawei Sans" panose="020C05030302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Address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Huawei Sans" panose="020C0503030203020204" pitchFamily="34" charset="0"/>
                        <a:ea typeface="方正兰亭黑简体" panose="02000000000000000000" pitchFamily="2" charset="-122"/>
                        <a:sym typeface="Huawei Sans" panose="020C05030302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Control 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Huawei Sans" panose="020C0503030203020204" pitchFamily="34" charset="0"/>
                        <a:ea typeface="方正兰亭黑简体" panose="02000000000000000000" pitchFamily="2" charset="-122"/>
                        <a:sym typeface="Huawei Sans" panose="020C05030302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Protocol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Huawei Sans" panose="020C0503030203020204" pitchFamily="34" charset="0"/>
                        <a:ea typeface="方正兰亭黑简体" panose="02000000000000000000" pitchFamily="2" charset="-122"/>
                        <a:sym typeface="Huawei Sans" panose="020C05030302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Information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Huawei Sans" panose="020C0503030203020204" pitchFamily="34" charset="0"/>
                        <a:ea typeface="方正兰亭黑简体" panose="02000000000000000000" pitchFamily="2" charset="-122"/>
                        <a:sym typeface="Huawei Sans" panose="020C05030302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FCS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 smtClean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Flag</a:t>
                      </a:r>
                      <a:endParaRPr lang="ru-RU" sz="1600" b="0" dirty="0">
                        <a:solidFill>
                          <a:schemeClr val="tx1"/>
                        </a:solidFill>
                        <a:latin typeface="Huawei Sans" panose="020C0503030203020204" pitchFamily="34" charset="0"/>
                        <a:ea typeface="方正兰亭黑简体" panose="02000000000000000000" pitchFamily="2" charset="-122"/>
                        <a:sym typeface="Huawei Sans" panose="020C0503030203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54315261"/>
                  </a:ext>
                </a:extLst>
              </a:tr>
            </a:tbl>
          </a:graphicData>
        </a:graphic>
      </p:graphicFrame>
      <p:graphicFrame>
        <p:nvGraphicFramePr>
          <p:cNvPr id="28" name="表格 33">
            <a:extLst>
              <a:ext uri="{FF2B5EF4-FFF2-40B4-BE49-F238E27FC236}">
                <a16:creationId xmlns="" xmlns:a16="http://schemas.microsoft.com/office/drawing/2014/main" id="{A418DCCA-752D-4C55-A670-FEE9AEAB7B08}"/>
              </a:ext>
            </a:extLst>
          </p:cNvPr>
          <p:cNvGraphicFramePr>
            <a:graphicFrameLocks noGrp="1"/>
          </p:cNvGraphicFramePr>
          <p:nvPr/>
        </p:nvGraphicFramePr>
        <p:xfrm>
          <a:off x="3038930" y="5016427"/>
          <a:ext cx="6052435" cy="3708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028700">
                  <a:extLst>
                    <a:ext uri="{9D8B030D-6E8A-4147-A177-3AD203B41FA5}">
                      <a16:colId xmlns="" xmlns:a16="http://schemas.microsoft.com/office/drawing/2014/main" val="1122095002"/>
                    </a:ext>
                  </a:extLst>
                </a:gridCol>
                <a:gridCol w="1092200">
                  <a:extLst>
                    <a:ext uri="{9D8B030D-6E8A-4147-A177-3AD203B41FA5}">
                      <a16:colId xmlns="" xmlns:a16="http://schemas.microsoft.com/office/drawing/2014/main" val="1120719357"/>
                    </a:ext>
                  </a:extLst>
                </a:gridCol>
                <a:gridCol w="1244600">
                  <a:extLst>
                    <a:ext uri="{9D8B030D-6E8A-4147-A177-3AD203B41FA5}">
                      <a16:colId xmlns="" xmlns:a16="http://schemas.microsoft.com/office/drawing/2014/main" val="888808775"/>
                    </a:ext>
                  </a:extLst>
                </a:gridCol>
                <a:gridCol w="1778000">
                  <a:extLst>
                    <a:ext uri="{9D8B030D-6E8A-4147-A177-3AD203B41FA5}">
                      <a16:colId xmlns="" xmlns:a16="http://schemas.microsoft.com/office/drawing/2014/main" val="3392098425"/>
                    </a:ext>
                  </a:extLst>
                </a:gridCol>
                <a:gridCol w="908935">
                  <a:extLst>
                    <a:ext uri="{9D8B030D-6E8A-4147-A177-3AD203B41FA5}">
                      <a16:colId xmlns="" xmlns:a16="http://schemas.microsoft.com/office/drawing/2014/main" val="40544611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0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DMAC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SMAC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Eth-Type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03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PPPoE-Packet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ru-RU" sz="18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FCS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64076382"/>
                  </a:ext>
                </a:extLst>
              </a:tr>
            </a:tbl>
          </a:graphicData>
        </a:graphic>
      </p:graphicFrame>
      <p:sp>
        <p:nvSpPr>
          <p:cNvPr id="9" name="五边形 8"/>
          <p:cNvSpPr/>
          <p:nvPr/>
        </p:nvSpPr>
        <p:spPr bwMode="auto">
          <a:xfrm>
            <a:off x="6424101" y="126000"/>
            <a:ext cx="1154546" cy="324000"/>
          </a:xfrm>
          <a:prstGeom prst="homePlate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b="1" dirty="0">
                <a:solidFill>
                  <a:srgbClr val="FFFFFF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Общая информация о PPPoE</a:t>
            </a:r>
          </a:p>
        </p:txBody>
      </p:sp>
      <p:sp>
        <p:nvSpPr>
          <p:cNvPr id="10" name="燕尾形 9"/>
          <p:cNvSpPr/>
          <p:nvPr/>
        </p:nvSpPr>
        <p:spPr bwMode="auto">
          <a:xfrm>
            <a:off x="9095935" y="126000"/>
            <a:ext cx="1060553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Обнаружение PPPoE</a:t>
            </a:r>
          </a:p>
        </p:txBody>
      </p:sp>
      <p:sp>
        <p:nvSpPr>
          <p:cNvPr id="11" name="燕尾形 10"/>
          <p:cNvSpPr/>
          <p:nvPr/>
        </p:nvSpPr>
        <p:spPr bwMode="auto">
          <a:xfrm>
            <a:off x="10041752" y="126000"/>
            <a:ext cx="1024550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Сеанс PPPoE</a:t>
            </a:r>
          </a:p>
        </p:txBody>
      </p:sp>
      <p:sp>
        <p:nvSpPr>
          <p:cNvPr id="12" name="燕尾形 11"/>
          <p:cNvSpPr/>
          <p:nvPr/>
        </p:nvSpPr>
        <p:spPr bwMode="auto">
          <a:xfrm>
            <a:off x="10958450" y="126000"/>
            <a:ext cx="1150638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Терминирование PPPoE</a:t>
            </a:r>
          </a:p>
        </p:txBody>
      </p:sp>
      <p:sp>
        <p:nvSpPr>
          <p:cNvPr id="13" name="燕尾形 12"/>
          <p:cNvSpPr/>
          <p:nvPr/>
        </p:nvSpPr>
        <p:spPr bwMode="auto">
          <a:xfrm>
            <a:off x="8299053" y="126000"/>
            <a:ext cx="910533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Формат пакета</a:t>
            </a:r>
          </a:p>
        </p:txBody>
      </p:sp>
      <p:sp>
        <p:nvSpPr>
          <p:cNvPr id="14" name="燕尾形 13"/>
          <p:cNvSpPr/>
          <p:nvPr/>
        </p:nvSpPr>
        <p:spPr bwMode="auto">
          <a:xfrm>
            <a:off x="7466887" y="126000"/>
            <a:ext cx="946360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Установление </a:t>
            </a:r>
          </a:p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сеанса</a:t>
            </a:r>
          </a:p>
        </p:txBody>
      </p:sp>
      <p:sp>
        <p:nvSpPr>
          <p:cNvPr id="16" name="梯形 4"/>
          <p:cNvSpPr/>
          <p:nvPr/>
        </p:nvSpPr>
        <p:spPr bwMode="auto">
          <a:xfrm flipV="1">
            <a:off x="2789963" y="4067924"/>
            <a:ext cx="7844711" cy="939939"/>
          </a:xfrm>
          <a:custGeom>
            <a:avLst/>
            <a:gdLst>
              <a:gd name="connsiteX0" fmla="*/ 0 w 4644516"/>
              <a:gd name="connsiteY0" fmla="*/ 828092 h 828092"/>
              <a:gd name="connsiteX1" fmla="*/ 1833644 w 4644516"/>
              <a:gd name="connsiteY1" fmla="*/ 0 h 828092"/>
              <a:gd name="connsiteX2" fmla="*/ 2810872 w 4644516"/>
              <a:gd name="connsiteY2" fmla="*/ 0 h 828092"/>
              <a:gd name="connsiteX3" fmla="*/ 4644516 w 4644516"/>
              <a:gd name="connsiteY3" fmla="*/ 828092 h 828092"/>
              <a:gd name="connsiteX4" fmla="*/ 0 w 4644516"/>
              <a:gd name="connsiteY4" fmla="*/ 828092 h 828092"/>
              <a:gd name="connsiteX0" fmla="*/ 0 w 6795288"/>
              <a:gd name="connsiteY0" fmla="*/ 828092 h 840971"/>
              <a:gd name="connsiteX1" fmla="*/ 1833644 w 6795288"/>
              <a:gd name="connsiteY1" fmla="*/ 0 h 840971"/>
              <a:gd name="connsiteX2" fmla="*/ 2810872 w 6795288"/>
              <a:gd name="connsiteY2" fmla="*/ 0 h 840971"/>
              <a:gd name="connsiteX3" fmla="*/ 6795288 w 6795288"/>
              <a:gd name="connsiteY3" fmla="*/ 840971 h 840971"/>
              <a:gd name="connsiteX4" fmla="*/ 0 w 6795288"/>
              <a:gd name="connsiteY4" fmla="*/ 828092 h 840971"/>
              <a:gd name="connsiteX0" fmla="*/ 0 w 6795288"/>
              <a:gd name="connsiteY0" fmla="*/ 828092 h 840971"/>
              <a:gd name="connsiteX1" fmla="*/ 1833644 w 6795288"/>
              <a:gd name="connsiteY1" fmla="*/ 0 h 840971"/>
              <a:gd name="connsiteX2" fmla="*/ 3172822 w 6795288"/>
              <a:gd name="connsiteY2" fmla="*/ 0 h 840971"/>
              <a:gd name="connsiteX3" fmla="*/ 6795288 w 6795288"/>
              <a:gd name="connsiteY3" fmla="*/ 840971 h 840971"/>
              <a:gd name="connsiteX4" fmla="*/ 0 w 6795288"/>
              <a:gd name="connsiteY4" fmla="*/ 828092 h 840971"/>
              <a:gd name="connsiteX0" fmla="*/ 0 w 5166513"/>
              <a:gd name="connsiteY0" fmla="*/ 837617 h 840971"/>
              <a:gd name="connsiteX1" fmla="*/ 204869 w 5166513"/>
              <a:gd name="connsiteY1" fmla="*/ 0 h 840971"/>
              <a:gd name="connsiteX2" fmla="*/ 1544047 w 5166513"/>
              <a:gd name="connsiteY2" fmla="*/ 0 h 840971"/>
              <a:gd name="connsiteX3" fmla="*/ 5166513 w 5166513"/>
              <a:gd name="connsiteY3" fmla="*/ 840971 h 840971"/>
              <a:gd name="connsiteX4" fmla="*/ 0 w 5166513"/>
              <a:gd name="connsiteY4" fmla="*/ 837617 h 840971"/>
              <a:gd name="connsiteX0" fmla="*/ 0 w 4299738"/>
              <a:gd name="connsiteY0" fmla="*/ 837617 h 850496"/>
              <a:gd name="connsiteX1" fmla="*/ 204869 w 4299738"/>
              <a:gd name="connsiteY1" fmla="*/ 0 h 850496"/>
              <a:gd name="connsiteX2" fmla="*/ 1544047 w 4299738"/>
              <a:gd name="connsiteY2" fmla="*/ 0 h 850496"/>
              <a:gd name="connsiteX3" fmla="*/ 4299738 w 4299738"/>
              <a:gd name="connsiteY3" fmla="*/ 850496 h 850496"/>
              <a:gd name="connsiteX4" fmla="*/ 0 w 4299738"/>
              <a:gd name="connsiteY4" fmla="*/ 837617 h 850496"/>
              <a:gd name="connsiteX0" fmla="*/ 0 w 5168418"/>
              <a:gd name="connsiteY0" fmla="*/ 837617 h 861325"/>
              <a:gd name="connsiteX1" fmla="*/ 204869 w 5168418"/>
              <a:gd name="connsiteY1" fmla="*/ 0 h 861325"/>
              <a:gd name="connsiteX2" fmla="*/ 1544047 w 5168418"/>
              <a:gd name="connsiteY2" fmla="*/ 0 h 861325"/>
              <a:gd name="connsiteX3" fmla="*/ 5168418 w 5168418"/>
              <a:gd name="connsiteY3" fmla="*/ 861325 h 861325"/>
              <a:gd name="connsiteX4" fmla="*/ 0 w 5168418"/>
              <a:gd name="connsiteY4" fmla="*/ 837617 h 861325"/>
              <a:gd name="connsiteX0" fmla="*/ 0 w 5168418"/>
              <a:gd name="connsiteY0" fmla="*/ 837617 h 861325"/>
              <a:gd name="connsiteX1" fmla="*/ 204869 w 5168418"/>
              <a:gd name="connsiteY1" fmla="*/ 0 h 861325"/>
              <a:gd name="connsiteX2" fmla="*/ 1867432 w 5168418"/>
              <a:gd name="connsiteY2" fmla="*/ 16354 h 861325"/>
              <a:gd name="connsiteX3" fmla="*/ 5168418 w 5168418"/>
              <a:gd name="connsiteY3" fmla="*/ 861325 h 861325"/>
              <a:gd name="connsiteX4" fmla="*/ 0 w 5168418"/>
              <a:gd name="connsiteY4" fmla="*/ 837617 h 861325"/>
              <a:gd name="connsiteX0" fmla="*/ 0 w 8602994"/>
              <a:gd name="connsiteY0" fmla="*/ 1377296 h 1377296"/>
              <a:gd name="connsiteX1" fmla="*/ 3639445 w 8602994"/>
              <a:gd name="connsiteY1" fmla="*/ 0 h 1377296"/>
              <a:gd name="connsiteX2" fmla="*/ 5302008 w 8602994"/>
              <a:gd name="connsiteY2" fmla="*/ 16354 h 1377296"/>
              <a:gd name="connsiteX3" fmla="*/ 8602994 w 8602994"/>
              <a:gd name="connsiteY3" fmla="*/ 861325 h 1377296"/>
              <a:gd name="connsiteX4" fmla="*/ 0 w 8602994"/>
              <a:gd name="connsiteY4" fmla="*/ 1377296 h 1377296"/>
              <a:gd name="connsiteX0" fmla="*/ 0 w 7844711"/>
              <a:gd name="connsiteY0" fmla="*/ 1377296 h 1377296"/>
              <a:gd name="connsiteX1" fmla="*/ 3639445 w 7844711"/>
              <a:gd name="connsiteY1" fmla="*/ 0 h 1377296"/>
              <a:gd name="connsiteX2" fmla="*/ 5302008 w 7844711"/>
              <a:gd name="connsiteY2" fmla="*/ 16354 h 1377296"/>
              <a:gd name="connsiteX3" fmla="*/ 7844711 w 7844711"/>
              <a:gd name="connsiteY3" fmla="*/ 1368296 h 1377296"/>
              <a:gd name="connsiteX4" fmla="*/ 0 w 7844711"/>
              <a:gd name="connsiteY4" fmla="*/ 1377296 h 1377296"/>
              <a:gd name="connsiteX0" fmla="*/ 0 w 7844711"/>
              <a:gd name="connsiteY0" fmla="*/ 1378472 h 1378472"/>
              <a:gd name="connsiteX1" fmla="*/ 3639445 w 7844711"/>
              <a:gd name="connsiteY1" fmla="*/ 1176 h 1378472"/>
              <a:gd name="connsiteX2" fmla="*/ 5385678 w 7844711"/>
              <a:gd name="connsiteY2" fmla="*/ 0 h 1378472"/>
              <a:gd name="connsiteX3" fmla="*/ 7844711 w 7844711"/>
              <a:gd name="connsiteY3" fmla="*/ 1369472 h 1378472"/>
              <a:gd name="connsiteX4" fmla="*/ 0 w 7844711"/>
              <a:gd name="connsiteY4" fmla="*/ 1378472 h 1378472"/>
              <a:gd name="connsiteX0" fmla="*/ 0 w 7844711"/>
              <a:gd name="connsiteY0" fmla="*/ 1378472 h 1378472"/>
              <a:gd name="connsiteX1" fmla="*/ 3621516 w 7844711"/>
              <a:gd name="connsiteY1" fmla="*/ 1176 h 1378472"/>
              <a:gd name="connsiteX2" fmla="*/ 5385678 w 7844711"/>
              <a:gd name="connsiteY2" fmla="*/ 0 h 1378472"/>
              <a:gd name="connsiteX3" fmla="*/ 7844711 w 7844711"/>
              <a:gd name="connsiteY3" fmla="*/ 1369472 h 1378472"/>
              <a:gd name="connsiteX4" fmla="*/ 0 w 7844711"/>
              <a:gd name="connsiteY4" fmla="*/ 1378472 h 1378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44711" h="1378472">
                <a:moveTo>
                  <a:pt x="0" y="1378472"/>
                </a:moveTo>
                <a:lnTo>
                  <a:pt x="3621516" y="1176"/>
                </a:lnTo>
                <a:lnTo>
                  <a:pt x="5385678" y="0"/>
                </a:lnTo>
                <a:lnTo>
                  <a:pt x="7844711" y="1369472"/>
                </a:lnTo>
                <a:lnTo>
                  <a:pt x="0" y="1378472"/>
                </a:lnTo>
                <a:close/>
              </a:path>
            </a:pathLst>
          </a:custGeom>
          <a:gradFill>
            <a:gsLst>
              <a:gs pos="100000">
                <a:srgbClr val="F4FBFE"/>
              </a:gs>
              <a:gs pos="0">
                <a:srgbClr val="99DFF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65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400" dirty="0"/>
              <a:t>PPPoE обеспечивает P2P-соединения в сети Ethernet. Клиент PPPoE и сервер PPPoE устанавливают сеанс PPP для инкапсуляции пакетов данных PPP и предоставления услуг доступа для хостов в сети Ethernet за счет реализации контроля и учета пользователей. PPPoE широко используется в корпоративных и операторских сетях.</a:t>
            </a:r>
          </a:p>
          <a:p>
            <a:r>
              <a:rPr lang="ru-RU" sz="1400" dirty="0"/>
              <a:t>PPPoE обычно используется домашними и корпоративными пользователями для коммутируемого доступа в Интернет.</a:t>
            </a:r>
          </a:p>
          <a:p>
            <a:endParaRPr lang="zh-CN" altLang="en-US" sz="1400" dirty="0"/>
          </a:p>
        </p:txBody>
      </p:sp>
      <p:sp>
        <p:nvSpPr>
          <p:cNvPr id="16386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Сценарии применения PPPoE</a:t>
            </a:r>
          </a:p>
        </p:txBody>
      </p:sp>
      <p:pic>
        <p:nvPicPr>
          <p:cNvPr id="30" name="图片 29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777" y="4425875"/>
            <a:ext cx="516136" cy="408507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 bwMode="auto">
          <a:xfrm flipH="1">
            <a:off x="8015913" y="4630128"/>
            <a:ext cx="1155519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3" name="文本框 82"/>
          <p:cNvSpPr txBox="1"/>
          <p:nvPr/>
        </p:nvSpPr>
        <p:spPr bwMode="auto">
          <a:xfrm>
            <a:off x="7005278" y="4871194"/>
            <a:ext cx="1382777" cy="3348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none" lIns="87802" tIns="43901" rIns="87802" bIns="43901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Сервер PPPoE</a:t>
            </a:r>
          </a:p>
        </p:txBody>
      </p:sp>
      <p:sp>
        <p:nvSpPr>
          <p:cNvPr id="100" name="文本框 99"/>
          <p:cNvSpPr txBox="1"/>
          <p:nvPr/>
        </p:nvSpPr>
        <p:spPr bwMode="auto">
          <a:xfrm>
            <a:off x="1688547" y="3121677"/>
            <a:ext cx="1374763" cy="3348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none" lIns="87802" tIns="43901" rIns="87802" bIns="43901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Клиент PPPoE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3459712" y="5719711"/>
            <a:ext cx="0" cy="334881"/>
          </a:xfrm>
          <a:prstGeom prst="line">
            <a:avLst/>
          </a:prstGeom>
          <a:ln w="95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3459712" y="5887152"/>
            <a:ext cx="4372801" cy="0"/>
          </a:xfrm>
          <a:prstGeom prst="line">
            <a:avLst/>
          </a:prstGeom>
          <a:ln w="9525">
            <a:solidFill>
              <a:srgbClr val="00B0F0"/>
            </a:solidFill>
            <a:headEnd type="arrow" w="sm" len="med"/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>
            <a:off x="7814225" y="5719710"/>
            <a:ext cx="0" cy="334881"/>
          </a:xfrm>
          <a:prstGeom prst="line">
            <a:avLst/>
          </a:prstGeom>
          <a:ln w="952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圆角矩形 106"/>
          <p:cNvSpPr/>
          <p:nvPr/>
        </p:nvSpPr>
        <p:spPr>
          <a:xfrm>
            <a:off x="4859734" y="5927976"/>
            <a:ext cx="1975757" cy="403200"/>
          </a:xfrm>
          <a:prstGeom prst="roundRect">
            <a:avLst>
              <a:gd name="adj" fmla="val 15000"/>
            </a:avLst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 anchor="ctr" anchorCtr="0">
            <a:noAutofit/>
          </a:bodyPr>
          <a:lstStyle/>
          <a:p>
            <a:pPr algn="ctr" defTabSz="784225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Пакеты PPPoE</a:t>
            </a:r>
          </a:p>
        </p:txBody>
      </p:sp>
      <p:cxnSp>
        <p:nvCxnSpPr>
          <p:cNvPr id="56" name="直接连接符 55"/>
          <p:cNvCxnSpPr/>
          <p:nvPr/>
        </p:nvCxnSpPr>
        <p:spPr bwMode="auto">
          <a:xfrm flipH="1">
            <a:off x="5565169" y="4630129"/>
            <a:ext cx="1939278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5" name="组合 14"/>
          <p:cNvGrpSpPr/>
          <p:nvPr/>
        </p:nvGrpSpPr>
        <p:grpSpPr>
          <a:xfrm>
            <a:off x="3148235" y="2840823"/>
            <a:ext cx="2416934" cy="2903073"/>
            <a:chOff x="1483159" y="2705101"/>
            <a:chExt cx="2416934" cy="2903073"/>
          </a:xfrm>
        </p:grpSpPr>
        <p:pic>
          <p:nvPicPr>
            <p:cNvPr id="41" name="图片 40" descr="PC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9747" y="2991979"/>
              <a:ext cx="515240" cy="381938"/>
            </a:xfrm>
            <a:prstGeom prst="rect">
              <a:avLst/>
            </a:prstGeom>
          </p:spPr>
        </p:pic>
        <p:pic>
          <p:nvPicPr>
            <p:cNvPr id="42" name="图片 41" descr="PC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29386" y="3730986"/>
              <a:ext cx="515240" cy="381938"/>
            </a:xfrm>
            <a:prstGeom prst="rect">
              <a:avLst/>
            </a:prstGeom>
          </p:spPr>
        </p:pic>
        <p:pic>
          <p:nvPicPr>
            <p:cNvPr id="43" name="图片 42" descr="PC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29386" y="4909915"/>
              <a:ext cx="515240" cy="381938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 bwMode="auto">
            <a:xfrm>
              <a:off x="1500279" y="3362700"/>
              <a:ext cx="671044" cy="33488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802" tIns="43901" rIns="87802" bIns="43901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1600" dirty="0" smtClean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ПК A</a:t>
              </a:r>
              <a:endPara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 bwMode="auto">
            <a:xfrm>
              <a:off x="1483159" y="4134538"/>
              <a:ext cx="655014" cy="33488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802" tIns="43901" rIns="87802" bIns="43901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1600" dirty="0" smtClean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ПК B</a:t>
              </a:r>
              <a:endPara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 bwMode="auto">
            <a:xfrm>
              <a:off x="1505576" y="5273293"/>
              <a:ext cx="664632" cy="33488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802" tIns="43901" rIns="87802" bIns="43901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1600" dirty="0" smtClean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ПК C</a:t>
              </a:r>
              <a:endPara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cxnSp>
          <p:nvCxnSpPr>
            <p:cNvPr id="47" name="直接连接符 46"/>
            <p:cNvCxnSpPr>
              <a:stCxn id="41" idx="3"/>
            </p:cNvCxnSpPr>
            <p:nvPr/>
          </p:nvCxnSpPr>
          <p:spPr>
            <a:xfrm>
              <a:off x="2074987" y="3182948"/>
              <a:ext cx="182061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stCxn id="42" idx="3"/>
            </p:cNvCxnSpPr>
            <p:nvPr/>
          </p:nvCxnSpPr>
          <p:spPr>
            <a:xfrm>
              <a:off x="2044626" y="3921955"/>
              <a:ext cx="185289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stCxn id="43" idx="3"/>
            </p:cNvCxnSpPr>
            <p:nvPr/>
          </p:nvCxnSpPr>
          <p:spPr>
            <a:xfrm>
              <a:off x="2044626" y="5100884"/>
              <a:ext cx="1850979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 bwMode="auto">
            <a:xfrm flipV="1">
              <a:off x="3900093" y="2705101"/>
              <a:ext cx="0" cy="2882899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文本框 11"/>
            <p:cNvSpPr txBox="1"/>
            <p:nvPr/>
          </p:nvSpPr>
          <p:spPr>
            <a:xfrm>
              <a:off x="1644448" y="4484859"/>
              <a:ext cx="461665" cy="251031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ru-RU" dirty="0">
                  <a:latin typeface="Huawei Sans" panose="020C0503030203020204" pitchFamily="34" charset="0"/>
                </a:rPr>
                <a:t>...</a:t>
              </a:r>
            </a:p>
          </p:txBody>
        </p:sp>
      </p:grpSp>
      <p:sp>
        <p:nvSpPr>
          <p:cNvPr id="57" name="文本框 56"/>
          <p:cNvSpPr txBox="1"/>
          <p:nvPr/>
        </p:nvSpPr>
        <p:spPr bwMode="auto">
          <a:xfrm>
            <a:off x="1691191" y="3866708"/>
            <a:ext cx="1374763" cy="3348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none" lIns="87802" tIns="43901" rIns="87802" bIns="43901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Клиент PPPoE</a:t>
            </a:r>
          </a:p>
        </p:txBody>
      </p:sp>
      <p:sp>
        <p:nvSpPr>
          <p:cNvPr id="58" name="文本框 57"/>
          <p:cNvSpPr txBox="1"/>
          <p:nvPr/>
        </p:nvSpPr>
        <p:spPr bwMode="auto">
          <a:xfrm>
            <a:off x="1699894" y="5031014"/>
            <a:ext cx="1374763" cy="33488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none" lIns="87802" tIns="43901" rIns="87802" bIns="43901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6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Клиент PPPoE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9171432" y="4259714"/>
            <a:ext cx="1245792" cy="773801"/>
            <a:chOff x="8854065" y="4906270"/>
            <a:chExt cx="1245792" cy="773801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54065" y="4906270"/>
              <a:ext cx="1245792" cy="77380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8892219" y="5123893"/>
              <a:ext cx="11560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>
                  <a:latin typeface="Huawei Sans" panose="020C0503030203020204" pitchFamily="34" charset="0"/>
                </a:rPr>
                <a:t>Интернет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677025" y="2829229"/>
            <a:ext cx="4740243" cy="1324800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 anchor="ctr" anchorCtr="0">
            <a:noAutofit/>
          </a:bodyPr>
          <a:lstStyle>
            <a:defPPr>
              <a:defRPr lang="en-US"/>
            </a:defPPr>
            <a:lvl1pPr defTabSz="784225">
              <a:lnSpc>
                <a:spcPts val="2400"/>
              </a:lnSpc>
              <a:defRPr sz="140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defRPr>
            </a:lvl1pPr>
          </a:lstStyle>
          <a:p>
            <a:pPr>
              <a:lnSpc>
                <a:spcPts val="1800"/>
              </a:lnSpc>
            </a:pPr>
            <a:r>
              <a:rPr lang="ru-RU" sz="1200" dirty="0">
                <a:latin typeface="Huawei Sans" panose="020C0503030203020204" pitchFamily="34" charset="0"/>
              </a:rPr>
              <a:t>После установки программного обеспечения коммутируемого доступа клиента PPPoE каждый хост становится клиентом PPPoE и устанавливает сеанс PPPoE с сервером PPPoE. Каждый хост использует уникальную учетную запись, что </a:t>
            </a:r>
            <a:r>
              <a:rPr lang="ru-RU" sz="1200" dirty="0" smtClean="0">
                <a:latin typeface="Huawei Sans" panose="020C0503030203020204" pitchFamily="34" charset="0"/>
              </a:rPr>
              <a:t>упрощает </a:t>
            </a:r>
            <a:r>
              <a:rPr lang="ru-RU" sz="1200" dirty="0">
                <a:latin typeface="Huawei Sans" panose="020C0503030203020204" pitchFamily="34" charset="0"/>
              </a:rPr>
              <a:t>учет пользователей и контроль со стороны оператора связи.</a:t>
            </a:r>
          </a:p>
        </p:txBody>
      </p:sp>
      <p:sp>
        <p:nvSpPr>
          <p:cNvPr id="38" name="五边形 37"/>
          <p:cNvSpPr/>
          <p:nvPr/>
        </p:nvSpPr>
        <p:spPr bwMode="auto">
          <a:xfrm>
            <a:off x="6429375" y="126000"/>
            <a:ext cx="1149272" cy="324000"/>
          </a:xfrm>
          <a:prstGeom prst="homePlate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0" rIns="36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b="1" dirty="0">
                <a:solidFill>
                  <a:srgbClr val="FFFFFF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Общая информация о PPPoE</a:t>
            </a:r>
          </a:p>
        </p:txBody>
      </p:sp>
      <p:sp>
        <p:nvSpPr>
          <p:cNvPr id="45" name="燕尾形 44"/>
          <p:cNvSpPr/>
          <p:nvPr/>
        </p:nvSpPr>
        <p:spPr bwMode="auto">
          <a:xfrm>
            <a:off x="9095935" y="126000"/>
            <a:ext cx="1060553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Обнаружение PPPoE</a:t>
            </a:r>
          </a:p>
        </p:txBody>
      </p:sp>
      <p:sp>
        <p:nvSpPr>
          <p:cNvPr id="48" name="燕尾形 47"/>
          <p:cNvSpPr/>
          <p:nvPr/>
        </p:nvSpPr>
        <p:spPr bwMode="auto">
          <a:xfrm>
            <a:off x="10041752" y="126000"/>
            <a:ext cx="1024550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Сеанс PPPoE</a:t>
            </a:r>
          </a:p>
        </p:txBody>
      </p:sp>
      <p:sp>
        <p:nvSpPr>
          <p:cNvPr id="49" name="燕尾形 48"/>
          <p:cNvSpPr/>
          <p:nvPr/>
        </p:nvSpPr>
        <p:spPr bwMode="auto">
          <a:xfrm>
            <a:off x="10958450" y="126000"/>
            <a:ext cx="1150638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Терминирование PPPoE</a:t>
            </a:r>
          </a:p>
        </p:txBody>
      </p:sp>
      <p:sp>
        <p:nvSpPr>
          <p:cNvPr id="51" name="燕尾形 50"/>
          <p:cNvSpPr/>
          <p:nvPr/>
        </p:nvSpPr>
        <p:spPr bwMode="auto">
          <a:xfrm>
            <a:off x="8299053" y="126000"/>
            <a:ext cx="910533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Формат пакета</a:t>
            </a:r>
          </a:p>
        </p:txBody>
      </p:sp>
      <p:sp>
        <p:nvSpPr>
          <p:cNvPr id="52" name="燕尾形 51"/>
          <p:cNvSpPr/>
          <p:nvPr/>
        </p:nvSpPr>
        <p:spPr bwMode="auto">
          <a:xfrm>
            <a:off x="7466887" y="126000"/>
            <a:ext cx="946360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Установление </a:t>
            </a:r>
          </a:p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сеанса</a:t>
            </a:r>
          </a:p>
        </p:txBody>
      </p:sp>
    </p:spTree>
    <p:extLst>
      <p:ext uri="{BB962C8B-B14F-4D97-AF65-F5344CB8AC3E}">
        <p14:creationId xmlns:p14="http://schemas.microsoft.com/office/powerpoint/2010/main" val="387112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2422988" y="2113106"/>
            <a:ext cx="1983347" cy="759854"/>
          </a:xfrm>
          <a:prstGeom prst="roundRect">
            <a:avLst>
              <a:gd name="adj" fmla="val 9887"/>
            </a:avLst>
          </a:prstGeom>
          <a:solidFill>
            <a:srgbClr val="F3FBFE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422988" y="3417743"/>
            <a:ext cx="1983347" cy="759854"/>
          </a:xfrm>
          <a:prstGeom prst="roundRect">
            <a:avLst>
              <a:gd name="adj" fmla="val 9887"/>
            </a:avLst>
          </a:prstGeom>
          <a:solidFill>
            <a:srgbClr val="F3FBFE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422988" y="4809843"/>
            <a:ext cx="1983347" cy="759854"/>
          </a:xfrm>
          <a:prstGeom prst="roundRect">
            <a:avLst>
              <a:gd name="adj" fmla="val 9887"/>
            </a:avLst>
          </a:prstGeom>
          <a:solidFill>
            <a:srgbClr val="F3FBFE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230583" y="2131037"/>
            <a:ext cx="1300356" cy="759854"/>
          </a:xfrm>
          <a:prstGeom prst="roundRect">
            <a:avLst>
              <a:gd name="adj" fmla="val 9887"/>
            </a:avLst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230583" y="3435674"/>
            <a:ext cx="1300356" cy="759854"/>
          </a:xfrm>
          <a:prstGeom prst="roundRect">
            <a:avLst>
              <a:gd name="adj" fmla="val 9887"/>
            </a:avLst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230583" y="4827774"/>
            <a:ext cx="1300356" cy="759854"/>
          </a:xfrm>
          <a:prstGeom prst="roundRect">
            <a:avLst>
              <a:gd name="adj" fmla="val 9887"/>
            </a:avLst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7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8" name="文本占位符 1">
            <a:extLst>
              <a:ext uri="{FF2B5EF4-FFF2-40B4-BE49-F238E27FC236}">
                <a16:creationId xmlns="" xmlns:a16="http://schemas.microsoft.com/office/drawing/2014/main" id="{20A45E3D-F4C9-4239-8CDD-55F08DA35DB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800" dirty="0">
                <a:sym typeface="Huawei Sans" panose="020C0503030203020204" pitchFamily="34" charset="0"/>
              </a:rPr>
              <a:t>Установление сеанса PPPoE включает три этапа: </a:t>
            </a:r>
            <a:r>
              <a:rPr lang="ru-RU" sz="1800" dirty="0" smtClean="0">
                <a:sym typeface="Huawei Sans" panose="020C0503030203020204" pitchFamily="34" charset="0"/>
              </a:rPr>
              <a:t>этап </a:t>
            </a:r>
            <a:r>
              <a:rPr lang="ru-RU" sz="1800" dirty="0">
                <a:sym typeface="Huawei Sans" panose="020C0503030203020204" pitchFamily="34" charset="0"/>
              </a:rPr>
              <a:t>обнаружения, этап сеанса и этап </a:t>
            </a:r>
            <a:r>
              <a:rPr lang="ru-RU" sz="1800" dirty="0" err="1">
                <a:sym typeface="Huawei Sans" panose="020C0503030203020204" pitchFamily="34" charset="0"/>
              </a:rPr>
              <a:t>терминирования</a:t>
            </a:r>
            <a:r>
              <a:rPr lang="ru-RU" sz="1800" dirty="0">
                <a:sym typeface="Huawei Sans" panose="020C0503030203020204" pitchFamily="34" charset="0"/>
              </a:rPr>
              <a:t> сеанса PPPoE.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Установление сеанса PPPoE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35994" y="2234211"/>
            <a:ext cx="19836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Обнаружение PPPoE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35994" y="3618547"/>
            <a:ext cx="19836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Сеанс PPPoE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435994" y="4941833"/>
            <a:ext cx="19836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Терминирование PPPoE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230581" y="2253937"/>
            <a:ext cx="1289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PPPoE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230581" y="3564117"/>
            <a:ext cx="1289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PPP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230581" y="4959804"/>
            <a:ext cx="1289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Отключение PPPoE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6608828" y="2131037"/>
            <a:ext cx="4133912" cy="759854"/>
          </a:xfrm>
          <a:prstGeom prst="roundRect">
            <a:avLst>
              <a:gd name="adj" fmla="val 9887"/>
            </a:avLst>
          </a:prstGeom>
          <a:solidFill>
            <a:srgbClr val="FFFFFF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608828" y="3435674"/>
            <a:ext cx="4133912" cy="759854"/>
          </a:xfrm>
          <a:prstGeom prst="roundRect">
            <a:avLst>
              <a:gd name="adj" fmla="val 9887"/>
            </a:avLst>
          </a:prstGeom>
          <a:solidFill>
            <a:srgbClr val="FFFFFF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608828" y="4827774"/>
            <a:ext cx="4133912" cy="759854"/>
          </a:xfrm>
          <a:prstGeom prst="roundRect">
            <a:avLst>
              <a:gd name="adj" fmla="val 9887"/>
            </a:avLst>
          </a:prstGeom>
          <a:solidFill>
            <a:srgbClr val="FFFFFF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42182" y="3476289"/>
            <a:ext cx="4100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Согласование PPP включает согласование LCP, аутентификацию PAP/CHAP и согласование NCP.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608828" y="4841711"/>
            <a:ext cx="42433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Пользователь переходит в режим офлайн, </a:t>
            </a:r>
            <a:r>
              <a:rPr lang="ru-RU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после чего клиент </a:t>
            </a: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или сервер разрывает соединение.</a:t>
            </a:r>
          </a:p>
        </p:txBody>
      </p:sp>
      <p:sp>
        <p:nvSpPr>
          <p:cNvPr id="29" name="Oval 4">
            <a:extLst>
              <a:ext uri="{FF2B5EF4-FFF2-40B4-BE49-F238E27FC236}">
                <a16:creationId xmlns="" xmlns:a16="http://schemas.microsoft.com/office/drawing/2014/main" id="{875F2B3F-1B45-4C93-9AB7-758BD3C69F1E}"/>
              </a:ext>
            </a:extLst>
          </p:cNvPr>
          <p:cNvSpPr>
            <a:spLocks noChangeAspect="1"/>
          </p:cNvSpPr>
          <p:nvPr/>
        </p:nvSpPr>
        <p:spPr>
          <a:xfrm>
            <a:off x="1757764" y="2351962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1</a:t>
            </a:r>
          </a:p>
        </p:txBody>
      </p:sp>
      <p:sp>
        <p:nvSpPr>
          <p:cNvPr id="30" name="Oval 4">
            <a:extLst>
              <a:ext uri="{FF2B5EF4-FFF2-40B4-BE49-F238E27FC236}">
                <a16:creationId xmlns="" xmlns:a16="http://schemas.microsoft.com/office/drawing/2014/main" id="{5BA11451-04BE-4158-BE03-DC8EAADA10FB}"/>
              </a:ext>
            </a:extLst>
          </p:cNvPr>
          <p:cNvSpPr>
            <a:spLocks noChangeAspect="1"/>
          </p:cNvSpPr>
          <p:nvPr/>
        </p:nvSpPr>
        <p:spPr>
          <a:xfrm>
            <a:off x="1757764" y="3663038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2</a:t>
            </a:r>
          </a:p>
        </p:txBody>
      </p:sp>
      <p:sp>
        <p:nvSpPr>
          <p:cNvPr id="31" name="Oval 4">
            <a:extLst>
              <a:ext uri="{FF2B5EF4-FFF2-40B4-BE49-F238E27FC236}">
                <a16:creationId xmlns="" xmlns:a16="http://schemas.microsoft.com/office/drawing/2014/main" id="{AD82ED15-5E5F-4389-9937-EB0235A083E5}"/>
              </a:ext>
            </a:extLst>
          </p:cNvPr>
          <p:cNvSpPr>
            <a:spLocks noChangeAspect="1"/>
          </p:cNvSpPr>
          <p:nvPr/>
        </p:nvSpPr>
        <p:spPr>
          <a:xfrm>
            <a:off x="1753201" y="4999588"/>
            <a:ext cx="282142" cy="28214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3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340629E6-E932-40E9-B539-6358D7302CA8}"/>
              </a:ext>
            </a:extLst>
          </p:cNvPr>
          <p:cNvSpPr txBox="1"/>
          <p:nvPr/>
        </p:nvSpPr>
        <p:spPr>
          <a:xfrm>
            <a:off x="6642182" y="2234211"/>
            <a:ext cx="42118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Для доступа пользователей создается виртуальная линия PPPoE.</a:t>
            </a:r>
          </a:p>
        </p:txBody>
      </p:sp>
      <p:cxnSp>
        <p:nvCxnSpPr>
          <p:cNvPr id="4" name="直接箭头连接符 3"/>
          <p:cNvCxnSpPr>
            <a:stCxn id="8" idx="2"/>
            <a:endCxn id="9" idx="0"/>
          </p:cNvCxnSpPr>
          <p:nvPr/>
        </p:nvCxnSpPr>
        <p:spPr>
          <a:xfrm>
            <a:off x="3414662" y="2872960"/>
            <a:ext cx="0" cy="544783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stCxn id="9" idx="2"/>
            <a:endCxn id="10" idx="0"/>
          </p:cNvCxnSpPr>
          <p:nvPr/>
        </p:nvCxnSpPr>
        <p:spPr>
          <a:xfrm>
            <a:off x="3414662" y="4177597"/>
            <a:ext cx="0" cy="632246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ight Arrow 157"/>
          <p:cNvSpPr/>
          <p:nvPr/>
        </p:nvSpPr>
        <p:spPr>
          <a:xfrm>
            <a:off x="4467196" y="2351962"/>
            <a:ext cx="647343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  <a:tileRect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37" name="Right Arrow 157"/>
          <p:cNvSpPr/>
          <p:nvPr/>
        </p:nvSpPr>
        <p:spPr>
          <a:xfrm>
            <a:off x="4465745" y="3616248"/>
            <a:ext cx="647343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  <a:tileRect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38" name="Right Arrow 157"/>
          <p:cNvSpPr/>
          <p:nvPr/>
        </p:nvSpPr>
        <p:spPr>
          <a:xfrm>
            <a:off x="4465744" y="5029580"/>
            <a:ext cx="647343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  <a:tileRect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3" name="五边形 42"/>
          <p:cNvSpPr/>
          <p:nvPr/>
        </p:nvSpPr>
        <p:spPr bwMode="auto">
          <a:xfrm>
            <a:off x="6429375" y="126000"/>
            <a:ext cx="1149272" cy="324000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Общая информация о PPPoE</a:t>
            </a:r>
          </a:p>
        </p:txBody>
      </p:sp>
      <p:sp>
        <p:nvSpPr>
          <p:cNvPr id="44" name="燕尾形 43"/>
          <p:cNvSpPr/>
          <p:nvPr/>
        </p:nvSpPr>
        <p:spPr bwMode="auto">
          <a:xfrm>
            <a:off x="9095935" y="126000"/>
            <a:ext cx="1060553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Обнаружение PPPoE</a:t>
            </a:r>
          </a:p>
        </p:txBody>
      </p:sp>
      <p:sp>
        <p:nvSpPr>
          <p:cNvPr id="45" name="燕尾形 44"/>
          <p:cNvSpPr/>
          <p:nvPr/>
        </p:nvSpPr>
        <p:spPr bwMode="auto">
          <a:xfrm>
            <a:off x="10041752" y="126000"/>
            <a:ext cx="1024550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Сеанс PPPoE</a:t>
            </a:r>
          </a:p>
        </p:txBody>
      </p:sp>
      <p:sp>
        <p:nvSpPr>
          <p:cNvPr id="46" name="燕尾形 45"/>
          <p:cNvSpPr/>
          <p:nvPr/>
        </p:nvSpPr>
        <p:spPr bwMode="auto">
          <a:xfrm>
            <a:off x="10958450" y="126000"/>
            <a:ext cx="1150638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Терминирование PPPoE</a:t>
            </a:r>
          </a:p>
        </p:txBody>
      </p:sp>
      <p:sp>
        <p:nvSpPr>
          <p:cNvPr id="47" name="燕尾形 46"/>
          <p:cNvSpPr/>
          <p:nvPr/>
        </p:nvSpPr>
        <p:spPr bwMode="auto">
          <a:xfrm>
            <a:off x="8299053" y="126000"/>
            <a:ext cx="910533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Формат пакета</a:t>
            </a:r>
          </a:p>
        </p:txBody>
      </p:sp>
      <p:sp>
        <p:nvSpPr>
          <p:cNvPr id="48" name="燕尾形 47"/>
          <p:cNvSpPr/>
          <p:nvPr/>
        </p:nvSpPr>
        <p:spPr bwMode="auto">
          <a:xfrm>
            <a:off x="7466887" y="126000"/>
            <a:ext cx="946360" cy="32400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Установление </a:t>
            </a:r>
          </a:p>
          <a:p>
            <a:pPr algn="ctr" fontAlgn="ctr">
              <a:spcBef>
                <a:spcPts val="0"/>
              </a:spcBef>
            </a:pPr>
            <a:r>
              <a:rPr lang="ru-RU" sz="8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сеанса</a:t>
            </a:r>
          </a:p>
        </p:txBody>
      </p:sp>
    </p:spTree>
    <p:extLst>
      <p:ext uri="{BB962C8B-B14F-4D97-AF65-F5344CB8AC3E}">
        <p14:creationId xmlns:p14="http://schemas.microsoft.com/office/powerpoint/2010/main" val="209119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600" dirty="0"/>
              <a:t>Сеанс PPPoE устанавливается посредством обмена различными PPPoE-пакетами. Структура пакетов PPPoE и типы пакетов.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Пакеты PPPoE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035991"/>
              </p:ext>
            </p:extLst>
          </p:nvPr>
        </p:nvGraphicFramePr>
        <p:xfrm>
          <a:off x="1457326" y="4438581"/>
          <a:ext cx="8403954" cy="1838414"/>
        </p:xfrm>
        <a:graphic>
          <a:graphicData uri="http://schemas.openxmlformats.org/drawingml/2006/table">
            <a:tbl>
              <a:tblPr/>
              <a:tblGrid>
                <a:gridCol w="7122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2213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64703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9898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Код</a:t>
                      </a:r>
                    </a:p>
                  </a:txBody>
                  <a:tcPr marL="72000" marR="72000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FFFFFF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Название</a:t>
                      </a:r>
                    </a:p>
                  </a:txBody>
                  <a:tcPr marL="72000" marR="72000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FFFFFF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Содержание</a:t>
                      </a:r>
                    </a:p>
                  </a:txBody>
                  <a:tcPr marL="72000" marR="72000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654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0x09</a:t>
                      </a:r>
                    </a:p>
                  </a:txBody>
                  <a:tcPr marL="72000" marR="72000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PADI</a:t>
                      </a:r>
                    </a:p>
                  </a:txBody>
                  <a:tcPr marL="72000" marR="72000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PPPoE Active Discovery Initiation packet</a:t>
                      </a:r>
                    </a:p>
                  </a:txBody>
                  <a:tcPr marL="72000" marR="72000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488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0x07</a:t>
                      </a:r>
                    </a:p>
                  </a:txBody>
                  <a:tcPr marL="72000" marR="72000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PADO</a:t>
                      </a:r>
                    </a:p>
                  </a:txBody>
                  <a:tcPr marL="72000" marR="72000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PPPoE Active Discovery Offer packet</a:t>
                      </a:r>
                    </a:p>
                  </a:txBody>
                  <a:tcPr marL="72000" marR="72000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322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0x19</a:t>
                      </a:r>
                    </a:p>
                  </a:txBody>
                  <a:tcPr marL="72000" marR="72000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PADR</a:t>
                      </a:r>
                    </a:p>
                  </a:txBody>
                  <a:tcPr marL="72000" marR="72000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PPPoE Active Discovery Request packet</a:t>
                      </a:r>
                    </a:p>
                  </a:txBody>
                  <a:tcPr marL="72000" marR="72000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0322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0x65</a:t>
                      </a:r>
                    </a:p>
                  </a:txBody>
                  <a:tcPr marL="72000" marR="72000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PADS</a:t>
                      </a:r>
                    </a:p>
                  </a:txBody>
                  <a:tcPr marL="72000" marR="72000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PPPoE Active Discovery Session-confirmation packet</a:t>
                      </a:r>
                    </a:p>
                  </a:txBody>
                  <a:tcPr marL="72000" marR="72000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155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0xa7</a:t>
                      </a:r>
                    </a:p>
                  </a:txBody>
                  <a:tcPr marL="72000" marR="72000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PADT</a:t>
                      </a:r>
                    </a:p>
                  </a:txBody>
                  <a:tcPr marL="72000" marR="72000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PPPoE Active Discovery Terminate packet</a:t>
                      </a:r>
                    </a:p>
                  </a:txBody>
                  <a:tcPr marL="72000" marR="72000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1" name="任意多边形 40"/>
          <p:cNvSpPr/>
          <p:nvPr/>
        </p:nvSpPr>
        <p:spPr>
          <a:xfrm>
            <a:off x="3134016" y="2902635"/>
            <a:ext cx="4991100" cy="971550"/>
          </a:xfrm>
          <a:custGeom>
            <a:avLst/>
            <a:gdLst>
              <a:gd name="connsiteX0" fmla="*/ 2438400 w 4991100"/>
              <a:gd name="connsiteY0" fmla="*/ 0 h 971550"/>
              <a:gd name="connsiteX1" fmla="*/ 4295775 w 4991100"/>
              <a:gd name="connsiteY1" fmla="*/ 0 h 971550"/>
              <a:gd name="connsiteX2" fmla="*/ 4991100 w 4991100"/>
              <a:gd name="connsiteY2" fmla="*/ 962025 h 971550"/>
              <a:gd name="connsiteX3" fmla="*/ 0 w 4991100"/>
              <a:gd name="connsiteY3" fmla="*/ 971550 h 971550"/>
              <a:gd name="connsiteX4" fmla="*/ 2438400 w 4991100"/>
              <a:gd name="connsiteY4" fmla="*/ 0 h 971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1100" h="971550">
                <a:moveTo>
                  <a:pt x="2438400" y="0"/>
                </a:moveTo>
                <a:lnTo>
                  <a:pt x="4295775" y="0"/>
                </a:lnTo>
                <a:lnTo>
                  <a:pt x="4991100" y="962025"/>
                </a:lnTo>
                <a:lnTo>
                  <a:pt x="0" y="971550"/>
                </a:lnTo>
                <a:lnTo>
                  <a:pt x="2438400" y="0"/>
                </a:lnTo>
                <a:close/>
              </a:path>
            </a:pathLst>
          </a:custGeom>
          <a:gradFill flip="none" rotWithShape="1">
            <a:gsLst>
              <a:gs pos="0">
                <a:srgbClr val="99DFF9"/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2" name="TextBox 16"/>
          <p:cNvSpPr txBox="1">
            <a:spLocks noChangeArrowheads="1"/>
          </p:cNvSpPr>
          <p:nvPr/>
        </p:nvSpPr>
        <p:spPr bwMode="auto">
          <a:xfrm>
            <a:off x="3070999" y="3523655"/>
            <a:ext cx="10101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4 </a:t>
            </a:r>
            <a:r>
              <a:rPr lang="ru-RU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бита</a:t>
            </a:r>
            <a:endParaRPr lang="ru-RU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3" name="TextBox 17"/>
          <p:cNvSpPr txBox="1">
            <a:spLocks noChangeArrowheads="1"/>
          </p:cNvSpPr>
          <p:nvPr/>
        </p:nvSpPr>
        <p:spPr bwMode="auto">
          <a:xfrm>
            <a:off x="3998848" y="3530519"/>
            <a:ext cx="79563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4 </a:t>
            </a:r>
            <a:r>
              <a:rPr lang="ru-RU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бита</a:t>
            </a:r>
            <a:endParaRPr lang="ru-RU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4" name="TextBox 19"/>
          <p:cNvSpPr txBox="1">
            <a:spLocks noChangeArrowheads="1"/>
          </p:cNvSpPr>
          <p:nvPr/>
        </p:nvSpPr>
        <p:spPr bwMode="auto">
          <a:xfrm>
            <a:off x="5824261" y="3541938"/>
            <a:ext cx="11523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 байта</a:t>
            </a:r>
          </a:p>
        </p:txBody>
      </p:sp>
      <p:sp>
        <p:nvSpPr>
          <p:cNvPr id="45" name="TextBox 17"/>
          <p:cNvSpPr txBox="1">
            <a:spLocks noChangeArrowheads="1"/>
          </p:cNvSpPr>
          <p:nvPr/>
        </p:nvSpPr>
        <p:spPr bwMode="auto">
          <a:xfrm>
            <a:off x="4784961" y="3523655"/>
            <a:ext cx="79410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 байт</a:t>
            </a:r>
          </a:p>
        </p:txBody>
      </p:sp>
      <p:sp>
        <p:nvSpPr>
          <p:cNvPr id="46" name="TextBox 20"/>
          <p:cNvSpPr txBox="1">
            <a:spLocks noChangeArrowheads="1"/>
          </p:cNvSpPr>
          <p:nvPr/>
        </p:nvSpPr>
        <p:spPr bwMode="auto">
          <a:xfrm>
            <a:off x="7249365" y="3537599"/>
            <a:ext cx="89808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 байта</a:t>
            </a:r>
          </a:p>
        </p:txBody>
      </p:sp>
      <p:sp>
        <p:nvSpPr>
          <p:cNvPr id="47" name="TextBox 16"/>
          <p:cNvSpPr txBox="1">
            <a:spLocks noChangeArrowheads="1"/>
          </p:cNvSpPr>
          <p:nvPr/>
        </p:nvSpPr>
        <p:spPr bwMode="auto">
          <a:xfrm>
            <a:off x="2117153" y="2059460"/>
            <a:ext cx="131071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6 </a:t>
            </a:r>
            <a:r>
              <a:rPr lang="ru-RU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байтов</a:t>
            </a:r>
            <a:endParaRPr lang="ru-RU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8" name="TextBox 17"/>
          <p:cNvSpPr txBox="1">
            <a:spLocks noChangeArrowheads="1"/>
          </p:cNvSpPr>
          <p:nvPr/>
        </p:nvSpPr>
        <p:spPr bwMode="auto">
          <a:xfrm>
            <a:off x="3218244" y="2059460"/>
            <a:ext cx="103233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6 </a:t>
            </a:r>
            <a:r>
              <a:rPr lang="ru-RU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байтов</a:t>
            </a:r>
            <a:endParaRPr lang="ru-RU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9" name="TextBox 19"/>
          <p:cNvSpPr txBox="1">
            <a:spLocks noChangeArrowheads="1"/>
          </p:cNvSpPr>
          <p:nvPr/>
        </p:nvSpPr>
        <p:spPr bwMode="auto">
          <a:xfrm>
            <a:off x="5766863" y="2059460"/>
            <a:ext cx="149521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6 </a:t>
            </a:r>
            <a:r>
              <a:rPr lang="ru-RU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байтов</a:t>
            </a:r>
            <a:endParaRPr lang="ru-RU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0" name="TextBox 17"/>
          <p:cNvSpPr txBox="1">
            <a:spLocks noChangeArrowheads="1"/>
          </p:cNvSpPr>
          <p:nvPr/>
        </p:nvSpPr>
        <p:spPr bwMode="auto">
          <a:xfrm>
            <a:off x="4331218" y="2059460"/>
            <a:ext cx="103036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 байта</a:t>
            </a:r>
          </a:p>
        </p:txBody>
      </p:sp>
      <p:sp>
        <p:nvSpPr>
          <p:cNvPr id="51" name="TextBox 19"/>
          <p:cNvSpPr txBox="1">
            <a:spLocks noChangeArrowheads="1"/>
          </p:cNvSpPr>
          <p:nvPr/>
        </p:nvSpPr>
        <p:spPr bwMode="auto">
          <a:xfrm>
            <a:off x="7390708" y="2059460"/>
            <a:ext cx="199025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40-1494 </a:t>
            </a:r>
            <a:r>
              <a:rPr lang="ru-RU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байта</a:t>
            </a:r>
            <a:endParaRPr lang="ru-RU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2" name="TextBox 20"/>
          <p:cNvSpPr txBox="1">
            <a:spLocks noChangeArrowheads="1"/>
          </p:cNvSpPr>
          <p:nvPr/>
        </p:nvSpPr>
        <p:spPr bwMode="auto">
          <a:xfrm>
            <a:off x="9260614" y="2059460"/>
            <a:ext cx="10279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B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4 </a:t>
            </a:r>
            <a:r>
              <a:rPr lang="ru-RU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байта</a:t>
            </a:r>
            <a:endParaRPr lang="ru-RU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130575" y="3874788"/>
            <a:ext cx="5001921" cy="457200"/>
            <a:chOff x="2873109" y="5391753"/>
            <a:chExt cx="5001921" cy="457200"/>
          </a:xfrm>
        </p:grpSpPr>
        <p:sp>
          <p:nvSpPr>
            <p:cNvPr id="72" name="矩形 71"/>
            <p:cNvSpPr/>
            <p:nvPr/>
          </p:nvSpPr>
          <p:spPr>
            <a:xfrm>
              <a:off x="2873109" y="5391753"/>
              <a:ext cx="5001921" cy="457200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3756255" y="5397457"/>
              <a:ext cx="0" cy="451496"/>
            </a:xfrm>
            <a:prstGeom prst="line">
              <a:avLst/>
            </a:prstGeom>
            <a:ln>
              <a:solidFill>
                <a:srgbClr val="99DF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4498942" y="5391753"/>
              <a:ext cx="0" cy="457200"/>
            </a:xfrm>
            <a:prstGeom prst="line">
              <a:avLst/>
            </a:prstGeom>
            <a:ln>
              <a:solidFill>
                <a:srgbClr val="99DF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5328302" y="5391753"/>
              <a:ext cx="0" cy="457200"/>
            </a:xfrm>
            <a:prstGeom prst="line">
              <a:avLst/>
            </a:prstGeom>
            <a:ln>
              <a:solidFill>
                <a:srgbClr val="99DF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6990149" y="5391753"/>
              <a:ext cx="0" cy="457200"/>
            </a:xfrm>
            <a:prstGeom prst="line">
              <a:avLst/>
            </a:prstGeom>
            <a:ln>
              <a:solidFill>
                <a:srgbClr val="99DF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框 53"/>
          <p:cNvSpPr txBox="1"/>
          <p:nvPr/>
        </p:nvSpPr>
        <p:spPr>
          <a:xfrm>
            <a:off x="3082577" y="3918722"/>
            <a:ext cx="9737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Version </a:t>
            </a:r>
            <a:endParaRPr lang="ru-RU" sz="16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099657" y="3918722"/>
            <a:ext cx="7403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Type</a:t>
            </a:r>
            <a:endParaRPr lang="ru-RU" sz="16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885809" y="3918722"/>
            <a:ext cx="7136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Code</a:t>
            </a:r>
            <a:endParaRPr lang="ru-RU" sz="1600" b="1" dirty="0">
              <a:solidFill>
                <a:srgbClr val="EC7061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255333" y="3918722"/>
            <a:ext cx="8691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Length</a:t>
            </a:r>
            <a:endParaRPr lang="ru-RU" sz="16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745498" y="3913713"/>
            <a:ext cx="11993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Session ID</a:t>
            </a:r>
            <a:endParaRPr lang="ru-RU" sz="16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303707" y="2424480"/>
            <a:ext cx="7926815" cy="462915"/>
            <a:chOff x="2046241" y="3941445"/>
            <a:chExt cx="7926815" cy="462915"/>
          </a:xfrm>
        </p:grpSpPr>
        <p:sp>
          <p:nvSpPr>
            <p:cNvPr id="66" name="矩形 65"/>
            <p:cNvSpPr/>
            <p:nvPr/>
          </p:nvSpPr>
          <p:spPr>
            <a:xfrm>
              <a:off x="2046241" y="3947160"/>
              <a:ext cx="7926815" cy="457200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>
              <a:off x="2974942" y="3947160"/>
              <a:ext cx="0" cy="457200"/>
            </a:xfrm>
            <a:prstGeom prst="line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</p:cxnSp>
        <p:cxnSp>
          <p:nvCxnSpPr>
            <p:cNvPr id="68" name="直接连接符 67"/>
            <p:cNvCxnSpPr/>
            <p:nvPr/>
          </p:nvCxnSpPr>
          <p:spPr>
            <a:xfrm>
              <a:off x="3977656" y="3947160"/>
              <a:ext cx="0" cy="457200"/>
            </a:xfrm>
            <a:prstGeom prst="line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</p:cxnSp>
        <p:cxnSp>
          <p:nvCxnSpPr>
            <p:cNvPr id="69" name="直接连接符 68"/>
            <p:cNvCxnSpPr/>
            <p:nvPr/>
          </p:nvCxnSpPr>
          <p:spPr>
            <a:xfrm>
              <a:off x="5328302" y="3941445"/>
              <a:ext cx="0" cy="457200"/>
            </a:xfrm>
            <a:prstGeom prst="line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</p:cxnSp>
        <p:cxnSp>
          <p:nvCxnSpPr>
            <p:cNvPr id="70" name="直接连接符 69"/>
            <p:cNvCxnSpPr/>
            <p:nvPr/>
          </p:nvCxnSpPr>
          <p:spPr>
            <a:xfrm>
              <a:off x="9081104" y="3947160"/>
              <a:ext cx="0" cy="457200"/>
            </a:xfrm>
            <a:prstGeom prst="line">
              <a:avLst/>
            </a:prstGeom>
            <a:solidFill>
              <a:srgbClr val="F3FBFE"/>
            </a:solidFill>
            <a:ln w="12700" cap="flat" cmpd="sng" algn="ctr">
              <a:solidFill>
                <a:srgbClr val="1AABE2"/>
              </a:solidFill>
              <a:prstDash val="solid"/>
              <a:miter lim="800000"/>
            </a:ln>
            <a:effectLst/>
          </p:spPr>
        </p:cxnSp>
        <p:cxnSp>
          <p:nvCxnSpPr>
            <p:cNvPr id="71" name="直接连接符 70"/>
            <p:cNvCxnSpPr/>
            <p:nvPr/>
          </p:nvCxnSpPr>
          <p:spPr>
            <a:xfrm>
              <a:off x="7175242" y="3947160"/>
              <a:ext cx="0" cy="457200"/>
            </a:xfrm>
            <a:prstGeom prst="line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</p:cxnSp>
      </p:grpSp>
      <p:sp>
        <p:nvSpPr>
          <p:cNvPr id="60" name="文本框 59"/>
          <p:cNvSpPr txBox="1"/>
          <p:nvPr/>
        </p:nvSpPr>
        <p:spPr>
          <a:xfrm>
            <a:off x="2371189" y="2474899"/>
            <a:ext cx="7841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DMAC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7863048" y="2503576"/>
            <a:ext cx="12346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PPP-Packet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5589319" y="2433337"/>
            <a:ext cx="1846940" cy="451485"/>
          </a:xfrm>
          <a:prstGeom prst="rect">
            <a:avLst/>
          </a:prstGeom>
          <a:solidFill>
            <a:srgbClr val="00B0F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PPPoE-Header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9518284" y="2480614"/>
            <a:ext cx="5277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FCS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4381562" y="2460146"/>
            <a:ext cx="10150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Eth-Type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3375335" y="2474129"/>
            <a:ext cx="74411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SMAC</a:t>
            </a:r>
          </a:p>
        </p:txBody>
      </p:sp>
      <p:sp>
        <p:nvSpPr>
          <p:cNvPr id="77" name="五边形 76"/>
          <p:cNvSpPr/>
          <p:nvPr/>
        </p:nvSpPr>
        <p:spPr bwMode="auto">
          <a:xfrm>
            <a:off x="6424102" y="126000"/>
            <a:ext cx="1154546" cy="324000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Общая информация о PPPoE</a:t>
            </a:r>
          </a:p>
        </p:txBody>
      </p:sp>
      <p:sp>
        <p:nvSpPr>
          <p:cNvPr id="78" name="燕尾形 77"/>
          <p:cNvSpPr/>
          <p:nvPr/>
        </p:nvSpPr>
        <p:spPr bwMode="auto">
          <a:xfrm>
            <a:off x="9095935" y="126000"/>
            <a:ext cx="1060553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Обнаружение PPPoE</a:t>
            </a:r>
          </a:p>
        </p:txBody>
      </p:sp>
      <p:sp>
        <p:nvSpPr>
          <p:cNvPr id="79" name="燕尾形 78"/>
          <p:cNvSpPr/>
          <p:nvPr/>
        </p:nvSpPr>
        <p:spPr bwMode="auto">
          <a:xfrm>
            <a:off x="10041752" y="126000"/>
            <a:ext cx="1024550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Сеанс PPPoE</a:t>
            </a:r>
          </a:p>
        </p:txBody>
      </p:sp>
      <p:sp>
        <p:nvSpPr>
          <p:cNvPr id="80" name="燕尾形 79"/>
          <p:cNvSpPr/>
          <p:nvPr/>
        </p:nvSpPr>
        <p:spPr bwMode="auto">
          <a:xfrm>
            <a:off x="10958450" y="126000"/>
            <a:ext cx="1150638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Терминирование PPPoE</a:t>
            </a:r>
          </a:p>
        </p:txBody>
      </p:sp>
      <p:sp>
        <p:nvSpPr>
          <p:cNvPr id="81" name="燕尾形 80"/>
          <p:cNvSpPr/>
          <p:nvPr/>
        </p:nvSpPr>
        <p:spPr bwMode="auto">
          <a:xfrm>
            <a:off x="8299053" y="126000"/>
            <a:ext cx="910533" cy="32400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Формат пакета</a:t>
            </a:r>
          </a:p>
        </p:txBody>
      </p:sp>
      <p:sp>
        <p:nvSpPr>
          <p:cNvPr id="82" name="燕尾形 81"/>
          <p:cNvSpPr/>
          <p:nvPr/>
        </p:nvSpPr>
        <p:spPr bwMode="auto">
          <a:xfrm>
            <a:off x="7466887" y="126000"/>
            <a:ext cx="946360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Установление </a:t>
            </a:r>
          </a:p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сеанса</a:t>
            </a:r>
          </a:p>
        </p:txBody>
      </p:sp>
    </p:spTree>
    <p:extLst>
      <p:ext uri="{BB962C8B-B14F-4D97-AF65-F5344CB8AC3E}">
        <p14:creationId xmlns:p14="http://schemas.microsoft.com/office/powerpoint/2010/main" val="146635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文本占位符 7">
            <a:extLst>
              <a:ext uri="{FF2B5EF4-FFF2-40B4-BE49-F238E27FC236}">
                <a16:creationId xmlns="" xmlns:a16="http://schemas.microsoft.com/office/drawing/2014/main" id="{6D44289E-646A-4DB0-81A7-0F51508020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400" dirty="0"/>
              <a:t>Обнаружение PPPoE включает четыре шага: 1) клиент отправляет запрос, 2) серверы отвечают на запрос, 3) клиент подтверждает ответ и 4) устанавливает сеанс.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Обнаружение PPPoE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983A3B00-7235-4565-AFC1-8E807E1E3E54}"/>
              </a:ext>
            </a:extLst>
          </p:cNvPr>
          <p:cNvGrpSpPr/>
          <p:nvPr/>
        </p:nvGrpSpPr>
        <p:grpSpPr>
          <a:xfrm>
            <a:off x="299480" y="1733591"/>
            <a:ext cx="11450457" cy="4760840"/>
            <a:chOff x="426353" y="1276416"/>
            <a:chExt cx="11041471" cy="5164772"/>
          </a:xfrm>
        </p:grpSpPr>
        <p:pic>
          <p:nvPicPr>
            <p:cNvPr id="25" name="图片 24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201" y="2338992"/>
              <a:ext cx="540000" cy="44280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6354" y="2998294"/>
              <a:ext cx="540000" cy="442800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6354" y="2340662"/>
              <a:ext cx="540000" cy="44280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6354" y="1690787"/>
              <a:ext cx="540000" cy="442800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9793" y="2338992"/>
              <a:ext cx="540000" cy="442800"/>
            </a:xfrm>
            <a:prstGeom prst="rect">
              <a:avLst/>
            </a:prstGeom>
          </p:spPr>
        </p:pic>
        <p:cxnSp>
          <p:nvCxnSpPr>
            <p:cNvPr id="30" name="直接连接符 29"/>
            <p:cNvCxnSpPr>
              <a:stCxn id="25" idx="3"/>
              <a:endCxn id="29" idx="1"/>
            </p:cNvCxnSpPr>
            <p:nvPr/>
          </p:nvCxnSpPr>
          <p:spPr bwMode="auto">
            <a:xfrm>
              <a:off x="1543201" y="2560392"/>
              <a:ext cx="110659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直接连接符 30"/>
            <p:cNvCxnSpPr>
              <a:stCxn id="29" idx="3"/>
              <a:endCxn id="28" idx="1"/>
            </p:cNvCxnSpPr>
            <p:nvPr/>
          </p:nvCxnSpPr>
          <p:spPr bwMode="auto">
            <a:xfrm flipV="1">
              <a:off x="3189793" y="1912187"/>
              <a:ext cx="1726561" cy="64820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直接连接符 31"/>
            <p:cNvCxnSpPr>
              <a:stCxn id="29" idx="3"/>
              <a:endCxn id="27" idx="1"/>
            </p:cNvCxnSpPr>
            <p:nvPr/>
          </p:nvCxnSpPr>
          <p:spPr bwMode="auto">
            <a:xfrm>
              <a:off x="3189793" y="2560392"/>
              <a:ext cx="1726561" cy="167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直接连接符 32"/>
            <p:cNvCxnSpPr>
              <a:stCxn id="29" idx="3"/>
              <a:endCxn id="26" idx="1"/>
            </p:cNvCxnSpPr>
            <p:nvPr/>
          </p:nvCxnSpPr>
          <p:spPr bwMode="auto">
            <a:xfrm>
              <a:off x="3189793" y="2560392"/>
              <a:ext cx="1726561" cy="65930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" name="文本框 11"/>
            <p:cNvSpPr txBox="1"/>
            <p:nvPr/>
          </p:nvSpPr>
          <p:spPr bwMode="auto">
            <a:xfrm>
              <a:off x="917987" y="2813496"/>
              <a:ext cx="950273" cy="27147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802" tIns="43901" rIns="87802" bIns="43901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Клиент PPPoE</a:t>
              </a:r>
            </a:p>
          </p:txBody>
        </p:sp>
        <p:sp>
          <p:nvSpPr>
            <p:cNvPr id="13" name="Rectangle 484"/>
            <p:cNvSpPr>
              <a:spLocks noChangeAspect="1" noChangeArrowheads="1"/>
            </p:cNvSpPr>
            <p:nvPr/>
          </p:nvSpPr>
          <p:spPr bwMode="auto">
            <a:xfrm>
              <a:off x="4495231" y="2139573"/>
              <a:ext cx="1431925" cy="175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Сервер PPPoE А</a:t>
              </a:r>
            </a:p>
          </p:txBody>
        </p:sp>
        <p:sp>
          <p:nvSpPr>
            <p:cNvPr id="14" name="Rectangle 484"/>
            <p:cNvSpPr>
              <a:spLocks noChangeAspect="1" noChangeArrowheads="1"/>
            </p:cNvSpPr>
            <p:nvPr/>
          </p:nvSpPr>
          <p:spPr bwMode="auto">
            <a:xfrm>
              <a:off x="4472347" y="2778564"/>
              <a:ext cx="1431925" cy="175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Сервер PPPoE В</a:t>
              </a:r>
            </a:p>
          </p:txBody>
        </p:sp>
        <p:sp>
          <p:nvSpPr>
            <p:cNvPr id="15" name="Rectangle 484"/>
            <p:cNvSpPr>
              <a:spLocks noChangeAspect="1" noChangeArrowheads="1"/>
            </p:cNvSpPr>
            <p:nvPr/>
          </p:nvSpPr>
          <p:spPr bwMode="auto">
            <a:xfrm>
              <a:off x="4468700" y="3444775"/>
              <a:ext cx="1431925" cy="175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Сервер PPPoE С </a:t>
              </a:r>
            </a:p>
          </p:txBody>
        </p:sp>
        <p:sp>
          <p:nvSpPr>
            <p:cNvPr id="16" name="Text Box 39"/>
            <p:cNvSpPr txBox="1">
              <a:spLocks noChangeArrowheads="1"/>
            </p:cNvSpPr>
            <p:nvPr/>
          </p:nvSpPr>
          <p:spPr bwMode="auto">
            <a:xfrm>
              <a:off x="1772946" y="2122442"/>
              <a:ext cx="647101" cy="275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kumimoji="1"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PADI</a:t>
              </a:r>
            </a:p>
          </p:txBody>
        </p:sp>
        <p:cxnSp>
          <p:nvCxnSpPr>
            <p:cNvPr id="17" name="直接箭头连接符 16"/>
            <p:cNvCxnSpPr/>
            <p:nvPr/>
          </p:nvCxnSpPr>
          <p:spPr>
            <a:xfrm>
              <a:off x="1737735" y="2379289"/>
              <a:ext cx="764194" cy="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>
              <a:off x="3822486" y="2933290"/>
              <a:ext cx="807229" cy="318753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 flipV="1">
              <a:off x="3802001" y="1775258"/>
              <a:ext cx="917465" cy="384358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>
              <a:off x="3849377" y="2417435"/>
              <a:ext cx="862782" cy="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 Box 39"/>
            <p:cNvSpPr txBox="1">
              <a:spLocks noChangeArrowheads="1"/>
            </p:cNvSpPr>
            <p:nvPr/>
          </p:nvSpPr>
          <p:spPr bwMode="auto">
            <a:xfrm rot="20369578">
              <a:off x="3757583" y="1749196"/>
              <a:ext cx="647101" cy="275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kumimoji="1"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PADI</a:t>
              </a:r>
            </a:p>
          </p:txBody>
        </p:sp>
        <p:sp>
          <p:nvSpPr>
            <p:cNvPr id="22" name="Text Box 39"/>
            <p:cNvSpPr txBox="1">
              <a:spLocks noChangeArrowheads="1"/>
            </p:cNvSpPr>
            <p:nvPr/>
          </p:nvSpPr>
          <p:spPr bwMode="auto">
            <a:xfrm rot="1254368">
              <a:off x="3794104" y="3050276"/>
              <a:ext cx="647101" cy="275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kumimoji="1"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PADI</a:t>
              </a:r>
            </a:p>
          </p:txBody>
        </p:sp>
        <p:sp>
          <p:nvSpPr>
            <p:cNvPr id="23" name="Text Box 39"/>
            <p:cNvSpPr txBox="1">
              <a:spLocks noChangeArrowheads="1"/>
            </p:cNvSpPr>
            <p:nvPr/>
          </p:nvSpPr>
          <p:spPr bwMode="auto">
            <a:xfrm>
              <a:off x="4001661" y="2187417"/>
              <a:ext cx="647101" cy="275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kumimoji="1"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PADI</a:t>
              </a:r>
            </a:p>
          </p:txBody>
        </p:sp>
        <p:sp>
          <p:nvSpPr>
            <p:cNvPr id="24" name="文本框 23"/>
            <p:cNvSpPr txBox="1"/>
            <p:nvPr/>
          </p:nvSpPr>
          <p:spPr bwMode="auto">
            <a:xfrm>
              <a:off x="958719" y="1606610"/>
              <a:ext cx="788064" cy="334881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1600" kern="0">
                  <a:solidFill>
                    <a:srgbClr val="1D1D1A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</a:defRPr>
              </a:lvl1pPr>
            </a:lstStyle>
            <a:p>
              <a:r>
                <a:rPr lang="ru-RU" sz="1400" dirty="0">
                  <a:latin typeface="Huawei Sans" panose="020C0503030203020204" pitchFamily="34" charset="0"/>
                </a:rPr>
                <a:t>Шаг 1</a:t>
              </a:r>
            </a:p>
          </p:txBody>
        </p:sp>
        <p:sp>
          <p:nvSpPr>
            <p:cNvPr id="103" name="文本框 102"/>
            <p:cNvSpPr txBox="1"/>
            <p:nvPr/>
          </p:nvSpPr>
          <p:spPr bwMode="auto">
            <a:xfrm>
              <a:off x="6400714" y="2813496"/>
              <a:ext cx="950273" cy="27147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802" tIns="43901" rIns="87802" bIns="43901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Клиент PPPoE</a:t>
              </a:r>
            </a:p>
          </p:txBody>
        </p:sp>
        <p:sp>
          <p:nvSpPr>
            <p:cNvPr id="104" name="Rectangle 484"/>
            <p:cNvSpPr>
              <a:spLocks noChangeAspect="1" noChangeArrowheads="1"/>
            </p:cNvSpPr>
            <p:nvPr/>
          </p:nvSpPr>
          <p:spPr bwMode="auto">
            <a:xfrm>
              <a:off x="9977958" y="2139573"/>
              <a:ext cx="1431925" cy="175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Сервер PPPoE А</a:t>
              </a:r>
            </a:p>
          </p:txBody>
        </p:sp>
        <p:sp>
          <p:nvSpPr>
            <p:cNvPr id="105" name="Rectangle 484"/>
            <p:cNvSpPr>
              <a:spLocks noChangeAspect="1" noChangeArrowheads="1"/>
            </p:cNvSpPr>
            <p:nvPr/>
          </p:nvSpPr>
          <p:spPr bwMode="auto">
            <a:xfrm>
              <a:off x="9955074" y="2778564"/>
              <a:ext cx="1431925" cy="175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Сервер PPPoE В</a:t>
              </a:r>
            </a:p>
          </p:txBody>
        </p:sp>
        <p:sp>
          <p:nvSpPr>
            <p:cNvPr id="106" name="Rectangle 484"/>
            <p:cNvSpPr>
              <a:spLocks noChangeAspect="1" noChangeArrowheads="1"/>
            </p:cNvSpPr>
            <p:nvPr/>
          </p:nvSpPr>
          <p:spPr bwMode="auto">
            <a:xfrm>
              <a:off x="10035899" y="3492014"/>
              <a:ext cx="1431925" cy="175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Сервер PPPoE С </a:t>
              </a:r>
            </a:p>
          </p:txBody>
        </p:sp>
        <p:sp>
          <p:nvSpPr>
            <p:cNvPr id="107" name="文本框 106"/>
            <p:cNvSpPr txBox="1"/>
            <p:nvPr/>
          </p:nvSpPr>
          <p:spPr bwMode="auto">
            <a:xfrm>
              <a:off x="6412062" y="5273493"/>
              <a:ext cx="950273" cy="27147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802" tIns="43901" rIns="87802" bIns="43901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Клиент PPPoE</a:t>
              </a:r>
            </a:p>
          </p:txBody>
        </p:sp>
        <p:sp>
          <p:nvSpPr>
            <p:cNvPr id="108" name="Rectangle 484"/>
            <p:cNvSpPr>
              <a:spLocks noChangeAspect="1" noChangeArrowheads="1"/>
            </p:cNvSpPr>
            <p:nvPr/>
          </p:nvSpPr>
          <p:spPr bwMode="auto">
            <a:xfrm>
              <a:off x="9989306" y="4599570"/>
              <a:ext cx="1431925" cy="175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Сервер PPPoE А</a:t>
              </a:r>
            </a:p>
          </p:txBody>
        </p:sp>
        <p:sp>
          <p:nvSpPr>
            <p:cNvPr id="109" name="Rectangle 484"/>
            <p:cNvSpPr>
              <a:spLocks noChangeAspect="1" noChangeArrowheads="1"/>
            </p:cNvSpPr>
            <p:nvPr/>
          </p:nvSpPr>
          <p:spPr bwMode="auto">
            <a:xfrm>
              <a:off x="9966422" y="5238561"/>
              <a:ext cx="1431925" cy="175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Сервер PPPoE В</a:t>
              </a:r>
            </a:p>
          </p:txBody>
        </p:sp>
        <p:sp>
          <p:nvSpPr>
            <p:cNvPr id="110" name="Rectangle 484"/>
            <p:cNvSpPr>
              <a:spLocks noChangeAspect="1" noChangeArrowheads="1"/>
            </p:cNvSpPr>
            <p:nvPr/>
          </p:nvSpPr>
          <p:spPr bwMode="auto">
            <a:xfrm>
              <a:off x="9990013" y="5961763"/>
              <a:ext cx="1431925" cy="175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Сервер PPPoE С </a:t>
              </a:r>
            </a:p>
          </p:txBody>
        </p:sp>
        <p:sp>
          <p:nvSpPr>
            <p:cNvPr id="111" name="文本框 110"/>
            <p:cNvSpPr txBox="1"/>
            <p:nvPr/>
          </p:nvSpPr>
          <p:spPr bwMode="auto">
            <a:xfrm>
              <a:off x="877944" y="5286447"/>
              <a:ext cx="950273" cy="27147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802" tIns="43901" rIns="87802" bIns="43901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Клиент PPPoE</a:t>
              </a:r>
            </a:p>
          </p:txBody>
        </p:sp>
        <p:sp>
          <p:nvSpPr>
            <p:cNvPr id="153" name="Rectangle 484"/>
            <p:cNvSpPr>
              <a:spLocks noChangeAspect="1" noChangeArrowheads="1"/>
            </p:cNvSpPr>
            <p:nvPr/>
          </p:nvSpPr>
          <p:spPr bwMode="auto">
            <a:xfrm>
              <a:off x="4455188" y="4612524"/>
              <a:ext cx="1431925" cy="175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Сервер PPPoE А</a:t>
              </a:r>
            </a:p>
          </p:txBody>
        </p:sp>
        <p:sp>
          <p:nvSpPr>
            <p:cNvPr id="154" name="Rectangle 484"/>
            <p:cNvSpPr>
              <a:spLocks noChangeAspect="1" noChangeArrowheads="1"/>
            </p:cNvSpPr>
            <p:nvPr/>
          </p:nvSpPr>
          <p:spPr bwMode="auto">
            <a:xfrm>
              <a:off x="4432304" y="5251515"/>
              <a:ext cx="1431925" cy="175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Сервер PPPoE В</a:t>
              </a:r>
            </a:p>
          </p:txBody>
        </p:sp>
        <p:sp>
          <p:nvSpPr>
            <p:cNvPr id="155" name="Rectangle 484"/>
            <p:cNvSpPr>
              <a:spLocks noChangeAspect="1" noChangeArrowheads="1"/>
            </p:cNvSpPr>
            <p:nvPr/>
          </p:nvSpPr>
          <p:spPr bwMode="auto">
            <a:xfrm>
              <a:off x="4429993" y="5961763"/>
              <a:ext cx="1431925" cy="175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 defTabSz="1066800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Сервер PPPoE С </a:t>
              </a:r>
            </a:p>
          </p:txBody>
        </p:sp>
        <p:pic>
          <p:nvPicPr>
            <p:cNvPr id="49" name="图片 48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0600" y="2338992"/>
              <a:ext cx="540000" cy="442800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23753" y="2999964"/>
              <a:ext cx="540000" cy="442800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23753" y="2340662"/>
              <a:ext cx="540000" cy="442800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23753" y="1668640"/>
              <a:ext cx="540000" cy="442800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7192" y="2338992"/>
              <a:ext cx="540000" cy="442800"/>
            </a:xfrm>
            <a:prstGeom prst="rect">
              <a:avLst/>
            </a:prstGeom>
          </p:spPr>
        </p:pic>
        <p:cxnSp>
          <p:nvCxnSpPr>
            <p:cNvPr id="54" name="直接连接符 53"/>
            <p:cNvCxnSpPr>
              <a:stCxn id="49" idx="3"/>
              <a:endCxn id="53" idx="1"/>
            </p:cNvCxnSpPr>
            <p:nvPr/>
          </p:nvCxnSpPr>
          <p:spPr bwMode="auto">
            <a:xfrm>
              <a:off x="7050600" y="2560392"/>
              <a:ext cx="110659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5" name="直接连接符 54"/>
            <p:cNvCxnSpPr>
              <a:stCxn id="53" idx="3"/>
              <a:endCxn id="52" idx="1"/>
            </p:cNvCxnSpPr>
            <p:nvPr/>
          </p:nvCxnSpPr>
          <p:spPr bwMode="auto">
            <a:xfrm flipV="1">
              <a:off x="8697192" y="1890040"/>
              <a:ext cx="1726561" cy="67035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6" name="直接连接符 55"/>
            <p:cNvCxnSpPr>
              <a:stCxn id="53" idx="3"/>
              <a:endCxn id="51" idx="1"/>
            </p:cNvCxnSpPr>
            <p:nvPr/>
          </p:nvCxnSpPr>
          <p:spPr bwMode="auto">
            <a:xfrm>
              <a:off x="8697192" y="2560392"/>
              <a:ext cx="1726561" cy="167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" name="直接连接符 56"/>
            <p:cNvCxnSpPr>
              <a:stCxn id="53" idx="3"/>
              <a:endCxn id="50" idx="1"/>
            </p:cNvCxnSpPr>
            <p:nvPr/>
          </p:nvCxnSpPr>
          <p:spPr bwMode="auto">
            <a:xfrm>
              <a:off x="8697192" y="2560392"/>
              <a:ext cx="1726561" cy="66097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6" name="Text Box 39"/>
            <p:cNvSpPr txBox="1">
              <a:spLocks noChangeArrowheads="1"/>
            </p:cNvSpPr>
            <p:nvPr/>
          </p:nvSpPr>
          <p:spPr bwMode="auto">
            <a:xfrm>
              <a:off x="7165466" y="2734364"/>
              <a:ext cx="954878" cy="275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kumimoji="1"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PADO-B</a:t>
              </a:r>
            </a:p>
          </p:txBody>
        </p:sp>
        <p:sp>
          <p:nvSpPr>
            <p:cNvPr id="37" name="Text Box 39"/>
            <p:cNvSpPr txBox="1">
              <a:spLocks noChangeArrowheads="1"/>
            </p:cNvSpPr>
            <p:nvPr/>
          </p:nvSpPr>
          <p:spPr bwMode="auto">
            <a:xfrm>
              <a:off x="9423858" y="2193565"/>
              <a:ext cx="954878" cy="275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kumimoji="1"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PADO-B</a:t>
              </a:r>
            </a:p>
          </p:txBody>
        </p:sp>
        <p:sp>
          <p:nvSpPr>
            <p:cNvPr id="38" name="Text Box 39"/>
            <p:cNvSpPr txBox="1">
              <a:spLocks noChangeArrowheads="1"/>
            </p:cNvSpPr>
            <p:nvPr/>
          </p:nvSpPr>
          <p:spPr bwMode="auto">
            <a:xfrm>
              <a:off x="7148312" y="2139675"/>
              <a:ext cx="954878" cy="275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kumimoji="1"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PADO-A</a:t>
              </a:r>
            </a:p>
          </p:txBody>
        </p:sp>
        <p:sp>
          <p:nvSpPr>
            <p:cNvPr id="39" name="Text Box 39"/>
            <p:cNvSpPr txBox="1">
              <a:spLocks noChangeArrowheads="1"/>
            </p:cNvSpPr>
            <p:nvPr/>
          </p:nvSpPr>
          <p:spPr bwMode="auto">
            <a:xfrm rot="20221727">
              <a:off x="9110846" y="1653048"/>
              <a:ext cx="954878" cy="275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kumimoji="1"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PADO-A</a:t>
              </a:r>
            </a:p>
          </p:txBody>
        </p:sp>
        <p:cxnSp>
          <p:nvCxnSpPr>
            <p:cNvPr id="40" name="直接箭头连接符 39"/>
            <p:cNvCxnSpPr/>
            <p:nvPr/>
          </p:nvCxnSpPr>
          <p:spPr>
            <a:xfrm flipH="1">
              <a:off x="7179574" y="2672916"/>
              <a:ext cx="788085" cy="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箭头连接符 40"/>
            <p:cNvCxnSpPr/>
            <p:nvPr/>
          </p:nvCxnSpPr>
          <p:spPr>
            <a:xfrm flipH="1">
              <a:off x="7177880" y="2417435"/>
              <a:ext cx="789779" cy="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/>
            <p:nvPr/>
          </p:nvCxnSpPr>
          <p:spPr>
            <a:xfrm flipH="1">
              <a:off x="9149128" y="2447194"/>
              <a:ext cx="1036735" cy="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 flipH="1">
              <a:off x="9149128" y="1732453"/>
              <a:ext cx="1026327" cy="433962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文本框 47"/>
            <p:cNvSpPr txBox="1"/>
            <p:nvPr/>
          </p:nvSpPr>
          <p:spPr bwMode="auto">
            <a:xfrm>
              <a:off x="6502916" y="1601023"/>
              <a:ext cx="788064" cy="334881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1600" kern="0">
                  <a:solidFill>
                    <a:srgbClr val="1D1D1A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</a:defRPr>
              </a:lvl1pPr>
            </a:lstStyle>
            <a:p>
              <a:r>
                <a:rPr lang="ru-RU" sz="1400" dirty="0">
                  <a:latin typeface="Huawei Sans" panose="020C0503030203020204" pitchFamily="34" charset="0"/>
                </a:rPr>
                <a:t>Шаг 2</a:t>
              </a:r>
            </a:p>
          </p:txBody>
        </p:sp>
        <p:pic>
          <p:nvPicPr>
            <p:cNvPr id="123" name="图片 122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02916" y="4796799"/>
              <a:ext cx="540000" cy="442800"/>
            </a:xfrm>
            <a:prstGeom prst="rect">
              <a:avLst/>
            </a:prstGeom>
          </p:spPr>
        </p:pic>
        <p:pic>
          <p:nvPicPr>
            <p:cNvPr id="124" name="图片 123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16069" y="5504454"/>
              <a:ext cx="540000" cy="442800"/>
            </a:xfrm>
            <a:prstGeom prst="rect">
              <a:avLst/>
            </a:prstGeom>
          </p:spPr>
        </p:pic>
        <p:pic>
          <p:nvPicPr>
            <p:cNvPr id="125" name="图片 124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16069" y="4798469"/>
              <a:ext cx="540000" cy="442800"/>
            </a:xfrm>
            <a:prstGeom prst="rect">
              <a:avLst/>
            </a:prstGeom>
          </p:spPr>
        </p:pic>
        <p:pic>
          <p:nvPicPr>
            <p:cNvPr id="126" name="图片 125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16069" y="4171316"/>
              <a:ext cx="540000" cy="442800"/>
            </a:xfrm>
            <a:prstGeom prst="rect">
              <a:avLst/>
            </a:prstGeom>
          </p:spPr>
        </p:pic>
        <p:pic>
          <p:nvPicPr>
            <p:cNvPr id="127" name="图片 126"/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9508" y="4796799"/>
              <a:ext cx="540000" cy="442800"/>
            </a:xfrm>
            <a:prstGeom prst="rect">
              <a:avLst/>
            </a:prstGeom>
          </p:spPr>
        </p:pic>
        <p:cxnSp>
          <p:nvCxnSpPr>
            <p:cNvPr id="128" name="直接连接符 127"/>
            <p:cNvCxnSpPr>
              <a:stCxn id="123" idx="3"/>
              <a:endCxn id="127" idx="1"/>
            </p:cNvCxnSpPr>
            <p:nvPr/>
          </p:nvCxnSpPr>
          <p:spPr bwMode="auto">
            <a:xfrm>
              <a:off x="7042916" y="5018199"/>
              <a:ext cx="110659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9" name="直接连接符 128"/>
            <p:cNvCxnSpPr>
              <a:stCxn id="127" idx="3"/>
              <a:endCxn id="126" idx="1"/>
            </p:cNvCxnSpPr>
            <p:nvPr/>
          </p:nvCxnSpPr>
          <p:spPr bwMode="auto">
            <a:xfrm flipV="1">
              <a:off x="8689508" y="4392716"/>
              <a:ext cx="1726561" cy="625483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0" name="直接连接符 129"/>
            <p:cNvCxnSpPr>
              <a:stCxn id="127" idx="3"/>
              <a:endCxn id="125" idx="1"/>
            </p:cNvCxnSpPr>
            <p:nvPr/>
          </p:nvCxnSpPr>
          <p:spPr bwMode="auto">
            <a:xfrm>
              <a:off x="8689508" y="5018199"/>
              <a:ext cx="1726561" cy="167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1" name="直接连接符 130"/>
            <p:cNvCxnSpPr>
              <a:stCxn id="127" idx="3"/>
              <a:endCxn id="124" idx="1"/>
            </p:cNvCxnSpPr>
            <p:nvPr/>
          </p:nvCxnSpPr>
          <p:spPr bwMode="auto">
            <a:xfrm>
              <a:off x="8689508" y="5018199"/>
              <a:ext cx="1726561" cy="707655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18" name="Text Box 39"/>
            <p:cNvSpPr txBox="1">
              <a:spLocks noChangeArrowheads="1"/>
            </p:cNvSpPr>
            <p:nvPr/>
          </p:nvSpPr>
          <p:spPr bwMode="auto">
            <a:xfrm>
              <a:off x="7367659" y="4590991"/>
              <a:ext cx="522429" cy="275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kumimoji="1"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PADR</a:t>
              </a:r>
            </a:p>
          </p:txBody>
        </p:sp>
        <p:sp>
          <p:nvSpPr>
            <p:cNvPr id="119" name="Text Box 39"/>
            <p:cNvSpPr txBox="1">
              <a:spLocks noChangeArrowheads="1"/>
            </p:cNvSpPr>
            <p:nvPr/>
          </p:nvSpPr>
          <p:spPr bwMode="auto">
            <a:xfrm rot="20334755">
              <a:off x="9236012" y="4228564"/>
              <a:ext cx="522429" cy="275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kumimoji="1"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PADR</a:t>
              </a:r>
            </a:p>
          </p:txBody>
        </p:sp>
        <p:cxnSp>
          <p:nvCxnSpPr>
            <p:cNvPr id="120" name="直接箭头连接符 119"/>
            <p:cNvCxnSpPr/>
            <p:nvPr/>
          </p:nvCxnSpPr>
          <p:spPr>
            <a:xfrm>
              <a:off x="7230604" y="4863625"/>
              <a:ext cx="849505" cy="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箭头连接符 120"/>
            <p:cNvCxnSpPr/>
            <p:nvPr/>
          </p:nvCxnSpPr>
          <p:spPr>
            <a:xfrm flipV="1">
              <a:off x="9106840" y="4297139"/>
              <a:ext cx="937902" cy="359517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文本框 121"/>
            <p:cNvSpPr txBox="1"/>
            <p:nvPr/>
          </p:nvSpPr>
          <p:spPr bwMode="auto">
            <a:xfrm>
              <a:off x="6502916" y="3929142"/>
              <a:ext cx="788064" cy="334881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1600" kern="0">
                  <a:solidFill>
                    <a:srgbClr val="1D1D1A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</a:defRPr>
              </a:lvl1pPr>
            </a:lstStyle>
            <a:p>
              <a:r>
                <a:rPr lang="ru-RU" sz="1400" dirty="0">
                  <a:latin typeface="Huawei Sans" panose="020C0503030203020204" pitchFamily="34" charset="0"/>
                </a:rPr>
                <a:t>Шаг 3</a:t>
              </a:r>
            </a:p>
          </p:txBody>
        </p:sp>
        <p:pic>
          <p:nvPicPr>
            <p:cNvPr id="144" name="图片 143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5757" y="4791639"/>
              <a:ext cx="540000" cy="442800"/>
            </a:xfrm>
            <a:prstGeom prst="rect">
              <a:avLst/>
            </a:prstGeom>
          </p:spPr>
        </p:pic>
        <p:pic>
          <p:nvPicPr>
            <p:cNvPr id="145" name="图片 144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8910" y="5499183"/>
              <a:ext cx="540000" cy="442800"/>
            </a:xfrm>
            <a:prstGeom prst="rect">
              <a:avLst/>
            </a:prstGeom>
          </p:spPr>
        </p:pic>
        <p:pic>
          <p:nvPicPr>
            <p:cNvPr id="146" name="图片 145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8910" y="4793309"/>
              <a:ext cx="540000" cy="442800"/>
            </a:xfrm>
            <a:prstGeom prst="rect">
              <a:avLst/>
            </a:prstGeom>
          </p:spPr>
        </p:pic>
        <p:pic>
          <p:nvPicPr>
            <p:cNvPr id="147" name="图片 146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8910" y="4160899"/>
              <a:ext cx="540000" cy="442800"/>
            </a:xfrm>
            <a:prstGeom prst="rect">
              <a:avLst/>
            </a:prstGeom>
          </p:spPr>
        </p:pic>
        <p:pic>
          <p:nvPicPr>
            <p:cNvPr id="148" name="图片 147"/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2349" y="4791639"/>
              <a:ext cx="540000" cy="442800"/>
            </a:xfrm>
            <a:prstGeom prst="rect">
              <a:avLst/>
            </a:prstGeom>
          </p:spPr>
        </p:pic>
        <p:cxnSp>
          <p:nvCxnSpPr>
            <p:cNvPr id="149" name="直接连接符 148"/>
            <p:cNvCxnSpPr>
              <a:stCxn id="144" idx="3"/>
              <a:endCxn id="148" idx="1"/>
            </p:cNvCxnSpPr>
            <p:nvPr/>
          </p:nvCxnSpPr>
          <p:spPr bwMode="auto">
            <a:xfrm>
              <a:off x="1545757" y="5013039"/>
              <a:ext cx="110659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0" name="直接连接符 149"/>
            <p:cNvCxnSpPr>
              <a:stCxn id="148" idx="3"/>
              <a:endCxn id="147" idx="1"/>
            </p:cNvCxnSpPr>
            <p:nvPr/>
          </p:nvCxnSpPr>
          <p:spPr bwMode="auto">
            <a:xfrm flipV="1">
              <a:off x="3192349" y="4382299"/>
              <a:ext cx="1726561" cy="63074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1" name="直接连接符 150"/>
            <p:cNvCxnSpPr>
              <a:stCxn id="148" idx="3"/>
              <a:endCxn id="146" idx="1"/>
            </p:cNvCxnSpPr>
            <p:nvPr/>
          </p:nvCxnSpPr>
          <p:spPr bwMode="auto">
            <a:xfrm>
              <a:off x="3192349" y="5013039"/>
              <a:ext cx="1726561" cy="167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2" name="直接连接符 151"/>
            <p:cNvCxnSpPr>
              <a:stCxn id="148" idx="3"/>
              <a:endCxn id="145" idx="1"/>
            </p:cNvCxnSpPr>
            <p:nvPr/>
          </p:nvCxnSpPr>
          <p:spPr bwMode="auto">
            <a:xfrm>
              <a:off x="3192349" y="5013039"/>
              <a:ext cx="1726561" cy="70754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38" name="Text Box 39"/>
            <p:cNvSpPr txBox="1">
              <a:spLocks noChangeArrowheads="1"/>
            </p:cNvSpPr>
            <p:nvPr/>
          </p:nvSpPr>
          <p:spPr bwMode="auto">
            <a:xfrm>
              <a:off x="1800550" y="4595159"/>
              <a:ext cx="725648" cy="275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kumimoji="1"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PADS</a:t>
              </a:r>
            </a:p>
          </p:txBody>
        </p:sp>
        <p:cxnSp>
          <p:nvCxnSpPr>
            <p:cNvPr id="139" name="直接箭头连接符 138"/>
            <p:cNvCxnSpPr/>
            <p:nvPr/>
          </p:nvCxnSpPr>
          <p:spPr>
            <a:xfrm flipH="1">
              <a:off x="1670630" y="4858465"/>
              <a:ext cx="856846" cy="0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箭头连接符 139"/>
            <p:cNvCxnSpPr/>
            <p:nvPr/>
          </p:nvCxnSpPr>
          <p:spPr>
            <a:xfrm flipH="1">
              <a:off x="3664760" y="4366292"/>
              <a:ext cx="851129" cy="318822"/>
            </a:xfrm>
            <a:prstGeom prst="straightConnector1">
              <a:avLst/>
            </a:prstGeom>
            <a:ln w="254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Text Box 39"/>
            <p:cNvSpPr txBox="1">
              <a:spLocks noChangeArrowheads="1"/>
            </p:cNvSpPr>
            <p:nvPr/>
          </p:nvSpPr>
          <p:spPr bwMode="auto">
            <a:xfrm rot="20452768">
              <a:off x="3772732" y="4243835"/>
              <a:ext cx="725648" cy="275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kumimoji="1" lang="ru-RU" sz="1050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PADS</a:t>
              </a:r>
            </a:p>
          </p:txBody>
        </p:sp>
        <p:sp>
          <p:nvSpPr>
            <p:cNvPr id="142" name="文本框 141"/>
            <p:cNvSpPr txBox="1"/>
            <p:nvPr/>
          </p:nvSpPr>
          <p:spPr bwMode="auto">
            <a:xfrm>
              <a:off x="936594" y="3849991"/>
              <a:ext cx="788064" cy="334881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1600" kern="0">
                  <a:solidFill>
                    <a:srgbClr val="1D1D1A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</a:defRPr>
              </a:lvl1pPr>
            </a:lstStyle>
            <a:p>
              <a:r>
                <a:rPr lang="ru-RU" sz="1400" dirty="0">
                  <a:latin typeface="Huawei Sans" panose="020C0503030203020204" pitchFamily="34" charset="0"/>
                </a:rPr>
                <a:t>Шаг 4</a:t>
              </a:r>
            </a:p>
          </p:txBody>
        </p:sp>
        <p:sp>
          <p:nvSpPr>
            <p:cNvPr id="143" name="文本框 142"/>
            <p:cNvSpPr txBox="1"/>
            <p:nvPr/>
          </p:nvSpPr>
          <p:spPr bwMode="auto">
            <a:xfrm>
              <a:off x="2388525" y="4333980"/>
              <a:ext cx="792057" cy="27147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802" tIns="43901" rIns="87802" bIns="43901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ru-RU" sz="1050" dirty="0">
                  <a:solidFill>
                    <a:srgbClr val="C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Идентификатор сеанса</a:t>
              </a:r>
            </a:p>
          </p:txBody>
        </p:sp>
        <p:cxnSp>
          <p:nvCxnSpPr>
            <p:cNvPr id="158" name="直接连接符 157"/>
            <p:cNvCxnSpPr/>
            <p:nvPr/>
          </p:nvCxnSpPr>
          <p:spPr>
            <a:xfrm>
              <a:off x="698500" y="3749575"/>
              <a:ext cx="10705487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>
              <a:off x="6097329" y="1276416"/>
              <a:ext cx="8594" cy="51647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文本框 172"/>
            <p:cNvSpPr txBox="1"/>
            <p:nvPr/>
          </p:nvSpPr>
          <p:spPr>
            <a:xfrm>
              <a:off x="556108" y="3344222"/>
              <a:ext cx="3002151" cy="3005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Клиент передает </a:t>
              </a:r>
              <a:r>
                <a:rPr lang="ru-RU" sz="1200" dirty="0" smtClean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запрос на </a:t>
              </a:r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услугу.</a:t>
              </a:r>
            </a:p>
          </p:txBody>
        </p:sp>
        <p:sp>
          <p:nvSpPr>
            <p:cNvPr id="174" name="文本框 173"/>
            <p:cNvSpPr txBox="1"/>
            <p:nvPr/>
          </p:nvSpPr>
          <p:spPr>
            <a:xfrm>
              <a:off x="6077224" y="3261487"/>
              <a:ext cx="3632815" cy="500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Для предоставления услуги </a:t>
              </a:r>
              <a:endParaRPr lang="ru-RU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  <a:p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</a:t>
              </a:r>
              <a:r>
                <a:rPr lang="ru-RU" sz="1200" dirty="0" smtClean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    может </a:t>
              </a:r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быть доступно несколько серверов.</a:t>
              </a:r>
            </a:p>
          </p:txBody>
        </p:sp>
        <p:sp>
          <p:nvSpPr>
            <p:cNvPr id="175" name="文本框 174"/>
            <p:cNvSpPr txBox="1"/>
            <p:nvPr/>
          </p:nvSpPr>
          <p:spPr>
            <a:xfrm>
              <a:off x="6096001" y="5821333"/>
              <a:ext cx="4089863" cy="500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Клиент предпочтительно выбирает первый полученный ответ и отправляет сервисный запрос.</a:t>
              </a:r>
            </a:p>
          </p:txBody>
        </p:sp>
        <p:sp>
          <p:nvSpPr>
            <p:cNvPr id="176" name="文本框 175"/>
            <p:cNvSpPr txBox="1"/>
            <p:nvPr/>
          </p:nvSpPr>
          <p:spPr>
            <a:xfrm>
              <a:off x="426353" y="5894502"/>
              <a:ext cx="4082627" cy="5008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Сервер присваивает клиенту </a:t>
              </a:r>
              <a:endParaRPr lang="ru-RU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  <a:p>
              <a:r>
                <a:rPr lang="ru-RU" sz="1200" dirty="0" smtClean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       идентификатор </a:t>
              </a:r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сеанса для установления сеанса.</a:t>
              </a:r>
            </a:p>
          </p:txBody>
        </p:sp>
      </p:grpSp>
      <p:sp>
        <p:nvSpPr>
          <p:cNvPr id="132" name="Right Arrow 157"/>
          <p:cNvSpPr/>
          <p:nvPr/>
        </p:nvSpPr>
        <p:spPr>
          <a:xfrm>
            <a:off x="5801256" y="2707544"/>
            <a:ext cx="647343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  <a:tileRect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33" name="Right Arrow 157"/>
          <p:cNvSpPr/>
          <p:nvPr/>
        </p:nvSpPr>
        <p:spPr>
          <a:xfrm flipH="1">
            <a:off x="5822477" y="5044959"/>
            <a:ext cx="647343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  <a:tileRect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34" name="Right Arrow 157"/>
          <p:cNvSpPr/>
          <p:nvPr/>
        </p:nvSpPr>
        <p:spPr>
          <a:xfrm rot="5400000">
            <a:off x="8230550" y="4130530"/>
            <a:ext cx="647343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  <a:tileRect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12" name="五边形 111"/>
          <p:cNvSpPr/>
          <p:nvPr/>
        </p:nvSpPr>
        <p:spPr bwMode="auto">
          <a:xfrm>
            <a:off x="6334125" y="126000"/>
            <a:ext cx="1244522" cy="324000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Общая информация о PPPoE</a:t>
            </a:r>
          </a:p>
        </p:txBody>
      </p:sp>
      <p:sp>
        <p:nvSpPr>
          <p:cNvPr id="113" name="燕尾形 112"/>
          <p:cNvSpPr/>
          <p:nvPr/>
        </p:nvSpPr>
        <p:spPr bwMode="auto">
          <a:xfrm>
            <a:off x="9095935" y="126000"/>
            <a:ext cx="1060553" cy="32400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Обнаружение PPPoE</a:t>
            </a:r>
          </a:p>
        </p:txBody>
      </p:sp>
      <p:sp>
        <p:nvSpPr>
          <p:cNvPr id="114" name="燕尾形 113"/>
          <p:cNvSpPr/>
          <p:nvPr/>
        </p:nvSpPr>
        <p:spPr bwMode="auto">
          <a:xfrm>
            <a:off x="10041752" y="126000"/>
            <a:ext cx="1024550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Сеанс PPPoE</a:t>
            </a:r>
          </a:p>
        </p:txBody>
      </p:sp>
      <p:sp>
        <p:nvSpPr>
          <p:cNvPr id="115" name="燕尾形 114"/>
          <p:cNvSpPr/>
          <p:nvPr/>
        </p:nvSpPr>
        <p:spPr bwMode="auto">
          <a:xfrm>
            <a:off x="10958450" y="126000"/>
            <a:ext cx="1150638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Терминирование PPPoE</a:t>
            </a:r>
          </a:p>
        </p:txBody>
      </p:sp>
      <p:sp>
        <p:nvSpPr>
          <p:cNvPr id="116" name="燕尾形 115"/>
          <p:cNvSpPr/>
          <p:nvPr/>
        </p:nvSpPr>
        <p:spPr bwMode="auto">
          <a:xfrm>
            <a:off x="8299053" y="126000"/>
            <a:ext cx="910533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Формат пакета</a:t>
            </a:r>
          </a:p>
        </p:txBody>
      </p:sp>
      <p:sp>
        <p:nvSpPr>
          <p:cNvPr id="117" name="燕尾形 116"/>
          <p:cNvSpPr/>
          <p:nvPr/>
        </p:nvSpPr>
        <p:spPr bwMode="auto">
          <a:xfrm>
            <a:off x="7466887" y="126000"/>
            <a:ext cx="946360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Установление </a:t>
            </a:r>
          </a:p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сеанса</a:t>
            </a:r>
          </a:p>
        </p:txBody>
      </p:sp>
    </p:spTree>
    <p:extLst>
      <p:ext uri="{BB962C8B-B14F-4D97-AF65-F5344CB8AC3E}">
        <p14:creationId xmlns:p14="http://schemas.microsoft.com/office/powerpoint/2010/main" val="25313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51878" y="1242453"/>
            <a:ext cx="10695094" cy="4680000"/>
          </a:xfrm>
        </p:spPr>
        <p:txBody>
          <a:bodyPr/>
          <a:lstStyle/>
          <a:p>
            <a:r>
              <a:rPr lang="ru-RU" sz="1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 этапе сеанса PPPoE выполняется согласование PPP, включая LCP, аутентификацию и согласование NCP.</a:t>
            </a:r>
          </a:p>
        </p:txBody>
      </p:sp>
      <p:sp>
        <p:nvSpPr>
          <p:cNvPr id="174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Этап сеанса PPPoE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604149" y="2419825"/>
            <a:ext cx="9354301" cy="3020393"/>
            <a:chOff x="1932439" y="2419825"/>
            <a:chExt cx="9354301" cy="3020393"/>
          </a:xfrm>
        </p:grpSpPr>
        <p:grpSp>
          <p:nvGrpSpPr>
            <p:cNvPr id="23" name="组合 22"/>
            <p:cNvGrpSpPr/>
            <p:nvPr/>
          </p:nvGrpSpPr>
          <p:grpSpPr>
            <a:xfrm>
              <a:off x="1932439" y="2931356"/>
              <a:ext cx="6773618" cy="2508862"/>
              <a:chOff x="696390" y="1422479"/>
              <a:chExt cx="6773618" cy="2508862"/>
            </a:xfrm>
          </p:grpSpPr>
          <p:grpSp>
            <p:nvGrpSpPr>
              <p:cNvPr id="26" name="组合 25"/>
              <p:cNvGrpSpPr/>
              <p:nvPr/>
            </p:nvGrpSpPr>
            <p:grpSpPr>
              <a:xfrm>
                <a:off x="957252" y="1422479"/>
                <a:ext cx="6062568" cy="2277496"/>
                <a:chOff x="1533084" y="1432367"/>
                <a:chExt cx="6062568" cy="2277496"/>
              </a:xfrm>
            </p:grpSpPr>
            <p:pic>
              <p:nvPicPr>
                <p:cNvPr id="28" name="图片 27"/>
                <p:cNvPicPr>
                  <a:picLocks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533084" y="2348880"/>
                  <a:ext cx="540000" cy="442800"/>
                </a:xfrm>
                <a:prstGeom prst="rect">
                  <a:avLst/>
                </a:prstGeom>
              </p:spPr>
            </p:pic>
            <p:pic>
              <p:nvPicPr>
                <p:cNvPr id="29" name="图片 28"/>
                <p:cNvPicPr>
                  <a:picLocks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055652" y="3267063"/>
                  <a:ext cx="540000" cy="442800"/>
                </a:xfrm>
                <a:prstGeom prst="rect">
                  <a:avLst/>
                </a:prstGeom>
              </p:spPr>
            </p:pic>
            <p:pic>
              <p:nvPicPr>
                <p:cNvPr id="30" name="图片 29"/>
                <p:cNvPicPr>
                  <a:picLocks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055652" y="2350550"/>
                  <a:ext cx="540000" cy="442800"/>
                </a:xfrm>
                <a:prstGeom prst="rect">
                  <a:avLst/>
                </a:prstGeom>
              </p:spPr>
            </p:pic>
            <p:pic>
              <p:nvPicPr>
                <p:cNvPr id="31" name="图片 30"/>
                <p:cNvPicPr>
                  <a:picLocks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055652" y="1432367"/>
                  <a:ext cx="540000" cy="442800"/>
                </a:xfrm>
                <a:prstGeom prst="rect">
                  <a:avLst/>
                </a:prstGeom>
              </p:spPr>
            </p:pic>
            <p:pic>
              <p:nvPicPr>
                <p:cNvPr id="32" name="图片 31"/>
                <p:cNvPicPr>
                  <a:picLocks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12697" y="2348880"/>
                  <a:ext cx="540000" cy="442800"/>
                </a:xfrm>
                <a:prstGeom prst="rect">
                  <a:avLst/>
                </a:prstGeom>
              </p:spPr>
            </p:pic>
            <p:cxnSp>
              <p:nvCxnSpPr>
                <p:cNvPr id="35" name="直接连接符 34"/>
                <p:cNvCxnSpPr>
                  <a:stCxn id="28" idx="3"/>
                  <a:endCxn id="32" idx="1"/>
                </p:cNvCxnSpPr>
                <p:nvPr/>
              </p:nvCxnSpPr>
              <p:spPr bwMode="auto">
                <a:xfrm>
                  <a:off x="2073084" y="2570280"/>
                  <a:ext cx="1739613" cy="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2" name="直接连接符 51"/>
                <p:cNvCxnSpPr>
                  <a:stCxn id="32" idx="3"/>
                  <a:endCxn id="31" idx="1"/>
                </p:cNvCxnSpPr>
                <p:nvPr/>
              </p:nvCxnSpPr>
              <p:spPr bwMode="auto">
                <a:xfrm flipV="1">
                  <a:off x="4352697" y="1653767"/>
                  <a:ext cx="2702955" cy="916513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3" name="直接连接符 52"/>
                <p:cNvCxnSpPr>
                  <a:stCxn id="32" idx="3"/>
                  <a:endCxn id="30" idx="1"/>
                </p:cNvCxnSpPr>
                <p:nvPr/>
              </p:nvCxnSpPr>
              <p:spPr bwMode="auto">
                <a:xfrm>
                  <a:off x="4352697" y="2570280"/>
                  <a:ext cx="2702955" cy="1670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4" name="直接连接符 53"/>
                <p:cNvCxnSpPr>
                  <a:stCxn id="32" idx="3"/>
                  <a:endCxn id="29" idx="1"/>
                </p:cNvCxnSpPr>
                <p:nvPr/>
              </p:nvCxnSpPr>
              <p:spPr bwMode="auto">
                <a:xfrm>
                  <a:off x="4352697" y="2570280"/>
                  <a:ext cx="2702955" cy="918183"/>
                </a:xfrm>
                <a:prstGeom prst="line">
                  <a:avLst/>
                </a:prstGeom>
                <a:solidFill>
                  <a:schemeClr val="accent1"/>
                </a:solidFill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sp>
            <p:nvSpPr>
              <p:cNvPr id="65" name="文本框 64"/>
              <p:cNvSpPr txBox="1"/>
              <p:nvPr/>
            </p:nvSpPr>
            <p:spPr bwMode="auto">
              <a:xfrm>
                <a:off x="696390" y="2825179"/>
                <a:ext cx="1076604" cy="2733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vert="horz" wrap="none" lIns="87802" tIns="43901" rIns="87802" bIns="43901" numCol="1" rtlCol="0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r>
                  <a:rPr lang="ru-RU" sz="1200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Клиент PPPoE</a:t>
                </a:r>
              </a:p>
            </p:txBody>
          </p:sp>
          <p:sp>
            <p:nvSpPr>
              <p:cNvPr id="66" name="Rectangle 484"/>
              <p:cNvSpPr>
                <a:spLocks noChangeAspect="1" noChangeArrowheads="1"/>
              </p:cNvSpPr>
              <p:nvPr/>
            </p:nvSpPr>
            <p:spPr bwMode="auto">
              <a:xfrm>
                <a:off x="6029633" y="1893177"/>
                <a:ext cx="1431925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r>
                  <a:rPr lang="ru-RU" sz="1200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Сервер PPPoE А</a:t>
                </a:r>
              </a:p>
            </p:txBody>
          </p:sp>
          <p:sp>
            <p:nvSpPr>
              <p:cNvPr id="67" name="Rectangle 484"/>
              <p:cNvSpPr>
                <a:spLocks noChangeAspect="1" noChangeArrowheads="1"/>
              </p:cNvSpPr>
              <p:nvPr/>
            </p:nvSpPr>
            <p:spPr bwMode="auto">
              <a:xfrm>
                <a:off x="6038083" y="2825179"/>
                <a:ext cx="1431925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r>
                  <a:rPr lang="ru-RU" sz="1200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Сервер PPPoE В</a:t>
                </a:r>
              </a:p>
            </p:txBody>
          </p:sp>
          <p:sp>
            <p:nvSpPr>
              <p:cNvPr id="68" name="Rectangle 484"/>
              <p:cNvSpPr>
                <a:spLocks noChangeAspect="1" noChangeArrowheads="1"/>
              </p:cNvSpPr>
              <p:nvPr/>
            </p:nvSpPr>
            <p:spPr bwMode="auto">
              <a:xfrm>
                <a:off x="6029633" y="3746675"/>
                <a:ext cx="1431925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r>
                  <a:rPr lang="ru-RU" sz="1200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Сервер PPPoE С </a:t>
                </a:r>
              </a:p>
            </p:txBody>
          </p:sp>
          <p:sp>
            <p:nvSpPr>
              <p:cNvPr id="76" name="Text Box 39"/>
              <p:cNvSpPr txBox="1">
                <a:spLocks noChangeArrowheads="1"/>
              </p:cNvSpPr>
              <p:nvPr/>
            </p:nvSpPr>
            <p:spPr bwMode="auto">
              <a:xfrm>
                <a:off x="977513" y="1816233"/>
                <a:ext cx="3122157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kumimoji="1"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Согласование параметров PPP</a:t>
                </a:r>
              </a:p>
            </p:txBody>
          </p:sp>
        </p:grpSp>
        <p:sp>
          <p:nvSpPr>
            <p:cNvPr id="105" name="圆角矩形 104"/>
            <p:cNvSpPr/>
            <p:nvPr/>
          </p:nvSpPr>
          <p:spPr>
            <a:xfrm>
              <a:off x="8643531" y="2419825"/>
              <a:ext cx="2643209" cy="878606"/>
            </a:xfrm>
            <a:prstGeom prst="roundRect">
              <a:avLst>
                <a:gd name="adj" fmla="val 7486"/>
              </a:avLst>
            </a:prstGeom>
            <a:solidFill>
              <a:srgbClr val="FFF2CC"/>
            </a:solidFill>
            <a:ln w="12700">
              <a:solidFill>
                <a:srgbClr val="FFD1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ru-RU" sz="12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На протяжении всего этапа сеанса идентификатор сеанса, выделенный сервером PPPoE, остается неизменным.</a:t>
              </a:r>
            </a:p>
          </p:txBody>
        </p:sp>
      </p:grpSp>
      <p:sp>
        <p:nvSpPr>
          <p:cNvPr id="6" name="任意多边形 5"/>
          <p:cNvSpPr/>
          <p:nvPr/>
        </p:nvSpPr>
        <p:spPr>
          <a:xfrm>
            <a:off x="2425272" y="3003801"/>
            <a:ext cx="4713224" cy="764032"/>
          </a:xfrm>
          <a:custGeom>
            <a:avLst/>
            <a:gdLst>
              <a:gd name="connsiteX0" fmla="*/ 0 w 4489704"/>
              <a:gd name="connsiteY0" fmla="*/ 749808 h 749808"/>
              <a:gd name="connsiteX1" fmla="*/ 4489704 w 4489704"/>
              <a:gd name="connsiteY1" fmla="*/ 0 h 749808"/>
              <a:gd name="connsiteX0" fmla="*/ 0 w 4489704"/>
              <a:gd name="connsiteY0" fmla="*/ 749808 h 782200"/>
              <a:gd name="connsiteX1" fmla="*/ 4489704 w 4489704"/>
              <a:gd name="connsiteY1" fmla="*/ 0 h 782200"/>
              <a:gd name="connsiteX0" fmla="*/ 0 w 4489704"/>
              <a:gd name="connsiteY0" fmla="*/ 749808 h 796946"/>
              <a:gd name="connsiteX1" fmla="*/ 4489704 w 4489704"/>
              <a:gd name="connsiteY1" fmla="*/ 0 h 796946"/>
              <a:gd name="connsiteX0" fmla="*/ 0 w 4489704"/>
              <a:gd name="connsiteY0" fmla="*/ 804672 h 847901"/>
              <a:gd name="connsiteX1" fmla="*/ 4489704 w 4489704"/>
              <a:gd name="connsiteY1" fmla="*/ 0 h 847901"/>
              <a:gd name="connsiteX0" fmla="*/ 0 w 4489704"/>
              <a:gd name="connsiteY0" fmla="*/ 804672 h 813770"/>
              <a:gd name="connsiteX1" fmla="*/ 4489704 w 4489704"/>
              <a:gd name="connsiteY1" fmla="*/ 0 h 813770"/>
              <a:gd name="connsiteX0" fmla="*/ 0 w 4489704"/>
              <a:gd name="connsiteY0" fmla="*/ 804672 h 812177"/>
              <a:gd name="connsiteX1" fmla="*/ 4489704 w 4489704"/>
              <a:gd name="connsiteY1" fmla="*/ 0 h 812177"/>
              <a:gd name="connsiteX0" fmla="*/ 0 w 4489704"/>
              <a:gd name="connsiteY0" fmla="*/ 804672 h 812747"/>
              <a:gd name="connsiteX1" fmla="*/ 4489704 w 4489704"/>
              <a:gd name="connsiteY1" fmla="*/ 0 h 812747"/>
              <a:gd name="connsiteX0" fmla="*/ 0 w 4489704"/>
              <a:gd name="connsiteY0" fmla="*/ 804672 h 806837"/>
              <a:gd name="connsiteX1" fmla="*/ 4489704 w 4489704"/>
              <a:gd name="connsiteY1" fmla="*/ 0 h 806837"/>
              <a:gd name="connsiteX0" fmla="*/ 0 w 4489704"/>
              <a:gd name="connsiteY0" fmla="*/ 804672 h 808153"/>
              <a:gd name="connsiteX1" fmla="*/ 4489704 w 4489704"/>
              <a:gd name="connsiteY1" fmla="*/ 0 h 808153"/>
              <a:gd name="connsiteX0" fmla="*/ 0 w 4489704"/>
              <a:gd name="connsiteY0" fmla="*/ 804672 h 806180"/>
              <a:gd name="connsiteX1" fmla="*/ 4489704 w 4489704"/>
              <a:gd name="connsiteY1" fmla="*/ 0 h 806180"/>
              <a:gd name="connsiteX0" fmla="*/ 0 w 4489704"/>
              <a:gd name="connsiteY0" fmla="*/ 804672 h 813557"/>
              <a:gd name="connsiteX1" fmla="*/ 4489704 w 4489704"/>
              <a:gd name="connsiteY1" fmla="*/ 0 h 813557"/>
              <a:gd name="connsiteX0" fmla="*/ 0 w 4489704"/>
              <a:gd name="connsiteY0" fmla="*/ 804672 h 812571"/>
              <a:gd name="connsiteX1" fmla="*/ 4489704 w 4489704"/>
              <a:gd name="connsiteY1" fmla="*/ 0 h 812571"/>
              <a:gd name="connsiteX0" fmla="*/ 0 w 4489704"/>
              <a:gd name="connsiteY0" fmla="*/ 804672 h 810127"/>
              <a:gd name="connsiteX1" fmla="*/ 4489704 w 4489704"/>
              <a:gd name="connsiteY1" fmla="*/ 0 h 810127"/>
              <a:gd name="connsiteX0" fmla="*/ 0 w 4489704"/>
              <a:gd name="connsiteY0" fmla="*/ 804672 h 810127"/>
              <a:gd name="connsiteX1" fmla="*/ 4489704 w 4489704"/>
              <a:gd name="connsiteY1" fmla="*/ 0 h 810127"/>
              <a:gd name="connsiteX0" fmla="*/ 0 w 4489704"/>
              <a:gd name="connsiteY0" fmla="*/ 804672 h 812571"/>
              <a:gd name="connsiteX1" fmla="*/ 4489704 w 4489704"/>
              <a:gd name="connsiteY1" fmla="*/ 0 h 812571"/>
              <a:gd name="connsiteX0" fmla="*/ 0 w 4489704"/>
              <a:gd name="connsiteY0" fmla="*/ 804672 h 809642"/>
              <a:gd name="connsiteX1" fmla="*/ 4489704 w 4489704"/>
              <a:gd name="connsiteY1" fmla="*/ 0 h 809642"/>
              <a:gd name="connsiteX0" fmla="*/ 0 w 4713224"/>
              <a:gd name="connsiteY0" fmla="*/ 733552 h 741090"/>
              <a:gd name="connsiteX1" fmla="*/ 4713224 w 4713224"/>
              <a:gd name="connsiteY1" fmla="*/ 0 h 741090"/>
              <a:gd name="connsiteX0" fmla="*/ 0 w 4713224"/>
              <a:gd name="connsiteY0" fmla="*/ 733552 h 773909"/>
              <a:gd name="connsiteX1" fmla="*/ 4713224 w 4713224"/>
              <a:gd name="connsiteY1" fmla="*/ 0 h 773909"/>
              <a:gd name="connsiteX0" fmla="*/ 0 w 4713224"/>
              <a:gd name="connsiteY0" fmla="*/ 764032 h 797178"/>
              <a:gd name="connsiteX1" fmla="*/ 4713224 w 4713224"/>
              <a:gd name="connsiteY1" fmla="*/ 0 h 797178"/>
              <a:gd name="connsiteX0" fmla="*/ 0 w 4713224"/>
              <a:gd name="connsiteY0" fmla="*/ 764032 h 765857"/>
              <a:gd name="connsiteX1" fmla="*/ 4713224 w 4713224"/>
              <a:gd name="connsiteY1" fmla="*/ 0 h 765857"/>
              <a:gd name="connsiteX0" fmla="*/ 0 w 4713224"/>
              <a:gd name="connsiteY0" fmla="*/ 764032 h 797178"/>
              <a:gd name="connsiteX1" fmla="*/ 4713224 w 4713224"/>
              <a:gd name="connsiteY1" fmla="*/ 0 h 797178"/>
              <a:gd name="connsiteX0" fmla="*/ 0 w 4713224"/>
              <a:gd name="connsiteY0" fmla="*/ 764032 h 779253"/>
              <a:gd name="connsiteX1" fmla="*/ 4713224 w 4713224"/>
              <a:gd name="connsiteY1" fmla="*/ 0 h 779253"/>
              <a:gd name="connsiteX0" fmla="*/ 0 w 4713224"/>
              <a:gd name="connsiteY0" fmla="*/ 764032 h 779253"/>
              <a:gd name="connsiteX1" fmla="*/ 4713224 w 4713224"/>
              <a:gd name="connsiteY1" fmla="*/ 0 h 779253"/>
              <a:gd name="connsiteX0" fmla="*/ 0 w 4713224"/>
              <a:gd name="connsiteY0" fmla="*/ 764032 h 764032"/>
              <a:gd name="connsiteX1" fmla="*/ 4713224 w 4713224"/>
              <a:gd name="connsiteY1" fmla="*/ 0 h 764032"/>
              <a:gd name="connsiteX0" fmla="*/ 0 w 4713224"/>
              <a:gd name="connsiteY0" fmla="*/ 764032 h 764032"/>
              <a:gd name="connsiteX1" fmla="*/ 4713224 w 4713224"/>
              <a:gd name="connsiteY1" fmla="*/ 0 h 764032"/>
              <a:gd name="connsiteX0" fmla="*/ 0 w 4713224"/>
              <a:gd name="connsiteY0" fmla="*/ 764032 h 764032"/>
              <a:gd name="connsiteX1" fmla="*/ 4713224 w 4713224"/>
              <a:gd name="connsiteY1" fmla="*/ 0 h 764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713224" h="764032">
                <a:moveTo>
                  <a:pt x="0" y="764032"/>
                </a:moveTo>
                <a:cubicBezTo>
                  <a:pt x="2593848" y="716280"/>
                  <a:pt x="2269744" y="848360"/>
                  <a:pt x="4713224" y="0"/>
                </a:cubicBezTo>
              </a:path>
            </a:pathLst>
          </a:custGeom>
          <a:noFill/>
          <a:ln w="25400">
            <a:solidFill>
              <a:srgbClr val="00B0F0"/>
            </a:solidFill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</a:endParaRPr>
          </a:p>
        </p:txBody>
      </p:sp>
      <p:sp>
        <p:nvSpPr>
          <p:cNvPr id="38" name="五边形 37"/>
          <p:cNvSpPr/>
          <p:nvPr/>
        </p:nvSpPr>
        <p:spPr bwMode="auto">
          <a:xfrm>
            <a:off x="6368143" y="125999"/>
            <a:ext cx="1210504" cy="369117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Общая информация о PPPoE</a:t>
            </a:r>
          </a:p>
        </p:txBody>
      </p:sp>
      <p:sp>
        <p:nvSpPr>
          <p:cNvPr id="39" name="燕尾形 38"/>
          <p:cNvSpPr/>
          <p:nvPr/>
        </p:nvSpPr>
        <p:spPr bwMode="auto">
          <a:xfrm>
            <a:off x="9095935" y="126000"/>
            <a:ext cx="1060553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Обнаружение PPPoE</a:t>
            </a:r>
          </a:p>
        </p:txBody>
      </p:sp>
      <p:sp>
        <p:nvSpPr>
          <p:cNvPr id="40" name="燕尾形 39"/>
          <p:cNvSpPr/>
          <p:nvPr/>
        </p:nvSpPr>
        <p:spPr bwMode="auto">
          <a:xfrm>
            <a:off x="10041752" y="126000"/>
            <a:ext cx="1024550" cy="32400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Сеанс PPPoE</a:t>
            </a:r>
          </a:p>
        </p:txBody>
      </p:sp>
      <p:sp>
        <p:nvSpPr>
          <p:cNvPr id="41" name="燕尾形 40"/>
          <p:cNvSpPr/>
          <p:nvPr/>
        </p:nvSpPr>
        <p:spPr bwMode="auto">
          <a:xfrm>
            <a:off x="10958450" y="126000"/>
            <a:ext cx="1150638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Терминирование PPPoE</a:t>
            </a:r>
          </a:p>
        </p:txBody>
      </p:sp>
      <p:sp>
        <p:nvSpPr>
          <p:cNvPr id="42" name="燕尾形 41"/>
          <p:cNvSpPr/>
          <p:nvPr/>
        </p:nvSpPr>
        <p:spPr bwMode="auto">
          <a:xfrm>
            <a:off x="8299053" y="126000"/>
            <a:ext cx="910533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Формат пакета</a:t>
            </a:r>
          </a:p>
        </p:txBody>
      </p:sp>
      <p:sp>
        <p:nvSpPr>
          <p:cNvPr id="43" name="燕尾形 42"/>
          <p:cNvSpPr/>
          <p:nvPr/>
        </p:nvSpPr>
        <p:spPr bwMode="auto">
          <a:xfrm>
            <a:off x="7466887" y="126000"/>
            <a:ext cx="946360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Установление </a:t>
            </a:r>
          </a:p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сеанса</a:t>
            </a:r>
          </a:p>
        </p:txBody>
      </p:sp>
    </p:spTree>
    <p:extLst>
      <p:ext uri="{BB962C8B-B14F-4D97-AF65-F5344CB8AC3E}">
        <p14:creationId xmlns:p14="http://schemas.microsoft.com/office/powerpoint/2010/main" val="404594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51877" y="1242453"/>
            <a:ext cx="10614425" cy="4680000"/>
          </a:xfrm>
        </p:spPr>
        <p:txBody>
          <a:bodyPr/>
          <a:lstStyle/>
          <a:p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Если клиент PPPoE желает прекратить сеанс, он отправляет пакет PADT на сервер PPPoE.</a:t>
            </a:r>
          </a:p>
          <a:p>
            <a:r>
              <a:rPr lang="ru-RU" sz="16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Если 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сервер PPPoE хочет прекратить сеанс, он отправляет пакет PADT клиенту PPPoE.</a:t>
            </a:r>
          </a:p>
          <a:p>
            <a:endParaRPr lang="zh-CN" altLang="en-US" sz="18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74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Этап терминирования сеанса PPPoE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420133" y="2734968"/>
            <a:ext cx="10006266" cy="2938878"/>
            <a:chOff x="1913034" y="2734968"/>
            <a:chExt cx="10006266" cy="2938878"/>
          </a:xfrm>
        </p:grpSpPr>
        <p:sp>
          <p:nvSpPr>
            <p:cNvPr id="81" name="圆角矩形 80"/>
            <p:cNvSpPr/>
            <p:nvPr/>
          </p:nvSpPr>
          <p:spPr>
            <a:xfrm>
              <a:off x="8528711" y="2734968"/>
              <a:ext cx="3390589" cy="872816"/>
            </a:xfrm>
            <a:prstGeom prst="roundRect">
              <a:avLst>
                <a:gd name="adj" fmla="val 7486"/>
              </a:avLst>
            </a:prstGeom>
            <a:solidFill>
              <a:srgbClr val="FFF2CC"/>
            </a:solidFill>
            <a:ln w="12700">
              <a:solidFill>
                <a:srgbClr val="FFD17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r>
                <a:rPr lang="ru-RU" sz="1400" dirty="0">
                  <a:solidFill>
                    <a:schemeClr val="tx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Пакет PADT передает ID сеанса для идентификации сеанса, который должен быть терминирован.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913034" y="3164984"/>
              <a:ext cx="6812857" cy="2508862"/>
              <a:chOff x="1901650" y="1283351"/>
              <a:chExt cx="6812857" cy="2508862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1901650" y="1283351"/>
                <a:ext cx="6812857" cy="2508862"/>
                <a:chOff x="657151" y="1422479"/>
                <a:chExt cx="6812857" cy="2508862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957252" y="1422479"/>
                  <a:ext cx="6062568" cy="2277496"/>
                  <a:chOff x="1533084" y="1432367"/>
                  <a:chExt cx="6062568" cy="2277496"/>
                </a:xfrm>
              </p:grpSpPr>
              <p:pic>
                <p:nvPicPr>
                  <p:cNvPr id="42" name="图片 41"/>
                  <p:cNvPicPr>
                    <a:picLocks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533084" y="2348880"/>
                    <a:ext cx="540000" cy="442800"/>
                  </a:xfrm>
                  <a:prstGeom prst="rect">
                    <a:avLst/>
                  </a:prstGeom>
                </p:spPr>
              </p:pic>
              <p:pic>
                <p:nvPicPr>
                  <p:cNvPr id="43" name="图片 42"/>
                  <p:cNvPicPr>
                    <a:picLocks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055652" y="3267063"/>
                    <a:ext cx="540000" cy="442800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图片 43"/>
                  <p:cNvPicPr>
                    <a:picLocks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055652" y="2350550"/>
                    <a:ext cx="540000" cy="442800"/>
                  </a:xfrm>
                  <a:prstGeom prst="rect">
                    <a:avLst/>
                  </a:prstGeom>
                </p:spPr>
              </p:pic>
              <p:pic>
                <p:nvPicPr>
                  <p:cNvPr id="45" name="图片 44"/>
                  <p:cNvPicPr>
                    <a:picLocks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7055652" y="1432367"/>
                    <a:ext cx="540000" cy="442800"/>
                  </a:xfrm>
                  <a:prstGeom prst="rect">
                    <a:avLst/>
                  </a:prstGeom>
                </p:spPr>
              </p:pic>
              <p:pic>
                <p:nvPicPr>
                  <p:cNvPr id="46" name="图片 45"/>
                  <p:cNvPicPr>
                    <a:picLocks/>
                  </p:cNvPicPr>
                  <p:nvPr/>
                </p:nvPicPr>
                <p:blipFill>
                  <a:blip r:embed="rId4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812697" y="2348880"/>
                    <a:ext cx="540000" cy="442800"/>
                  </a:xfrm>
                  <a:prstGeom prst="rect">
                    <a:avLst/>
                  </a:prstGeom>
                </p:spPr>
              </p:pic>
              <p:cxnSp>
                <p:nvCxnSpPr>
                  <p:cNvPr id="47" name="直接连接符 46"/>
                  <p:cNvCxnSpPr>
                    <a:stCxn id="42" idx="3"/>
                    <a:endCxn id="46" idx="1"/>
                  </p:cNvCxnSpPr>
                  <p:nvPr/>
                </p:nvCxnSpPr>
                <p:spPr bwMode="auto">
                  <a:xfrm>
                    <a:off x="2073084" y="2570280"/>
                    <a:ext cx="1739613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48" name="直接连接符 47"/>
                  <p:cNvCxnSpPr>
                    <a:stCxn id="46" idx="3"/>
                    <a:endCxn id="45" idx="1"/>
                  </p:cNvCxnSpPr>
                  <p:nvPr/>
                </p:nvCxnSpPr>
                <p:spPr bwMode="auto">
                  <a:xfrm flipV="1">
                    <a:off x="4352697" y="1653767"/>
                    <a:ext cx="2702955" cy="916513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49" name="直接连接符 48"/>
                  <p:cNvCxnSpPr>
                    <a:stCxn id="46" idx="3"/>
                    <a:endCxn id="44" idx="1"/>
                  </p:cNvCxnSpPr>
                  <p:nvPr/>
                </p:nvCxnSpPr>
                <p:spPr bwMode="auto">
                  <a:xfrm>
                    <a:off x="4352697" y="2570280"/>
                    <a:ext cx="2702955" cy="167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  <p:cxnSp>
                <p:nvCxnSpPr>
                  <p:cNvPr id="52" name="直接连接符 51"/>
                  <p:cNvCxnSpPr>
                    <a:stCxn id="46" idx="3"/>
                    <a:endCxn id="43" idx="1"/>
                  </p:cNvCxnSpPr>
                  <p:nvPr/>
                </p:nvCxnSpPr>
                <p:spPr bwMode="auto">
                  <a:xfrm>
                    <a:off x="4352697" y="2570280"/>
                    <a:ext cx="2702955" cy="918183"/>
                  </a:xfrm>
                  <a:prstGeom prst="line">
                    <a:avLst/>
                  </a:prstGeom>
                  <a:solidFill>
                    <a:schemeClr val="accent1"/>
                  </a:solidFill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</p:cxnSp>
            </p:grpSp>
            <p:sp>
              <p:nvSpPr>
                <p:cNvPr id="34" name="文本框 33"/>
                <p:cNvSpPr txBox="1"/>
                <p:nvPr/>
              </p:nvSpPr>
              <p:spPr bwMode="auto">
                <a:xfrm>
                  <a:off x="657151" y="2825179"/>
                  <a:ext cx="1076604" cy="273325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 vert="horz" wrap="none" lIns="87802" tIns="43901" rIns="87802" bIns="43901" numCol="1" rtlCol="0" anchor="ctr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r>
                    <a:rPr lang="ru-RU" sz="1200" dirty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Клиент PPPoE</a:t>
                  </a:r>
                </a:p>
              </p:txBody>
            </p:sp>
            <p:sp>
              <p:nvSpPr>
                <p:cNvPr id="35" name="Rectangle 484"/>
                <p:cNvSpPr>
                  <a:spLocks noChangeAspect="1" noChangeArrowheads="1"/>
                </p:cNvSpPr>
                <p:nvPr/>
              </p:nvSpPr>
              <p:spPr bwMode="auto">
                <a:xfrm>
                  <a:off x="6029633" y="1893177"/>
                  <a:ext cx="1431925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algn="ctr" defTabSz="106680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1pPr>
                  <a:lvl2pPr marL="742950" indent="-285750" algn="ctr" defTabSz="106680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2pPr>
                  <a:lvl3pPr marL="1143000" indent="-228600" algn="ctr" defTabSz="106680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3pPr>
                  <a:lvl4pPr marL="1600200" indent="-228600" algn="ctr" defTabSz="106680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4pPr>
                  <a:lvl5pPr marL="2057400" indent="-228600" algn="ctr" defTabSz="106680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5pPr>
                  <a:lvl6pPr marL="2514600" indent="-228600" algn="ctr" defTabSz="1066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6pPr>
                  <a:lvl7pPr marL="2971800" indent="-228600" algn="ctr" defTabSz="1066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7pPr>
                  <a:lvl8pPr marL="3429000" indent="-228600" algn="ctr" defTabSz="1066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8pPr>
                  <a:lvl9pPr marL="3886200" indent="-228600" algn="ctr" defTabSz="1066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r>
                    <a:rPr lang="ru-RU" sz="1200" dirty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Сервер PPPoE А</a:t>
                  </a:r>
                </a:p>
              </p:txBody>
            </p:sp>
            <p:sp>
              <p:nvSpPr>
                <p:cNvPr id="36" name="Rectangle 484"/>
                <p:cNvSpPr>
                  <a:spLocks noChangeAspect="1" noChangeArrowheads="1"/>
                </p:cNvSpPr>
                <p:nvPr/>
              </p:nvSpPr>
              <p:spPr bwMode="auto">
                <a:xfrm>
                  <a:off x="6038083" y="2825179"/>
                  <a:ext cx="1431925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algn="ctr" defTabSz="106680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1pPr>
                  <a:lvl2pPr marL="742950" indent="-285750" algn="ctr" defTabSz="106680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2pPr>
                  <a:lvl3pPr marL="1143000" indent="-228600" algn="ctr" defTabSz="106680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3pPr>
                  <a:lvl4pPr marL="1600200" indent="-228600" algn="ctr" defTabSz="106680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4pPr>
                  <a:lvl5pPr marL="2057400" indent="-228600" algn="ctr" defTabSz="106680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5pPr>
                  <a:lvl6pPr marL="2514600" indent="-228600" algn="ctr" defTabSz="1066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6pPr>
                  <a:lvl7pPr marL="2971800" indent="-228600" algn="ctr" defTabSz="1066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7pPr>
                  <a:lvl8pPr marL="3429000" indent="-228600" algn="ctr" defTabSz="1066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8pPr>
                  <a:lvl9pPr marL="3886200" indent="-228600" algn="ctr" defTabSz="1066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r>
                    <a:rPr lang="ru-RU" sz="1200" dirty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Сервер PPPoE В</a:t>
                  </a:r>
                </a:p>
              </p:txBody>
            </p:sp>
            <p:sp>
              <p:nvSpPr>
                <p:cNvPr id="37" name="Rectangle 484"/>
                <p:cNvSpPr>
                  <a:spLocks noChangeAspect="1" noChangeArrowheads="1"/>
                </p:cNvSpPr>
                <p:nvPr/>
              </p:nvSpPr>
              <p:spPr bwMode="auto">
                <a:xfrm>
                  <a:off x="6029633" y="3746675"/>
                  <a:ext cx="1431925" cy="1846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>
                  <a:lvl1pPr algn="ctr" defTabSz="106680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1pPr>
                  <a:lvl2pPr marL="742950" indent="-285750" algn="ctr" defTabSz="106680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2pPr>
                  <a:lvl3pPr marL="1143000" indent="-228600" algn="ctr" defTabSz="106680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3pPr>
                  <a:lvl4pPr marL="1600200" indent="-228600" algn="ctr" defTabSz="106680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4pPr>
                  <a:lvl5pPr marL="2057400" indent="-228600" algn="ctr" defTabSz="1066800"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5pPr>
                  <a:lvl6pPr marL="2514600" indent="-228600" algn="ctr" defTabSz="1066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6pPr>
                  <a:lvl7pPr marL="2971800" indent="-228600" algn="ctr" defTabSz="1066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7pPr>
                  <a:lvl8pPr marL="3429000" indent="-228600" algn="ctr" defTabSz="1066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8pPr>
                  <a:lvl9pPr marL="3886200" indent="-228600" algn="ctr" defTabSz="10668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100">
                      <a:solidFill>
                        <a:schemeClr val="tx1"/>
                      </a:solidFill>
                      <a:latin typeface="Arial" panose="020B0604020202020204" pitchFamily="34" charset="0"/>
                      <a:ea typeface="MS PGothic" panose="020B0600070205080204" pitchFamily="34" charset="-128"/>
                    </a:defRPr>
                  </a:lvl9pPr>
                </a:lstStyle>
                <a:p>
                  <a:r>
                    <a:rPr lang="ru-RU" sz="1200" dirty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Сервер PPPoE С </a:t>
                  </a:r>
                </a:p>
              </p:txBody>
            </p:sp>
          </p:grpSp>
          <p:sp>
            <p:nvSpPr>
              <p:cNvPr id="66" name="Text Box 39"/>
              <p:cNvSpPr txBox="1">
                <a:spLocks noChangeArrowheads="1"/>
              </p:cNvSpPr>
              <p:nvPr/>
            </p:nvSpPr>
            <p:spPr bwMode="auto">
              <a:xfrm>
                <a:off x="4264197" y="1525706"/>
                <a:ext cx="635110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pPr eaLnBrk="1" hangingPunct="1"/>
                <a:r>
                  <a:rPr kumimoji="1"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cs typeface="Arial" panose="020B0604020202020204" pitchFamily="34" charset="0"/>
                    <a:sym typeface="Huawei Sans" panose="020C0503030203020204" pitchFamily="34" charset="0"/>
                  </a:rPr>
                  <a:t>PADT</a:t>
                </a:r>
              </a:p>
            </p:txBody>
          </p:sp>
        </p:grpSp>
      </p:grpSp>
      <p:sp>
        <p:nvSpPr>
          <p:cNvPr id="41" name="任意多边形 40"/>
          <p:cNvSpPr/>
          <p:nvPr/>
        </p:nvSpPr>
        <p:spPr>
          <a:xfrm>
            <a:off x="2407521" y="3073073"/>
            <a:ext cx="4713224" cy="764032"/>
          </a:xfrm>
          <a:custGeom>
            <a:avLst/>
            <a:gdLst>
              <a:gd name="connsiteX0" fmla="*/ 0 w 4489704"/>
              <a:gd name="connsiteY0" fmla="*/ 749808 h 749808"/>
              <a:gd name="connsiteX1" fmla="*/ 4489704 w 4489704"/>
              <a:gd name="connsiteY1" fmla="*/ 0 h 749808"/>
              <a:gd name="connsiteX0" fmla="*/ 0 w 4489704"/>
              <a:gd name="connsiteY0" fmla="*/ 749808 h 782200"/>
              <a:gd name="connsiteX1" fmla="*/ 4489704 w 4489704"/>
              <a:gd name="connsiteY1" fmla="*/ 0 h 782200"/>
              <a:gd name="connsiteX0" fmla="*/ 0 w 4489704"/>
              <a:gd name="connsiteY0" fmla="*/ 749808 h 796946"/>
              <a:gd name="connsiteX1" fmla="*/ 4489704 w 4489704"/>
              <a:gd name="connsiteY1" fmla="*/ 0 h 796946"/>
              <a:gd name="connsiteX0" fmla="*/ 0 w 4489704"/>
              <a:gd name="connsiteY0" fmla="*/ 804672 h 847901"/>
              <a:gd name="connsiteX1" fmla="*/ 4489704 w 4489704"/>
              <a:gd name="connsiteY1" fmla="*/ 0 h 847901"/>
              <a:gd name="connsiteX0" fmla="*/ 0 w 4489704"/>
              <a:gd name="connsiteY0" fmla="*/ 804672 h 813770"/>
              <a:gd name="connsiteX1" fmla="*/ 4489704 w 4489704"/>
              <a:gd name="connsiteY1" fmla="*/ 0 h 813770"/>
              <a:gd name="connsiteX0" fmla="*/ 0 w 4489704"/>
              <a:gd name="connsiteY0" fmla="*/ 804672 h 812177"/>
              <a:gd name="connsiteX1" fmla="*/ 4489704 w 4489704"/>
              <a:gd name="connsiteY1" fmla="*/ 0 h 812177"/>
              <a:gd name="connsiteX0" fmla="*/ 0 w 4489704"/>
              <a:gd name="connsiteY0" fmla="*/ 804672 h 812747"/>
              <a:gd name="connsiteX1" fmla="*/ 4489704 w 4489704"/>
              <a:gd name="connsiteY1" fmla="*/ 0 h 812747"/>
              <a:gd name="connsiteX0" fmla="*/ 0 w 4489704"/>
              <a:gd name="connsiteY0" fmla="*/ 804672 h 806837"/>
              <a:gd name="connsiteX1" fmla="*/ 4489704 w 4489704"/>
              <a:gd name="connsiteY1" fmla="*/ 0 h 806837"/>
              <a:gd name="connsiteX0" fmla="*/ 0 w 4489704"/>
              <a:gd name="connsiteY0" fmla="*/ 804672 h 808153"/>
              <a:gd name="connsiteX1" fmla="*/ 4489704 w 4489704"/>
              <a:gd name="connsiteY1" fmla="*/ 0 h 808153"/>
              <a:gd name="connsiteX0" fmla="*/ 0 w 4489704"/>
              <a:gd name="connsiteY0" fmla="*/ 804672 h 806180"/>
              <a:gd name="connsiteX1" fmla="*/ 4489704 w 4489704"/>
              <a:gd name="connsiteY1" fmla="*/ 0 h 806180"/>
              <a:gd name="connsiteX0" fmla="*/ 0 w 4489704"/>
              <a:gd name="connsiteY0" fmla="*/ 804672 h 813557"/>
              <a:gd name="connsiteX1" fmla="*/ 4489704 w 4489704"/>
              <a:gd name="connsiteY1" fmla="*/ 0 h 813557"/>
              <a:gd name="connsiteX0" fmla="*/ 0 w 4489704"/>
              <a:gd name="connsiteY0" fmla="*/ 804672 h 812571"/>
              <a:gd name="connsiteX1" fmla="*/ 4489704 w 4489704"/>
              <a:gd name="connsiteY1" fmla="*/ 0 h 812571"/>
              <a:gd name="connsiteX0" fmla="*/ 0 w 4489704"/>
              <a:gd name="connsiteY0" fmla="*/ 804672 h 810127"/>
              <a:gd name="connsiteX1" fmla="*/ 4489704 w 4489704"/>
              <a:gd name="connsiteY1" fmla="*/ 0 h 810127"/>
              <a:gd name="connsiteX0" fmla="*/ 0 w 4489704"/>
              <a:gd name="connsiteY0" fmla="*/ 804672 h 810127"/>
              <a:gd name="connsiteX1" fmla="*/ 4489704 w 4489704"/>
              <a:gd name="connsiteY1" fmla="*/ 0 h 810127"/>
              <a:gd name="connsiteX0" fmla="*/ 0 w 4489704"/>
              <a:gd name="connsiteY0" fmla="*/ 804672 h 812571"/>
              <a:gd name="connsiteX1" fmla="*/ 4489704 w 4489704"/>
              <a:gd name="connsiteY1" fmla="*/ 0 h 812571"/>
              <a:gd name="connsiteX0" fmla="*/ 0 w 4489704"/>
              <a:gd name="connsiteY0" fmla="*/ 804672 h 809642"/>
              <a:gd name="connsiteX1" fmla="*/ 4489704 w 4489704"/>
              <a:gd name="connsiteY1" fmla="*/ 0 h 809642"/>
              <a:gd name="connsiteX0" fmla="*/ 0 w 4713224"/>
              <a:gd name="connsiteY0" fmla="*/ 733552 h 741090"/>
              <a:gd name="connsiteX1" fmla="*/ 4713224 w 4713224"/>
              <a:gd name="connsiteY1" fmla="*/ 0 h 741090"/>
              <a:gd name="connsiteX0" fmla="*/ 0 w 4713224"/>
              <a:gd name="connsiteY0" fmla="*/ 733552 h 773909"/>
              <a:gd name="connsiteX1" fmla="*/ 4713224 w 4713224"/>
              <a:gd name="connsiteY1" fmla="*/ 0 h 773909"/>
              <a:gd name="connsiteX0" fmla="*/ 0 w 4713224"/>
              <a:gd name="connsiteY0" fmla="*/ 764032 h 797178"/>
              <a:gd name="connsiteX1" fmla="*/ 4713224 w 4713224"/>
              <a:gd name="connsiteY1" fmla="*/ 0 h 797178"/>
              <a:gd name="connsiteX0" fmla="*/ 0 w 4713224"/>
              <a:gd name="connsiteY0" fmla="*/ 764032 h 765857"/>
              <a:gd name="connsiteX1" fmla="*/ 4713224 w 4713224"/>
              <a:gd name="connsiteY1" fmla="*/ 0 h 765857"/>
              <a:gd name="connsiteX0" fmla="*/ 0 w 4713224"/>
              <a:gd name="connsiteY0" fmla="*/ 764032 h 797178"/>
              <a:gd name="connsiteX1" fmla="*/ 4713224 w 4713224"/>
              <a:gd name="connsiteY1" fmla="*/ 0 h 797178"/>
              <a:gd name="connsiteX0" fmla="*/ 0 w 4713224"/>
              <a:gd name="connsiteY0" fmla="*/ 764032 h 779253"/>
              <a:gd name="connsiteX1" fmla="*/ 4713224 w 4713224"/>
              <a:gd name="connsiteY1" fmla="*/ 0 h 779253"/>
              <a:gd name="connsiteX0" fmla="*/ 0 w 4713224"/>
              <a:gd name="connsiteY0" fmla="*/ 764032 h 779253"/>
              <a:gd name="connsiteX1" fmla="*/ 4713224 w 4713224"/>
              <a:gd name="connsiteY1" fmla="*/ 0 h 779253"/>
              <a:gd name="connsiteX0" fmla="*/ 0 w 4713224"/>
              <a:gd name="connsiteY0" fmla="*/ 764032 h 764032"/>
              <a:gd name="connsiteX1" fmla="*/ 4713224 w 4713224"/>
              <a:gd name="connsiteY1" fmla="*/ 0 h 764032"/>
              <a:gd name="connsiteX0" fmla="*/ 0 w 4713224"/>
              <a:gd name="connsiteY0" fmla="*/ 764032 h 764032"/>
              <a:gd name="connsiteX1" fmla="*/ 4713224 w 4713224"/>
              <a:gd name="connsiteY1" fmla="*/ 0 h 764032"/>
              <a:gd name="connsiteX0" fmla="*/ 0 w 4713224"/>
              <a:gd name="connsiteY0" fmla="*/ 764032 h 764032"/>
              <a:gd name="connsiteX1" fmla="*/ 4713224 w 4713224"/>
              <a:gd name="connsiteY1" fmla="*/ 0 h 764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713224" h="764032">
                <a:moveTo>
                  <a:pt x="0" y="764032"/>
                </a:moveTo>
                <a:cubicBezTo>
                  <a:pt x="2593848" y="716280"/>
                  <a:pt x="2269744" y="848360"/>
                  <a:pt x="4713224" y="0"/>
                </a:cubicBezTo>
              </a:path>
            </a:pathLst>
          </a:custGeom>
          <a:noFill/>
          <a:ln w="25400">
            <a:solidFill>
              <a:srgbClr val="00B0F0"/>
            </a:solidFill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2407521" y="3253666"/>
            <a:ext cx="4713224" cy="764032"/>
          </a:xfrm>
          <a:custGeom>
            <a:avLst/>
            <a:gdLst>
              <a:gd name="connsiteX0" fmla="*/ 0 w 4489704"/>
              <a:gd name="connsiteY0" fmla="*/ 749808 h 749808"/>
              <a:gd name="connsiteX1" fmla="*/ 4489704 w 4489704"/>
              <a:gd name="connsiteY1" fmla="*/ 0 h 749808"/>
              <a:gd name="connsiteX0" fmla="*/ 0 w 4489704"/>
              <a:gd name="connsiteY0" fmla="*/ 749808 h 782200"/>
              <a:gd name="connsiteX1" fmla="*/ 4489704 w 4489704"/>
              <a:gd name="connsiteY1" fmla="*/ 0 h 782200"/>
              <a:gd name="connsiteX0" fmla="*/ 0 w 4489704"/>
              <a:gd name="connsiteY0" fmla="*/ 749808 h 796946"/>
              <a:gd name="connsiteX1" fmla="*/ 4489704 w 4489704"/>
              <a:gd name="connsiteY1" fmla="*/ 0 h 796946"/>
              <a:gd name="connsiteX0" fmla="*/ 0 w 4489704"/>
              <a:gd name="connsiteY0" fmla="*/ 804672 h 847901"/>
              <a:gd name="connsiteX1" fmla="*/ 4489704 w 4489704"/>
              <a:gd name="connsiteY1" fmla="*/ 0 h 847901"/>
              <a:gd name="connsiteX0" fmla="*/ 0 w 4489704"/>
              <a:gd name="connsiteY0" fmla="*/ 804672 h 813770"/>
              <a:gd name="connsiteX1" fmla="*/ 4489704 w 4489704"/>
              <a:gd name="connsiteY1" fmla="*/ 0 h 813770"/>
              <a:gd name="connsiteX0" fmla="*/ 0 w 4489704"/>
              <a:gd name="connsiteY0" fmla="*/ 804672 h 812177"/>
              <a:gd name="connsiteX1" fmla="*/ 4489704 w 4489704"/>
              <a:gd name="connsiteY1" fmla="*/ 0 h 812177"/>
              <a:gd name="connsiteX0" fmla="*/ 0 w 4489704"/>
              <a:gd name="connsiteY0" fmla="*/ 804672 h 812747"/>
              <a:gd name="connsiteX1" fmla="*/ 4489704 w 4489704"/>
              <a:gd name="connsiteY1" fmla="*/ 0 h 812747"/>
              <a:gd name="connsiteX0" fmla="*/ 0 w 4489704"/>
              <a:gd name="connsiteY0" fmla="*/ 804672 h 806837"/>
              <a:gd name="connsiteX1" fmla="*/ 4489704 w 4489704"/>
              <a:gd name="connsiteY1" fmla="*/ 0 h 806837"/>
              <a:gd name="connsiteX0" fmla="*/ 0 w 4489704"/>
              <a:gd name="connsiteY0" fmla="*/ 804672 h 808153"/>
              <a:gd name="connsiteX1" fmla="*/ 4489704 w 4489704"/>
              <a:gd name="connsiteY1" fmla="*/ 0 h 808153"/>
              <a:gd name="connsiteX0" fmla="*/ 0 w 4489704"/>
              <a:gd name="connsiteY0" fmla="*/ 804672 h 806180"/>
              <a:gd name="connsiteX1" fmla="*/ 4489704 w 4489704"/>
              <a:gd name="connsiteY1" fmla="*/ 0 h 806180"/>
              <a:gd name="connsiteX0" fmla="*/ 0 w 4489704"/>
              <a:gd name="connsiteY0" fmla="*/ 804672 h 813557"/>
              <a:gd name="connsiteX1" fmla="*/ 4489704 w 4489704"/>
              <a:gd name="connsiteY1" fmla="*/ 0 h 813557"/>
              <a:gd name="connsiteX0" fmla="*/ 0 w 4489704"/>
              <a:gd name="connsiteY0" fmla="*/ 804672 h 812571"/>
              <a:gd name="connsiteX1" fmla="*/ 4489704 w 4489704"/>
              <a:gd name="connsiteY1" fmla="*/ 0 h 812571"/>
              <a:gd name="connsiteX0" fmla="*/ 0 w 4489704"/>
              <a:gd name="connsiteY0" fmla="*/ 804672 h 810127"/>
              <a:gd name="connsiteX1" fmla="*/ 4489704 w 4489704"/>
              <a:gd name="connsiteY1" fmla="*/ 0 h 810127"/>
              <a:gd name="connsiteX0" fmla="*/ 0 w 4489704"/>
              <a:gd name="connsiteY0" fmla="*/ 804672 h 810127"/>
              <a:gd name="connsiteX1" fmla="*/ 4489704 w 4489704"/>
              <a:gd name="connsiteY1" fmla="*/ 0 h 810127"/>
              <a:gd name="connsiteX0" fmla="*/ 0 w 4489704"/>
              <a:gd name="connsiteY0" fmla="*/ 804672 h 812571"/>
              <a:gd name="connsiteX1" fmla="*/ 4489704 w 4489704"/>
              <a:gd name="connsiteY1" fmla="*/ 0 h 812571"/>
              <a:gd name="connsiteX0" fmla="*/ 0 w 4489704"/>
              <a:gd name="connsiteY0" fmla="*/ 804672 h 809642"/>
              <a:gd name="connsiteX1" fmla="*/ 4489704 w 4489704"/>
              <a:gd name="connsiteY1" fmla="*/ 0 h 809642"/>
              <a:gd name="connsiteX0" fmla="*/ 0 w 4713224"/>
              <a:gd name="connsiteY0" fmla="*/ 733552 h 741090"/>
              <a:gd name="connsiteX1" fmla="*/ 4713224 w 4713224"/>
              <a:gd name="connsiteY1" fmla="*/ 0 h 741090"/>
              <a:gd name="connsiteX0" fmla="*/ 0 w 4713224"/>
              <a:gd name="connsiteY0" fmla="*/ 733552 h 773909"/>
              <a:gd name="connsiteX1" fmla="*/ 4713224 w 4713224"/>
              <a:gd name="connsiteY1" fmla="*/ 0 h 773909"/>
              <a:gd name="connsiteX0" fmla="*/ 0 w 4713224"/>
              <a:gd name="connsiteY0" fmla="*/ 764032 h 797178"/>
              <a:gd name="connsiteX1" fmla="*/ 4713224 w 4713224"/>
              <a:gd name="connsiteY1" fmla="*/ 0 h 797178"/>
              <a:gd name="connsiteX0" fmla="*/ 0 w 4713224"/>
              <a:gd name="connsiteY0" fmla="*/ 764032 h 765857"/>
              <a:gd name="connsiteX1" fmla="*/ 4713224 w 4713224"/>
              <a:gd name="connsiteY1" fmla="*/ 0 h 765857"/>
              <a:gd name="connsiteX0" fmla="*/ 0 w 4713224"/>
              <a:gd name="connsiteY0" fmla="*/ 764032 h 797178"/>
              <a:gd name="connsiteX1" fmla="*/ 4713224 w 4713224"/>
              <a:gd name="connsiteY1" fmla="*/ 0 h 797178"/>
              <a:gd name="connsiteX0" fmla="*/ 0 w 4713224"/>
              <a:gd name="connsiteY0" fmla="*/ 764032 h 779253"/>
              <a:gd name="connsiteX1" fmla="*/ 4713224 w 4713224"/>
              <a:gd name="connsiteY1" fmla="*/ 0 h 779253"/>
              <a:gd name="connsiteX0" fmla="*/ 0 w 4713224"/>
              <a:gd name="connsiteY0" fmla="*/ 764032 h 779253"/>
              <a:gd name="connsiteX1" fmla="*/ 4713224 w 4713224"/>
              <a:gd name="connsiteY1" fmla="*/ 0 h 779253"/>
              <a:gd name="connsiteX0" fmla="*/ 0 w 4713224"/>
              <a:gd name="connsiteY0" fmla="*/ 764032 h 764032"/>
              <a:gd name="connsiteX1" fmla="*/ 4713224 w 4713224"/>
              <a:gd name="connsiteY1" fmla="*/ 0 h 764032"/>
              <a:gd name="connsiteX0" fmla="*/ 0 w 4713224"/>
              <a:gd name="connsiteY0" fmla="*/ 764032 h 764032"/>
              <a:gd name="connsiteX1" fmla="*/ 4713224 w 4713224"/>
              <a:gd name="connsiteY1" fmla="*/ 0 h 764032"/>
              <a:gd name="connsiteX0" fmla="*/ 0 w 4713224"/>
              <a:gd name="connsiteY0" fmla="*/ 764032 h 764032"/>
              <a:gd name="connsiteX1" fmla="*/ 4713224 w 4713224"/>
              <a:gd name="connsiteY1" fmla="*/ 0 h 764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713224" h="764032">
                <a:moveTo>
                  <a:pt x="0" y="764032"/>
                </a:moveTo>
                <a:cubicBezTo>
                  <a:pt x="2593848" y="716280"/>
                  <a:pt x="2269744" y="848360"/>
                  <a:pt x="4713224" y="0"/>
                </a:cubicBezTo>
              </a:path>
            </a:pathLst>
          </a:custGeom>
          <a:noFill/>
          <a:ln w="25400">
            <a:solidFill>
              <a:srgbClr val="00B0F0"/>
            </a:solidFill>
            <a:prstDash val="dash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</a:endParaRPr>
          </a:p>
        </p:txBody>
      </p:sp>
      <p:sp>
        <p:nvSpPr>
          <p:cNvPr id="50" name="五边形 49"/>
          <p:cNvSpPr/>
          <p:nvPr/>
        </p:nvSpPr>
        <p:spPr bwMode="auto">
          <a:xfrm>
            <a:off x="6400800" y="126000"/>
            <a:ext cx="1177847" cy="326604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Общая информация о PPPoE</a:t>
            </a:r>
          </a:p>
        </p:txBody>
      </p:sp>
      <p:sp>
        <p:nvSpPr>
          <p:cNvPr id="51" name="燕尾形 50"/>
          <p:cNvSpPr/>
          <p:nvPr/>
        </p:nvSpPr>
        <p:spPr bwMode="auto">
          <a:xfrm>
            <a:off x="9095935" y="126000"/>
            <a:ext cx="1060553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Обнаружение PPPoE</a:t>
            </a:r>
          </a:p>
        </p:txBody>
      </p:sp>
      <p:sp>
        <p:nvSpPr>
          <p:cNvPr id="55" name="燕尾形 54"/>
          <p:cNvSpPr/>
          <p:nvPr/>
        </p:nvSpPr>
        <p:spPr bwMode="auto">
          <a:xfrm>
            <a:off x="10041752" y="126000"/>
            <a:ext cx="1024550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0" rIns="7200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Сеанс PPPoE</a:t>
            </a:r>
          </a:p>
        </p:txBody>
      </p:sp>
      <p:sp>
        <p:nvSpPr>
          <p:cNvPr id="56" name="燕尾形 55"/>
          <p:cNvSpPr/>
          <p:nvPr/>
        </p:nvSpPr>
        <p:spPr bwMode="auto">
          <a:xfrm>
            <a:off x="10958450" y="126000"/>
            <a:ext cx="1150638" cy="326604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700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Терминирование PPPoE</a:t>
            </a:r>
          </a:p>
        </p:txBody>
      </p:sp>
      <p:sp>
        <p:nvSpPr>
          <p:cNvPr id="57" name="燕尾形 56"/>
          <p:cNvSpPr/>
          <p:nvPr/>
        </p:nvSpPr>
        <p:spPr bwMode="auto">
          <a:xfrm>
            <a:off x="8299053" y="126000"/>
            <a:ext cx="910533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Формат пакета</a:t>
            </a:r>
          </a:p>
        </p:txBody>
      </p:sp>
      <p:sp>
        <p:nvSpPr>
          <p:cNvPr id="58" name="燕尾形 57"/>
          <p:cNvSpPr/>
          <p:nvPr/>
        </p:nvSpPr>
        <p:spPr bwMode="auto">
          <a:xfrm>
            <a:off x="7466887" y="126000"/>
            <a:ext cx="946360" cy="324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3600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Установление </a:t>
            </a:r>
          </a:p>
          <a:p>
            <a:pPr algn="ctr" fontAlgn="ctr">
              <a:spcBef>
                <a:spcPts val="0"/>
              </a:spcBef>
            </a:pPr>
            <a:r>
              <a:rPr lang="ru-RU" sz="8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сеанса</a:t>
            </a:r>
          </a:p>
        </p:txBody>
      </p:sp>
    </p:spTree>
    <p:extLst>
      <p:ext uri="{BB962C8B-B14F-4D97-AF65-F5344CB8AC3E}">
        <p14:creationId xmlns:p14="http://schemas.microsoft.com/office/powerpoint/2010/main" val="80259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2200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Обзор ранних технологий WAN</a:t>
            </a:r>
          </a:p>
          <a:p>
            <a:r>
              <a:rPr lang="ru-RU" sz="2200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Реализация и настройка PPP</a:t>
            </a:r>
          </a:p>
          <a:p>
            <a:r>
              <a:rPr lang="ru-RU" sz="22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Реализация и настройка PPPoE</a:t>
            </a:r>
          </a:p>
          <a:p>
            <a:pPr lvl="1"/>
            <a:r>
              <a:rPr lang="ru-RU" sz="2200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Общая информация о PPPoE</a:t>
            </a:r>
          </a:p>
          <a:p>
            <a:pPr lvl="1">
              <a:buFont typeface="Huawei Sans" panose="020C0503030203020204" pitchFamily="34" charset="0"/>
              <a:buChar char="▪"/>
            </a:pPr>
            <a:r>
              <a:rPr lang="ru-RU" sz="22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Настройка PPPoE</a:t>
            </a:r>
          </a:p>
          <a:p>
            <a:r>
              <a:rPr lang="ru-RU" sz="2200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Развитие технологий WAN</a:t>
            </a:r>
          </a:p>
        </p:txBody>
      </p:sp>
    </p:spTree>
    <p:extLst>
      <p:ext uri="{BB962C8B-B14F-4D97-AF65-F5344CB8AC3E}">
        <p14:creationId xmlns:p14="http://schemas.microsoft.com/office/powerpoint/2010/main" val="4103294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9"/>
          <p:cNvSpPr>
            <a:spLocks noGrp="1"/>
          </p:cNvSpPr>
          <p:nvPr>
            <p:ph type="title"/>
          </p:nvPr>
        </p:nvSpPr>
        <p:spPr>
          <a:xfrm>
            <a:off x="1594799" y="452604"/>
            <a:ext cx="10137043" cy="640800"/>
          </a:xfrm>
        </p:spPr>
        <p:txBody>
          <a:bodyPr/>
          <a:lstStyle/>
          <a:p>
            <a:r>
              <a:rPr lang="ru-RU" sz="32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Настройка основных </a:t>
            </a:r>
            <a:r>
              <a:rPr lang="ru-RU" sz="3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функций PPPoE</a:t>
            </a:r>
          </a:p>
        </p:txBody>
      </p:sp>
      <p:sp>
        <p:nvSpPr>
          <p:cNvPr id="18" name="矩形 17"/>
          <p:cNvSpPr/>
          <p:nvPr/>
        </p:nvSpPr>
        <p:spPr>
          <a:xfrm>
            <a:off x="811582" y="1916310"/>
            <a:ext cx="10920261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spAutoFit/>
          </a:bodyPr>
          <a:lstStyle/>
          <a:p>
            <a:pPr fontAlgn="base"/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</a:p>
        </p:txBody>
      </p:sp>
      <p:sp>
        <p:nvSpPr>
          <p:cNvPr id="19" name="矩形 18"/>
          <p:cNvSpPr/>
          <p:nvPr/>
        </p:nvSpPr>
        <p:spPr>
          <a:xfrm>
            <a:off x="432613" y="1258951"/>
            <a:ext cx="11089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1.   </a:t>
            </a:r>
          </a:p>
        </p:txBody>
      </p:sp>
      <p:sp>
        <p:nvSpPr>
          <p:cNvPr id="24" name="矩形 23"/>
          <p:cNvSpPr/>
          <p:nvPr/>
        </p:nvSpPr>
        <p:spPr>
          <a:xfrm>
            <a:off x="811582" y="1201599"/>
            <a:ext cx="106086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2400"/>
              </a:lnSpc>
            </a:pPr>
            <a:r>
              <a:rPr lang="ru-RU" sz="13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Сконфигурируйте правило номеронабирателя и настройте условия для инициирования сеанса PPPoE в соответствии с этим правилом.</a:t>
            </a:r>
            <a:endParaRPr lang="ru-RU" sz="1300" dirty="0">
              <a:latin typeface="Huawei Sans" panose="020C0503030203020204" pitchFamily="34" charset="0"/>
              <a:ea typeface="方正兰亭黑简体" panose="02000000000000000000" pitchFamily="2" charset="-122"/>
              <a:cs typeface="Courier New" panose="02070309020205020404" pitchFamily="49" charset="0"/>
              <a:sym typeface="Huawei Sans" panose="020C0503030203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11582" y="2849824"/>
            <a:ext cx="10920261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spAutoFit/>
          </a:bodyPr>
          <a:lstStyle/>
          <a:p>
            <a:pPr fontAlgn="base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 </a:t>
            </a:r>
          </a:p>
        </p:txBody>
      </p:sp>
      <p:sp>
        <p:nvSpPr>
          <p:cNvPr id="29" name="矩形 28"/>
          <p:cNvSpPr/>
          <p:nvPr/>
        </p:nvSpPr>
        <p:spPr>
          <a:xfrm>
            <a:off x="493398" y="2214956"/>
            <a:ext cx="11273554" cy="671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2400"/>
              </a:lnSpc>
            </a:pPr>
            <a:r>
              <a:rPr lang="ru-RU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2.    </a:t>
            </a:r>
            <a:r>
              <a:rPr lang="ru-RU" sz="13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Настройте </a:t>
            </a:r>
            <a:r>
              <a:rPr lang="ru-RU" sz="13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имя пользователя на интерфейсе номеронабирателя. Имя пользователя должно совпадать с именем </a:t>
            </a:r>
            <a:r>
              <a:rPr lang="ru-RU" sz="13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однорангового </a:t>
            </a:r>
            <a:r>
              <a:rPr lang="ru-RU" sz="13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сервера.</a:t>
            </a:r>
          </a:p>
        </p:txBody>
      </p:sp>
      <p:sp>
        <p:nvSpPr>
          <p:cNvPr id="31" name="矩形 30"/>
          <p:cNvSpPr/>
          <p:nvPr/>
        </p:nvSpPr>
        <p:spPr>
          <a:xfrm>
            <a:off x="479326" y="3384703"/>
            <a:ext cx="11089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3.   </a:t>
            </a:r>
          </a:p>
        </p:txBody>
      </p:sp>
      <p:sp>
        <p:nvSpPr>
          <p:cNvPr id="32" name="矩形 31"/>
          <p:cNvSpPr/>
          <p:nvPr/>
        </p:nvSpPr>
        <p:spPr>
          <a:xfrm>
            <a:off x="719594" y="3353925"/>
            <a:ext cx="106086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2400"/>
              </a:lnSpc>
            </a:pPr>
            <a:r>
              <a:rPr lang="ru-RU" sz="13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Добавьте интерфейс к группе номеронабирателя.</a:t>
            </a:r>
          </a:p>
        </p:txBody>
      </p:sp>
      <p:sp>
        <p:nvSpPr>
          <p:cNvPr id="34" name="矩形 33"/>
          <p:cNvSpPr/>
          <p:nvPr/>
        </p:nvSpPr>
        <p:spPr>
          <a:xfrm>
            <a:off x="493398" y="4301214"/>
            <a:ext cx="11089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4.   </a:t>
            </a:r>
          </a:p>
        </p:txBody>
      </p:sp>
      <p:sp>
        <p:nvSpPr>
          <p:cNvPr id="35" name="矩形 34"/>
          <p:cNvSpPr/>
          <p:nvPr/>
        </p:nvSpPr>
        <p:spPr>
          <a:xfrm>
            <a:off x="750712" y="4270436"/>
            <a:ext cx="10608699" cy="372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2400"/>
              </a:lnSpc>
            </a:pPr>
            <a:r>
              <a:rPr lang="ru-RU" sz="13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Укажите пакет номеронабирателя для интерфейса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.</a:t>
            </a:r>
          </a:p>
        </p:txBody>
      </p:sp>
      <p:sp>
        <p:nvSpPr>
          <p:cNvPr id="36" name="矩形 35"/>
          <p:cNvSpPr/>
          <p:nvPr/>
        </p:nvSpPr>
        <p:spPr>
          <a:xfrm>
            <a:off x="811582" y="3779580"/>
            <a:ext cx="10920261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spAutoFit/>
          </a:bodyPr>
          <a:lstStyle/>
          <a:p>
            <a:pPr fontAlgn="base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[Huawei-Dialer1]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dialer-group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group-number 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</a:p>
        </p:txBody>
      </p:sp>
      <p:sp>
        <p:nvSpPr>
          <p:cNvPr id="37" name="矩形 36"/>
          <p:cNvSpPr/>
          <p:nvPr/>
        </p:nvSpPr>
        <p:spPr>
          <a:xfrm>
            <a:off x="811582" y="4706965"/>
            <a:ext cx="10920261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spAutoFit/>
          </a:bodyPr>
          <a:lstStyle/>
          <a:p>
            <a:pPr fontAlgn="base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[Huawei-Dialer1]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dialer-bundle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number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  </a:t>
            </a:r>
          </a:p>
        </p:txBody>
      </p:sp>
      <p:sp>
        <p:nvSpPr>
          <p:cNvPr id="15" name="矩形 14"/>
          <p:cNvSpPr/>
          <p:nvPr/>
        </p:nvSpPr>
        <p:spPr>
          <a:xfrm>
            <a:off x="479328" y="5343422"/>
            <a:ext cx="1108923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5.   </a:t>
            </a:r>
          </a:p>
        </p:txBody>
      </p:sp>
      <p:sp>
        <p:nvSpPr>
          <p:cNvPr id="16" name="矩形 15"/>
          <p:cNvSpPr/>
          <p:nvPr/>
        </p:nvSpPr>
        <p:spPr>
          <a:xfrm>
            <a:off x="719594" y="5312644"/>
            <a:ext cx="10608699" cy="363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ts val="2400"/>
              </a:lnSpc>
            </a:pPr>
            <a:r>
              <a:rPr lang="ru-RU" sz="13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Привяжите физический интерфейс к пакету.</a:t>
            </a:r>
          </a:p>
        </p:txBody>
      </p:sp>
      <p:sp>
        <p:nvSpPr>
          <p:cNvPr id="17" name="矩形 16"/>
          <p:cNvSpPr/>
          <p:nvPr/>
        </p:nvSpPr>
        <p:spPr>
          <a:xfrm>
            <a:off x="811582" y="5701327"/>
            <a:ext cx="10920261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spAutoFit/>
          </a:bodyPr>
          <a:lstStyle/>
          <a:p>
            <a:pPr fontAlgn="base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[Huawei-Ethernet0/0/0]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pppoe-client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dial-bundle-number</a:t>
            </a: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600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number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96471" y="1909485"/>
            <a:ext cx="21723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/>
              <a:t>[Huawei] </a:t>
            </a:r>
            <a:r>
              <a:rPr lang="ru-RU" sz="1600" b="1" dirty="0"/>
              <a:t>dialer-rule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87504" y="2834960"/>
            <a:ext cx="385714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/>
              <a:t>[Huawei-Dialer1]</a:t>
            </a:r>
            <a:r>
              <a:rPr lang="ru-RU" sz="1600" b="1" dirty="0"/>
              <a:t>dialer user </a:t>
            </a:r>
            <a:r>
              <a:rPr lang="ru-RU" sz="1600" i="1" dirty="0"/>
              <a:t>username</a:t>
            </a:r>
          </a:p>
        </p:txBody>
      </p:sp>
    </p:spTree>
    <p:extLst>
      <p:ext uri="{BB962C8B-B14F-4D97-AF65-F5344CB8AC3E}">
        <p14:creationId xmlns:p14="http://schemas.microsoft.com/office/powerpoint/2010/main" val="559706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ru-RU" dirty="0"/>
              <a:t>По окончании данного курса </a:t>
            </a:r>
            <a:r>
              <a:rPr lang="ru-RU" dirty="0" smtClean="0"/>
              <a:t>Вы</a:t>
            </a:r>
            <a:r>
              <a:rPr lang="ru-RU" dirty="0" smtClean="0"/>
              <a:t>:</a:t>
            </a:r>
            <a:endParaRPr lang="ru-RU" dirty="0"/>
          </a:p>
          <a:p>
            <a:pPr lvl="1"/>
            <a:r>
              <a:rPr lang="ru-RU" dirty="0" smtClean="0"/>
              <a:t>будете знать основные </a:t>
            </a:r>
            <a:r>
              <a:rPr lang="ru-RU" dirty="0"/>
              <a:t>концепции и </a:t>
            </a:r>
            <a:r>
              <a:rPr lang="ru-RU" dirty="0" smtClean="0"/>
              <a:t>историю </a:t>
            </a:r>
            <a:r>
              <a:rPr lang="ru-RU" dirty="0"/>
              <a:t>развития глобальных </a:t>
            </a:r>
            <a:r>
              <a:rPr lang="ru-RU" dirty="0" smtClean="0"/>
              <a:t>сетей;</a:t>
            </a:r>
            <a:endParaRPr lang="ru-RU" dirty="0"/>
          </a:p>
          <a:p>
            <a:pPr lvl="1"/>
            <a:r>
              <a:rPr lang="ru-RU" dirty="0"/>
              <a:t>будете </a:t>
            </a:r>
            <a:r>
              <a:rPr lang="ru-RU" dirty="0" smtClean="0"/>
              <a:t>понимать </a:t>
            </a:r>
            <a:r>
              <a:rPr lang="ru-RU" dirty="0"/>
              <a:t>принципы реализации PPP и </a:t>
            </a:r>
            <a:r>
              <a:rPr lang="ru-RU" dirty="0" smtClean="0"/>
              <a:t>PPPoE;</a:t>
            </a:r>
            <a:endParaRPr lang="ru-RU" dirty="0"/>
          </a:p>
          <a:p>
            <a:pPr lvl="1"/>
            <a:r>
              <a:rPr lang="ru-RU" dirty="0"/>
              <a:t>о</a:t>
            </a:r>
            <a:r>
              <a:rPr lang="ru-RU" dirty="0" smtClean="0"/>
              <a:t>своите базовые </a:t>
            </a:r>
            <a:r>
              <a:rPr lang="ru-RU" dirty="0"/>
              <a:t>конфигурации PPP и </a:t>
            </a:r>
            <a:r>
              <a:rPr lang="ru-RU" dirty="0" smtClean="0"/>
              <a:t>PPPoE;</a:t>
            </a:r>
            <a:endParaRPr lang="ru-RU" dirty="0"/>
          </a:p>
          <a:p>
            <a:pPr lvl="1"/>
            <a:r>
              <a:rPr lang="ru-RU" dirty="0"/>
              <a:t>б</a:t>
            </a:r>
            <a:r>
              <a:rPr lang="ru-RU" dirty="0" smtClean="0"/>
              <a:t>удете понимать основные </a:t>
            </a:r>
            <a:r>
              <a:rPr lang="ru-RU" dirty="0"/>
              <a:t>концепции </a:t>
            </a:r>
            <a:r>
              <a:rPr lang="ru-RU" dirty="0" smtClean="0"/>
              <a:t>MPLS/SR.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8953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451877" y="3716337"/>
            <a:ext cx="5644123" cy="2206115"/>
          </a:xfrm>
        </p:spPr>
        <p:txBody>
          <a:bodyPr/>
          <a:lstStyle/>
          <a:p>
            <a:pPr marL="358775" indent="-358775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Требования:</a:t>
            </a:r>
            <a:endParaRPr lang="ru-RU" sz="16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marL="719138" lvl="1" indent="-360363">
              <a:lnSpc>
                <a:spcPct val="120000"/>
              </a:lnSpc>
              <a:spcBef>
                <a:spcPts val="0"/>
              </a:spcBef>
              <a:buSzPct val="100000"/>
              <a:buFont typeface="+mj-lt"/>
              <a:buAutoNum type="arabicPeriod"/>
            </a:pP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Сконфигурируйте R1 в качестве клиента PPPoE и R2 в качестве сервера PPPoE.</a:t>
            </a:r>
          </a:p>
          <a:p>
            <a:pPr marL="719138" lvl="1" indent="-360363">
              <a:lnSpc>
                <a:spcPct val="120000"/>
              </a:lnSpc>
              <a:spcBef>
                <a:spcPts val="0"/>
              </a:spcBef>
              <a:buSzPct val="100000"/>
              <a:buFont typeface="+mj-lt"/>
              <a:buAutoNum type="arabicPeriod"/>
            </a:pP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Настройте интерфейс номеронабирателя для клиента PPPoE на R1.</a:t>
            </a:r>
          </a:p>
          <a:p>
            <a:pPr marL="719138" lvl="1" indent="-360363">
              <a:lnSpc>
                <a:spcPct val="120000"/>
              </a:lnSpc>
              <a:spcBef>
                <a:spcPts val="0"/>
              </a:spcBef>
              <a:buSzPct val="100000"/>
              <a:buFont typeface="+mj-lt"/>
              <a:buAutoNum type="arabicPeriod"/>
            </a:pP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Настройте функцию аутентификации на интерфейсе номеронабирателя на R1.</a:t>
            </a:r>
          </a:p>
          <a:p>
            <a:pPr marL="719138" lvl="1" indent="-360363">
              <a:lnSpc>
                <a:spcPct val="120000"/>
              </a:lnSpc>
              <a:spcBef>
                <a:spcPts val="0"/>
              </a:spcBef>
              <a:buSzPct val="100000"/>
              <a:buFont typeface="+mj-lt"/>
              <a:buAutoNum type="arabicPeriod"/>
            </a:pP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Интерфейс номеронабирателя на R1 может получить IP-адрес, назначенный сервером PPPoE.</a:t>
            </a:r>
          </a:p>
          <a:p>
            <a:pPr marL="719138" lvl="1" indent="-360363">
              <a:lnSpc>
                <a:spcPct val="120000"/>
              </a:lnSpc>
              <a:spcBef>
                <a:spcPts val="0"/>
              </a:spcBef>
              <a:buSzPct val="100000"/>
              <a:buFont typeface="+mj-lt"/>
              <a:buAutoNum type="arabicPeriod"/>
            </a:pP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R1 может подключиться к серверу через интерфейс номеронабирателя.</a:t>
            </a:r>
          </a:p>
          <a:p>
            <a:pPr marL="719138" indent="-360363">
              <a:lnSpc>
                <a:spcPct val="120000"/>
              </a:lnSpc>
              <a:spcBef>
                <a:spcPts val="0"/>
              </a:spcBef>
              <a:buSzPct val="100000"/>
            </a:pPr>
            <a:endParaRPr lang="zh-CN" altLang="en-US" sz="16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38914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Пример </a:t>
            </a:r>
            <a:r>
              <a:rPr lang="ru-RU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настройки клиента </a:t>
            </a:r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PPPoE (1)</a:t>
            </a:r>
          </a:p>
        </p:txBody>
      </p:sp>
      <p:sp>
        <p:nvSpPr>
          <p:cNvPr id="38917" name="Rectangle 4"/>
          <p:cNvSpPr>
            <a:spLocks noChangeArrowheads="1"/>
          </p:cNvSpPr>
          <p:nvPr/>
        </p:nvSpPr>
        <p:spPr bwMode="auto">
          <a:xfrm>
            <a:off x="6096000" y="2114351"/>
            <a:ext cx="5649913" cy="288739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[R1]dialer-rule 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[R1-dialer-rule]dialer-rule 1 ip permit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[R1-dialer-rule]quit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[R1]interface dialer 1 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[R1-Dialer1] dialer user enterprise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[R1-Dialer1] dialer-group 1 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[R1-Dialer1] dialer bundle 1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[R1-Dialer1] ppp chap user huawei1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[R1-Dialer1] ppp chap password cipher huawei123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[R1-Dialer1] ip address ppp-negotiate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70175" y="1795045"/>
            <a:ext cx="4786769" cy="1032762"/>
            <a:chOff x="3763513" y="1227024"/>
            <a:chExt cx="4786769" cy="1032762"/>
          </a:xfrm>
        </p:grpSpPr>
        <p:grpSp>
          <p:nvGrpSpPr>
            <p:cNvPr id="9" name="组合 8"/>
            <p:cNvGrpSpPr/>
            <p:nvPr/>
          </p:nvGrpSpPr>
          <p:grpSpPr>
            <a:xfrm>
              <a:off x="3763513" y="1227024"/>
              <a:ext cx="4786769" cy="741475"/>
              <a:chOff x="4500806" y="1359657"/>
              <a:chExt cx="4786769" cy="741475"/>
            </a:xfrm>
          </p:grpSpPr>
          <p:sp>
            <p:nvSpPr>
              <p:cNvPr id="25" name="Rectangle 484"/>
              <p:cNvSpPr>
                <a:spLocks noChangeAspect="1" noChangeArrowheads="1"/>
              </p:cNvSpPr>
              <p:nvPr/>
            </p:nvSpPr>
            <p:spPr bwMode="auto">
              <a:xfrm>
                <a:off x="5495023" y="1605878"/>
                <a:ext cx="97770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GE 0/0/1</a:t>
                </a:r>
              </a:p>
            </p:txBody>
          </p:sp>
          <p:pic>
            <p:nvPicPr>
              <p:cNvPr id="18" name="图片 17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3675" y="1658332"/>
                <a:ext cx="540000" cy="442800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44538" y="1658332"/>
                <a:ext cx="540000" cy="442800"/>
              </a:xfrm>
              <a:prstGeom prst="rect">
                <a:avLst/>
              </a:prstGeom>
            </p:spPr>
          </p:pic>
          <p:cxnSp>
            <p:nvCxnSpPr>
              <p:cNvPr id="7" name="直接连接符 6"/>
              <p:cNvCxnSpPr>
                <a:stCxn id="18" idx="3"/>
                <a:endCxn id="19" idx="1"/>
              </p:cNvCxnSpPr>
              <p:nvPr/>
            </p:nvCxnSpPr>
            <p:spPr bwMode="auto">
              <a:xfrm>
                <a:off x="5493675" y="1879732"/>
                <a:ext cx="2550863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27" name="Rectangle 484"/>
              <p:cNvSpPr>
                <a:spLocks noChangeAspect="1" noChangeArrowheads="1"/>
              </p:cNvSpPr>
              <p:nvPr/>
            </p:nvSpPr>
            <p:spPr bwMode="auto">
              <a:xfrm>
                <a:off x="7599369" y="1359657"/>
                <a:ext cx="1688206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Сервер PPPoE</a:t>
                </a:r>
              </a:p>
            </p:txBody>
          </p:sp>
          <p:sp>
            <p:nvSpPr>
              <p:cNvPr id="28" name="Rectangle 484"/>
              <p:cNvSpPr>
                <a:spLocks noChangeAspect="1" noChangeArrowheads="1"/>
              </p:cNvSpPr>
              <p:nvPr/>
            </p:nvSpPr>
            <p:spPr bwMode="auto">
              <a:xfrm>
                <a:off x="4500806" y="1359657"/>
                <a:ext cx="1431925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Клиент PPPoE</a:t>
                </a:r>
              </a:p>
            </p:txBody>
          </p:sp>
          <p:sp>
            <p:nvSpPr>
              <p:cNvPr id="21" name="Rectangle 484"/>
              <p:cNvSpPr>
                <a:spLocks noChangeAspect="1" noChangeArrowheads="1"/>
              </p:cNvSpPr>
              <p:nvPr/>
            </p:nvSpPr>
            <p:spPr bwMode="auto">
              <a:xfrm>
                <a:off x="7110515" y="1605878"/>
                <a:ext cx="97770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GE 0/0/0</a:t>
                </a:r>
              </a:p>
            </p:txBody>
          </p:sp>
        </p:grpSp>
        <p:sp>
          <p:nvSpPr>
            <p:cNvPr id="29" name="Text Box 39"/>
            <p:cNvSpPr txBox="1">
              <a:spLocks noChangeArrowheads="1"/>
            </p:cNvSpPr>
            <p:nvPr/>
          </p:nvSpPr>
          <p:spPr bwMode="auto">
            <a:xfrm>
              <a:off x="4308138" y="1952009"/>
              <a:ext cx="4058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kumimoji="1" lang="ru-RU" sz="1400" b="1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R1</a:t>
              </a:r>
            </a:p>
          </p:txBody>
        </p:sp>
        <p:sp>
          <p:nvSpPr>
            <p:cNvPr id="30" name="Text Box 39"/>
            <p:cNvSpPr txBox="1">
              <a:spLocks noChangeArrowheads="1"/>
            </p:cNvSpPr>
            <p:nvPr/>
          </p:nvSpPr>
          <p:spPr bwMode="auto">
            <a:xfrm>
              <a:off x="7349608" y="1952009"/>
              <a:ext cx="4058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kumimoji="1" lang="ru-RU" sz="1400" b="1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R2</a:t>
              </a:r>
            </a:p>
          </p:txBody>
        </p:sp>
      </p:grpSp>
      <p:sp>
        <p:nvSpPr>
          <p:cNvPr id="2" name="文本框 1"/>
          <p:cNvSpPr txBox="1"/>
          <p:nvPr/>
        </p:nvSpPr>
        <p:spPr bwMode="auto">
          <a:xfrm>
            <a:off x="6095999" y="1605535"/>
            <a:ext cx="5649913" cy="51954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74625" indent="-174625"/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1. Создайте интерфейс номеронабирателя и настройте имя пользователя и пароль для аутентификации.</a:t>
            </a:r>
          </a:p>
        </p:txBody>
      </p:sp>
    </p:spTree>
    <p:extLst>
      <p:ext uri="{BB962C8B-B14F-4D97-AF65-F5344CB8AC3E}">
        <p14:creationId xmlns:p14="http://schemas.microsoft.com/office/powerpoint/2010/main" val="68635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451877" y="3716337"/>
            <a:ext cx="5644123" cy="2206115"/>
          </a:xfrm>
        </p:spPr>
        <p:txBody>
          <a:bodyPr/>
          <a:lstStyle/>
          <a:p>
            <a:pPr marL="358775" indent="-358775">
              <a:lnSpc>
                <a:spcPct val="120000"/>
              </a:lnSpc>
              <a:spcBef>
                <a:spcPts val="0"/>
              </a:spcBef>
            </a:pPr>
            <a:r>
              <a:rPr lang="ru-RU" sz="16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Требования:</a:t>
            </a:r>
            <a:endParaRPr lang="ru-RU" sz="16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marL="719138" lvl="1" indent="-360363">
              <a:lnSpc>
                <a:spcPct val="120000"/>
              </a:lnSpc>
              <a:spcBef>
                <a:spcPts val="0"/>
              </a:spcBef>
              <a:buSzPct val="100000"/>
              <a:buFont typeface="+mj-lt"/>
              <a:buAutoNum type="arabicPeriod"/>
            </a:pP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Сконфигурируйте R1 в качестве клиента PPPoE и R2 в качестве сервера PPPoE.</a:t>
            </a:r>
          </a:p>
          <a:p>
            <a:pPr marL="719138" lvl="1" indent="-360363">
              <a:lnSpc>
                <a:spcPct val="120000"/>
              </a:lnSpc>
              <a:spcBef>
                <a:spcPts val="0"/>
              </a:spcBef>
              <a:buSzPct val="100000"/>
              <a:buFont typeface="+mj-lt"/>
              <a:buAutoNum type="arabicPeriod"/>
            </a:pP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Настройте интерфейс номеронабирателя для клиента PPPoE на R1.</a:t>
            </a:r>
          </a:p>
          <a:p>
            <a:pPr marL="719138" lvl="1" indent="-360363">
              <a:lnSpc>
                <a:spcPct val="120000"/>
              </a:lnSpc>
              <a:spcBef>
                <a:spcPts val="0"/>
              </a:spcBef>
              <a:buSzPct val="100000"/>
              <a:buFont typeface="+mj-lt"/>
              <a:buAutoNum type="arabicPeriod"/>
            </a:pP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Настройте функцию аутентификации на интерфейсе номеронабирателя на R1.</a:t>
            </a:r>
          </a:p>
          <a:p>
            <a:pPr marL="719138" lvl="1" indent="-360363">
              <a:lnSpc>
                <a:spcPct val="120000"/>
              </a:lnSpc>
              <a:spcBef>
                <a:spcPts val="0"/>
              </a:spcBef>
              <a:buSzPct val="100000"/>
              <a:buFont typeface="+mj-lt"/>
              <a:buAutoNum type="arabicPeriod"/>
            </a:pP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Интерфейс номеронабирателя на R1 может получить </a:t>
            </a:r>
            <a:r>
              <a:rPr lang="ru-RU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/>
            </a:r>
            <a:br>
              <a:rPr lang="ru-RU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</a:br>
            <a:r>
              <a:rPr lang="ru-RU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IP-адрес</a:t>
            </a: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, назначенный сервером PPPoE.</a:t>
            </a:r>
          </a:p>
          <a:p>
            <a:pPr marL="719138" lvl="1" indent="-360363">
              <a:lnSpc>
                <a:spcPct val="120000"/>
              </a:lnSpc>
              <a:spcBef>
                <a:spcPts val="0"/>
              </a:spcBef>
              <a:buSzPct val="100000"/>
              <a:buFont typeface="+mj-lt"/>
              <a:buAutoNum type="arabicPeriod"/>
            </a:pP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R1 может подключиться к серверу через интерфейс номеронабирателя.</a:t>
            </a:r>
          </a:p>
          <a:p>
            <a:pPr marL="719138" indent="-360363">
              <a:lnSpc>
                <a:spcPct val="120000"/>
              </a:lnSpc>
              <a:spcBef>
                <a:spcPts val="0"/>
              </a:spcBef>
              <a:buSzPct val="100000"/>
            </a:pPr>
            <a:endParaRPr lang="zh-CN" altLang="en-US" sz="16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38914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Пример </a:t>
            </a:r>
            <a:r>
              <a:rPr lang="ru-RU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настройки клиента </a:t>
            </a:r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PPPoE (2)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70175" y="1795045"/>
            <a:ext cx="4786769" cy="1032762"/>
            <a:chOff x="3763513" y="1227024"/>
            <a:chExt cx="4786769" cy="1032762"/>
          </a:xfrm>
        </p:grpSpPr>
        <p:grpSp>
          <p:nvGrpSpPr>
            <p:cNvPr id="9" name="组合 8"/>
            <p:cNvGrpSpPr/>
            <p:nvPr/>
          </p:nvGrpSpPr>
          <p:grpSpPr>
            <a:xfrm>
              <a:off x="3763513" y="1227024"/>
              <a:ext cx="4786769" cy="741475"/>
              <a:chOff x="4500806" y="1359657"/>
              <a:chExt cx="4786769" cy="741475"/>
            </a:xfrm>
          </p:grpSpPr>
          <p:sp>
            <p:nvSpPr>
              <p:cNvPr id="25" name="Rectangle 484"/>
              <p:cNvSpPr>
                <a:spLocks noChangeAspect="1" noChangeArrowheads="1"/>
              </p:cNvSpPr>
              <p:nvPr/>
            </p:nvSpPr>
            <p:spPr bwMode="auto">
              <a:xfrm>
                <a:off x="5495023" y="1605878"/>
                <a:ext cx="97770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GE 0/0/1</a:t>
                </a:r>
              </a:p>
            </p:txBody>
          </p:sp>
          <p:pic>
            <p:nvPicPr>
              <p:cNvPr id="18" name="图片 17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3675" y="1658332"/>
                <a:ext cx="540000" cy="442800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44538" y="1658332"/>
                <a:ext cx="540000" cy="442800"/>
              </a:xfrm>
              <a:prstGeom prst="rect">
                <a:avLst/>
              </a:prstGeom>
            </p:spPr>
          </p:pic>
          <p:cxnSp>
            <p:nvCxnSpPr>
              <p:cNvPr id="7" name="直接连接符 6"/>
              <p:cNvCxnSpPr>
                <a:stCxn id="18" idx="3"/>
                <a:endCxn id="19" idx="1"/>
              </p:cNvCxnSpPr>
              <p:nvPr/>
            </p:nvCxnSpPr>
            <p:spPr bwMode="auto">
              <a:xfrm>
                <a:off x="5493675" y="1879732"/>
                <a:ext cx="2550863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27" name="Rectangle 484"/>
              <p:cNvSpPr>
                <a:spLocks noChangeAspect="1" noChangeArrowheads="1"/>
              </p:cNvSpPr>
              <p:nvPr/>
            </p:nvSpPr>
            <p:spPr bwMode="auto">
              <a:xfrm>
                <a:off x="7599369" y="1359657"/>
                <a:ext cx="1688206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Сервер PPPoE</a:t>
                </a:r>
              </a:p>
            </p:txBody>
          </p:sp>
          <p:sp>
            <p:nvSpPr>
              <p:cNvPr id="28" name="Rectangle 484"/>
              <p:cNvSpPr>
                <a:spLocks noChangeAspect="1" noChangeArrowheads="1"/>
              </p:cNvSpPr>
              <p:nvPr/>
            </p:nvSpPr>
            <p:spPr bwMode="auto">
              <a:xfrm>
                <a:off x="4500806" y="1359657"/>
                <a:ext cx="1431925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Клиент PPPoE</a:t>
                </a:r>
              </a:p>
            </p:txBody>
          </p:sp>
          <p:sp>
            <p:nvSpPr>
              <p:cNvPr id="21" name="Rectangle 484"/>
              <p:cNvSpPr>
                <a:spLocks noChangeAspect="1" noChangeArrowheads="1"/>
              </p:cNvSpPr>
              <p:nvPr/>
            </p:nvSpPr>
            <p:spPr bwMode="auto">
              <a:xfrm>
                <a:off x="7110515" y="1605878"/>
                <a:ext cx="97770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GE 0/0/0</a:t>
                </a:r>
              </a:p>
            </p:txBody>
          </p:sp>
        </p:grpSp>
        <p:sp>
          <p:nvSpPr>
            <p:cNvPr id="29" name="Text Box 39"/>
            <p:cNvSpPr txBox="1">
              <a:spLocks noChangeArrowheads="1"/>
            </p:cNvSpPr>
            <p:nvPr/>
          </p:nvSpPr>
          <p:spPr bwMode="auto">
            <a:xfrm>
              <a:off x="4308138" y="1952009"/>
              <a:ext cx="4058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kumimoji="1" lang="ru-RU" sz="1400" b="1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R1</a:t>
              </a:r>
            </a:p>
          </p:txBody>
        </p:sp>
        <p:sp>
          <p:nvSpPr>
            <p:cNvPr id="30" name="Text Box 39"/>
            <p:cNvSpPr txBox="1">
              <a:spLocks noChangeArrowheads="1"/>
            </p:cNvSpPr>
            <p:nvPr/>
          </p:nvSpPr>
          <p:spPr bwMode="auto">
            <a:xfrm>
              <a:off x="7349608" y="1952009"/>
              <a:ext cx="4058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kumimoji="1" lang="ru-RU" sz="1400" b="1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R2</a:t>
              </a:r>
            </a:p>
          </p:txBody>
        </p:sp>
      </p:grpSp>
      <p:sp>
        <p:nvSpPr>
          <p:cNvPr id="17" name="文本框 16"/>
          <p:cNvSpPr txBox="1"/>
          <p:nvPr/>
        </p:nvSpPr>
        <p:spPr bwMode="auto">
          <a:xfrm>
            <a:off x="6096000" y="1567582"/>
            <a:ext cx="4845278" cy="304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2. Привяжите интерфейс номеронабирателя к исходящему интерфейсу.</a:t>
            </a:r>
          </a:p>
        </p:txBody>
      </p:sp>
      <p:sp>
        <p:nvSpPr>
          <p:cNvPr id="3" name="矩形 2"/>
          <p:cNvSpPr/>
          <p:nvPr/>
        </p:nvSpPr>
        <p:spPr>
          <a:xfrm>
            <a:off x="6096000" y="3741929"/>
            <a:ext cx="5649913" cy="374461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[R1]ip route-static 0.0.0.0  0.0.0.0  dialer 1</a:t>
            </a: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6092825" y="3296081"/>
            <a:ext cx="5653088" cy="304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3. Настройте маршрут по умолчанию от клиента PPPoE к серверу.</a:t>
            </a:r>
          </a:p>
        </p:txBody>
      </p:sp>
      <p:sp>
        <p:nvSpPr>
          <p:cNvPr id="4" name="矩形 3"/>
          <p:cNvSpPr/>
          <p:nvPr/>
        </p:nvSpPr>
        <p:spPr>
          <a:xfrm>
            <a:off x="6096000" y="1962472"/>
            <a:ext cx="5649913" cy="938719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[R1]interface GigabitEthernet 0/0/1 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[R1-GigabitEthernet0/0/1]pppoe-client dial-bundle-number 1 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[R1-GigabitEthernet0/0/1]quit</a:t>
            </a:r>
          </a:p>
        </p:txBody>
      </p:sp>
    </p:spTree>
    <p:extLst>
      <p:ext uri="{BB962C8B-B14F-4D97-AF65-F5344CB8AC3E}">
        <p14:creationId xmlns:p14="http://schemas.microsoft.com/office/powerpoint/2010/main" val="69715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451877" y="3716337"/>
            <a:ext cx="5644121" cy="2206115"/>
          </a:xfrm>
        </p:spPr>
        <p:txBody>
          <a:bodyPr/>
          <a:lstStyle/>
          <a:p>
            <a:pPr marL="358775" indent="-358775"/>
            <a:r>
              <a:rPr lang="ru-RU" sz="18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Требования:</a:t>
            </a:r>
            <a:endParaRPr lang="ru-RU" sz="18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marL="719138" lvl="1" indent="-360363">
              <a:buSzPct val="100000"/>
              <a:buFont typeface="+mj-lt"/>
              <a:buAutoNum type="arabicPeriod"/>
            </a:pP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Создайте пул адресов на сервере PPPoE для выделения адресов клиенту PPPoE.</a:t>
            </a:r>
          </a:p>
          <a:p>
            <a:pPr marL="719138" lvl="1" indent="-360363">
              <a:buSzPct val="100000"/>
              <a:buFont typeface="+mj-lt"/>
              <a:buAutoNum type="arabicPeriod"/>
            </a:pPr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Сервер PPPoE аутентифицирует клиент PPPoE и назначает клиенту действительный IP-адрес.</a:t>
            </a:r>
          </a:p>
          <a:p>
            <a:pPr marL="719138" indent="-360363"/>
            <a:endParaRPr lang="zh-CN" altLang="en-US" sz="18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38914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Пример настройки сервера PPPoE</a:t>
            </a:r>
          </a:p>
        </p:txBody>
      </p:sp>
      <p:sp>
        <p:nvSpPr>
          <p:cNvPr id="38917" name="Rectangle 4"/>
          <p:cNvSpPr>
            <a:spLocks noChangeArrowheads="1"/>
          </p:cNvSpPr>
          <p:nvPr/>
        </p:nvSpPr>
        <p:spPr bwMode="auto">
          <a:xfrm>
            <a:off x="6095999" y="1502399"/>
            <a:ext cx="5649913" cy="2380845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[R2]ip pool pool1 # Create an address pool and specify the range of the IP addresses to be allocated and a gateway.</a:t>
            </a:r>
          </a:p>
          <a:p>
            <a:pPr>
              <a:lnSpc>
                <a:spcPts val="20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[R2-ip-pool-pool1]network 192.168.1.0 mask 255.255.255.0</a:t>
            </a:r>
          </a:p>
          <a:p>
            <a:pPr>
              <a:lnSpc>
                <a:spcPts val="20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[R2-ip-pool-pool1]gateway-list 192.168.1.254</a:t>
            </a:r>
          </a:p>
          <a:p>
            <a:pPr>
              <a:lnSpc>
                <a:spcPts val="20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[R2]interface Virtual-Template 1 # Create a virtual template interface.</a:t>
            </a:r>
          </a:p>
          <a:p>
            <a:pPr>
              <a:lnSpc>
                <a:spcPts val="20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[R2-Virtual-Template1]ppp authentication-mode chap </a:t>
            </a:r>
          </a:p>
          <a:p>
            <a:pPr>
              <a:lnSpc>
                <a:spcPts val="20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[R2-Virtual-Template1]ip address 192.168.1.254 255.255.255.0</a:t>
            </a:r>
          </a:p>
          <a:p>
            <a:pPr>
              <a:lnSpc>
                <a:spcPts val="20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[R2-Virtual-Template1]remote address pool pool1</a:t>
            </a:r>
          </a:p>
        </p:txBody>
      </p:sp>
      <p:sp>
        <p:nvSpPr>
          <p:cNvPr id="3" name="文本框 2"/>
          <p:cNvSpPr txBox="1"/>
          <p:nvPr/>
        </p:nvSpPr>
        <p:spPr bwMode="auto">
          <a:xfrm>
            <a:off x="6109229" y="1219068"/>
            <a:ext cx="4537000" cy="304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1. Создайте пул адресов и виртуальный шаблон.</a:t>
            </a: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6109229" y="3959354"/>
            <a:ext cx="4329096" cy="304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none" lIns="87802" tIns="43901" rIns="87802" bIns="43901" numCol="1" rtlCol="0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2. Привяжите физический интерфейс к виртуальному шаблону.</a:t>
            </a:r>
          </a:p>
        </p:txBody>
      </p:sp>
      <p:sp>
        <p:nvSpPr>
          <p:cNvPr id="4" name="矩形 3"/>
          <p:cNvSpPr/>
          <p:nvPr/>
        </p:nvSpPr>
        <p:spPr>
          <a:xfrm>
            <a:off x="6096000" y="5123691"/>
            <a:ext cx="29391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3. Создайте пользователя доступа.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870175" y="1795045"/>
            <a:ext cx="4528901" cy="1032762"/>
            <a:chOff x="3763513" y="1227024"/>
            <a:chExt cx="4528901" cy="1032762"/>
          </a:xfrm>
        </p:grpSpPr>
        <p:grpSp>
          <p:nvGrpSpPr>
            <p:cNvPr id="31" name="组合 30"/>
            <p:cNvGrpSpPr/>
            <p:nvPr/>
          </p:nvGrpSpPr>
          <p:grpSpPr>
            <a:xfrm>
              <a:off x="3763513" y="1227024"/>
              <a:ext cx="4528901" cy="741475"/>
              <a:chOff x="4500806" y="1359657"/>
              <a:chExt cx="4528901" cy="741475"/>
            </a:xfrm>
          </p:grpSpPr>
          <p:sp>
            <p:nvSpPr>
              <p:cNvPr id="34" name="Rectangle 484"/>
              <p:cNvSpPr>
                <a:spLocks noChangeAspect="1" noChangeArrowheads="1"/>
              </p:cNvSpPr>
              <p:nvPr/>
            </p:nvSpPr>
            <p:spPr bwMode="auto">
              <a:xfrm>
                <a:off x="5495023" y="1605878"/>
                <a:ext cx="97770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GE 0/0/1</a:t>
                </a:r>
              </a:p>
            </p:txBody>
          </p:sp>
          <p:pic>
            <p:nvPicPr>
              <p:cNvPr id="35" name="图片 34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53675" y="1658332"/>
                <a:ext cx="540000" cy="442800"/>
              </a:xfrm>
              <a:prstGeom prst="rect">
                <a:avLst/>
              </a:prstGeom>
            </p:spPr>
          </p:pic>
          <p:pic>
            <p:nvPicPr>
              <p:cNvPr id="36" name="图片 35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044538" y="1658332"/>
                <a:ext cx="540000" cy="442800"/>
              </a:xfrm>
              <a:prstGeom prst="rect">
                <a:avLst/>
              </a:prstGeom>
            </p:spPr>
          </p:pic>
          <p:cxnSp>
            <p:nvCxnSpPr>
              <p:cNvPr id="37" name="直接连接符 36"/>
              <p:cNvCxnSpPr>
                <a:stCxn id="35" idx="3"/>
                <a:endCxn id="36" idx="1"/>
              </p:cNvCxnSpPr>
              <p:nvPr/>
            </p:nvCxnSpPr>
            <p:spPr bwMode="auto">
              <a:xfrm>
                <a:off x="5493675" y="1879732"/>
                <a:ext cx="2550863" cy="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38" name="Rectangle 484"/>
              <p:cNvSpPr>
                <a:spLocks noChangeAspect="1" noChangeArrowheads="1"/>
              </p:cNvSpPr>
              <p:nvPr/>
            </p:nvSpPr>
            <p:spPr bwMode="auto">
              <a:xfrm>
                <a:off x="7599369" y="1359657"/>
                <a:ext cx="1430338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Сервер PPPoE</a:t>
                </a:r>
              </a:p>
            </p:txBody>
          </p:sp>
          <p:sp>
            <p:nvSpPr>
              <p:cNvPr id="39" name="Rectangle 484"/>
              <p:cNvSpPr>
                <a:spLocks noChangeAspect="1" noChangeArrowheads="1"/>
              </p:cNvSpPr>
              <p:nvPr/>
            </p:nvSpPr>
            <p:spPr bwMode="auto">
              <a:xfrm>
                <a:off x="4500806" y="1359657"/>
                <a:ext cx="1431925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Клиент PPPoE</a:t>
                </a:r>
              </a:p>
            </p:txBody>
          </p:sp>
          <p:sp>
            <p:nvSpPr>
              <p:cNvPr id="21" name="Rectangle 484"/>
              <p:cNvSpPr>
                <a:spLocks noChangeAspect="1" noChangeArrowheads="1"/>
              </p:cNvSpPr>
              <p:nvPr/>
            </p:nvSpPr>
            <p:spPr bwMode="auto">
              <a:xfrm>
                <a:off x="7110515" y="1605878"/>
                <a:ext cx="97770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1pPr>
                <a:lvl2pPr marL="742950" indent="-28575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2pPr>
                <a:lvl3pPr marL="11430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3pPr>
                <a:lvl4pPr marL="16002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4pPr>
                <a:lvl5pPr marL="2057400" indent="-228600" algn="ctr" defTabSz="1066800"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5pPr>
                <a:lvl6pPr marL="25146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6pPr>
                <a:lvl7pPr marL="29718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7pPr>
                <a:lvl8pPr marL="34290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8pPr>
                <a:lvl9pPr marL="3886200" indent="-228600" algn="ctr" defTabSz="1066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panose="020B0604020202020204" pitchFamily="34" charset="0"/>
                    <a:ea typeface="MS PGothic" panose="020B0600070205080204" pitchFamily="34" charset="-128"/>
                  </a:defRPr>
                </a:lvl9pPr>
              </a:lstStyle>
              <a:p>
                <a:r>
                  <a:rPr lang="ru-RU" sz="1400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GE 0/0/0</a:t>
                </a:r>
              </a:p>
            </p:txBody>
          </p:sp>
        </p:grpSp>
        <p:sp>
          <p:nvSpPr>
            <p:cNvPr id="32" name="Text Box 39"/>
            <p:cNvSpPr txBox="1">
              <a:spLocks noChangeArrowheads="1"/>
            </p:cNvSpPr>
            <p:nvPr/>
          </p:nvSpPr>
          <p:spPr bwMode="auto">
            <a:xfrm>
              <a:off x="4308138" y="1952009"/>
              <a:ext cx="4058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kumimoji="1" lang="ru-RU" sz="1400" b="1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R1</a:t>
              </a:r>
            </a:p>
          </p:txBody>
        </p:sp>
        <p:sp>
          <p:nvSpPr>
            <p:cNvPr id="33" name="Text Box 39"/>
            <p:cNvSpPr txBox="1">
              <a:spLocks noChangeArrowheads="1"/>
            </p:cNvSpPr>
            <p:nvPr/>
          </p:nvSpPr>
          <p:spPr bwMode="auto">
            <a:xfrm>
              <a:off x="7349608" y="1952009"/>
              <a:ext cx="4058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/>
              <a:r>
                <a:rPr kumimoji="1" lang="ru-RU" sz="1400" b="1" dirty="0">
                  <a:latin typeface="Huawei Sans" panose="020C0503030203020204" pitchFamily="34" charset="0"/>
                  <a:ea typeface="方正兰亭黑简体" panose="02000000000000000000" pitchFamily="2" charset="-122"/>
                  <a:cs typeface="Arial" panose="020B0604020202020204" pitchFamily="34" charset="0"/>
                  <a:sym typeface="Huawei Sans" panose="020C0503030203020204" pitchFamily="34" charset="0"/>
                </a:rPr>
                <a:t>R2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6095999" y="4272881"/>
            <a:ext cx="5649914" cy="86177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rPr>
              <a:t>[R2]interface GigabitEthernet 0/0/0</a:t>
            </a:r>
          </a:p>
          <a:p>
            <a:pPr>
              <a:lnSpc>
                <a:spcPts val="20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rPr>
              <a:t>[R2-GigabitEthernet0/0/0]pppoe-server bind virtual-template 1</a:t>
            </a:r>
          </a:p>
          <a:p>
            <a:pPr>
              <a:lnSpc>
                <a:spcPts val="20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rPr>
              <a:t>[R2-GigabitEthernet0/0/0]quit</a:t>
            </a:r>
          </a:p>
        </p:txBody>
      </p:sp>
      <p:sp>
        <p:nvSpPr>
          <p:cNvPr id="6" name="矩形 5"/>
          <p:cNvSpPr/>
          <p:nvPr/>
        </p:nvSpPr>
        <p:spPr>
          <a:xfrm>
            <a:off x="6095999" y="5442354"/>
            <a:ext cx="5649913" cy="86177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rPr>
              <a:t>[R2]aaa # Add information about the user to be authenticated.</a:t>
            </a:r>
          </a:p>
          <a:p>
            <a:pPr>
              <a:lnSpc>
                <a:spcPts val="20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rPr>
              <a:t>[R2-aaa]local-user huawei1 password cipher huawei123</a:t>
            </a:r>
          </a:p>
          <a:p>
            <a:pPr>
              <a:lnSpc>
                <a:spcPts val="20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rPr>
              <a:t>[R2-aaa]local-user huawei1 service-type ppp</a:t>
            </a:r>
          </a:p>
        </p:txBody>
      </p:sp>
    </p:spTree>
    <p:extLst>
      <p:ext uri="{BB962C8B-B14F-4D97-AF65-F5344CB8AC3E}">
        <p14:creationId xmlns:p14="http://schemas.microsoft.com/office/powerpoint/2010/main" val="299701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Проверка конфигурации</a:t>
            </a: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695399" y="1884970"/>
            <a:ext cx="5100093" cy="428322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&lt;R1&gt;display interface Dialer 1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Dialer1 current state: </a:t>
            </a: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UP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Line protocol current state: </a:t>
            </a: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UP</a:t>
            </a: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(spoofing)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Description: HUAWEI, AR Series, Dialer1 Interface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Route Port, The Maximum Transmit Unit is 1500, Hold timer is 10(sec)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Internet Address is negotiated, 192.168.10.254/32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Link layer protocol is PPP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LCP initial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Physical is Dialer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Bound to Dialer1:0: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Dialer1:0 current state : UP 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Line protocol current state : UP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Link layer protocol is PPP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LCP opened, IPCP opened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6096000" y="1880090"/>
            <a:ext cx="5649913" cy="1220847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[R1]display pppoe-client session summary 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PPPoE Client Session: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ID   Bundle  Dialer  Intf        Client-MAC       Server-MAC    State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0        1          1    GE0/0/1  54899876830c  000000000000 </a:t>
            </a: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IDLE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096000" y="4152286"/>
            <a:ext cx="5649913" cy="1220847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[R1]display pppoe-client session summary 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PPPoE Client Session: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ID   Bundle  Dialer  Intf         Client-MAC     Server-MAC      State</a:t>
            </a:r>
          </a:p>
          <a:p>
            <a:pPr>
              <a:lnSpc>
                <a:spcPts val="22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1       1          1     GE0/0/1   00e0fc0308f6   00e0fc036781    </a:t>
            </a: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UP</a:t>
            </a:r>
          </a:p>
        </p:txBody>
      </p:sp>
      <p:sp>
        <p:nvSpPr>
          <p:cNvPr id="2" name="文本框 1"/>
          <p:cNvSpPr txBox="1"/>
          <p:nvPr/>
        </p:nvSpPr>
        <p:spPr bwMode="auto">
          <a:xfrm>
            <a:off x="589002" y="1449790"/>
            <a:ext cx="5206489" cy="304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74625" indent="-174625"/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1. Проверьте подробную информацию об интерфейсе номеронабирателя.</a:t>
            </a:r>
          </a:p>
        </p:txBody>
      </p:sp>
      <p:sp>
        <p:nvSpPr>
          <p:cNvPr id="3" name="文本框 2"/>
          <p:cNvSpPr txBox="1"/>
          <p:nvPr/>
        </p:nvSpPr>
        <p:spPr bwMode="auto">
          <a:xfrm>
            <a:off x="6095999" y="1457675"/>
            <a:ext cx="5649913" cy="304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74625" indent="-174625"/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2. Проверьте начальный статус сеанса PPPoE на клиенте.</a:t>
            </a:r>
          </a:p>
        </p:txBody>
      </p:sp>
      <p:sp>
        <p:nvSpPr>
          <p:cNvPr id="8" name="文本框 7"/>
          <p:cNvSpPr txBox="1"/>
          <p:nvPr/>
        </p:nvSpPr>
        <p:spPr bwMode="auto">
          <a:xfrm>
            <a:off x="6095999" y="3714877"/>
            <a:ext cx="5769429" cy="304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74625" indent="-174625"/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3. Проверьте статус установления сеанса PPPoE на клиенте.</a:t>
            </a:r>
          </a:p>
        </p:txBody>
      </p:sp>
    </p:spTree>
    <p:extLst>
      <p:ext uri="{BB962C8B-B14F-4D97-AF65-F5344CB8AC3E}">
        <p14:creationId xmlns:p14="http://schemas.microsoft.com/office/powerpoint/2010/main" val="156446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2200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Обзор ранних технологий WAN</a:t>
            </a:r>
          </a:p>
          <a:p>
            <a:r>
              <a:rPr lang="ru-RU" sz="2200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Реализация и настройка PPP</a:t>
            </a:r>
          </a:p>
          <a:p>
            <a:r>
              <a:rPr lang="ru-RU" sz="2200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Реализация и настройка PPPoE</a:t>
            </a:r>
          </a:p>
          <a:p>
            <a:r>
              <a:rPr lang="ru-RU" sz="22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Развитие технологий WAN</a:t>
            </a:r>
          </a:p>
        </p:txBody>
      </p:sp>
    </p:spTree>
    <p:extLst>
      <p:ext uri="{BB962C8B-B14F-4D97-AF65-F5344CB8AC3E}">
        <p14:creationId xmlns:p14="http://schemas.microsoft.com/office/powerpoint/2010/main" val="156864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К протоколам канального уровня, обычно </a:t>
            </a:r>
            <a:r>
              <a:rPr lang="ru-RU" sz="1400" dirty="0" smtClean="0">
                <a:latin typeface="Huawei Sans" panose="020C0503030203020204" pitchFamily="34" charset="0"/>
                <a:sym typeface="Huawei Sans" panose="020C0503030203020204" pitchFamily="34" charset="0"/>
              </a:rPr>
              <a:t>используемым </a:t>
            </a:r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в ранних WAN-сетях, относятся PPP, HDLC и ATM. </a:t>
            </a:r>
            <a:r>
              <a:rPr lang="ru-RU" sz="1400" dirty="0" smtClean="0">
                <a:latin typeface="Huawei Sans" panose="020C0503030203020204" pitchFamily="34" charset="0"/>
                <a:sym typeface="Huawei Sans" panose="020C0503030203020204" pitchFamily="34" charset="0"/>
              </a:rPr>
              <a:t>При переходе на инфраструктуру all-IP </a:t>
            </a:r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становится популярным Интернет на </a:t>
            </a:r>
            <a:r>
              <a:rPr lang="ru-RU" sz="1400" dirty="0" smtClean="0">
                <a:latin typeface="Huawei Sans" panose="020C0503030203020204" pitchFamily="34" charset="0"/>
                <a:sym typeface="Huawei Sans" panose="020C0503030203020204" pitchFamily="34" charset="0"/>
              </a:rPr>
              <a:t>базе IP</a:t>
            </a:r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. </a:t>
            </a:r>
            <a:r>
              <a:rPr lang="ru-RU" sz="1400" dirty="0" smtClean="0">
                <a:latin typeface="Huawei Sans" panose="020C0503030203020204" pitchFamily="34" charset="0"/>
                <a:sym typeface="Huawei Sans" panose="020C0503030203020204" pitchFamily="34" charset="0"/>
              </a:rPr>
              <a:t>Но IP-технологии, использующие правило наилучшего совпадения</a:t>
            </a:r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, </a:t>
            </a:r>
            <a:r>
              <a:rPr lang="ru-RU" sz="1400" dirty="0" smtClean="0">
                <a:latin typeface="Huawei Sans" panose="020C0503030203020204" pitchFamily="34" charset="0"/>
                <a:sym typeface="Huawei Sans" panose="020C0503030203020204" pitchFamily="34" charset="0"/>
              </a:rPr>
              <a:t>применяют программное </a:t>
            </a:r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обеспечение для поиска маршрутов, что приводит к низкой производительности </a:t>
            </a:r>
            <a:r>
              <a:rPr lang="ru-RU" sz="1400" dirty="0" smtClean="0">
                <a:latin typeface="Huawei Sans" panose="020C0503030203020204" pitchFamily="34" charset="0"/>
                <a:sym typeface="Huawei Sans" panose="020C0503030203020204" pitchFamily="34" charset="0"/>
              </a:rPr>
              <a:t>пересылки и сдерживает </a:t>
            </a:r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развитие сети.</a:t>
            </a:r>
          </a:p>
          <a:p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Многопротокольная коммутация по меткам (MPLS) изначально была предложена для повышения скорости переадресации </a:t>
            </a:r>
            <a:r>
              <a:rPr lang="ru-RU" sz="1400" dirty="0" smtClean="0">
                <a:latin typeface="Huawei Sans" panose="020C0503030203020204" pitchFamily="34" charset="0"/>
                <a:sym typeface="Huawei Sans" panose="020C0503030203020204" pitchFamily="34" charset="0"/>
              </a:rPr>
              <a:t>маршрутизаторов. </a:t>
            </a:r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По сравнению с традиционным режимом IP-маршрутизации, MPLS анализирует заголовки IP-пакетов только на границах сети во время пересылки данных. Транзитные узлы пересылают пакеты на основе </a:t>
            </a:r>
            <a:r>
              <a:rPr lang="ru-RU" sz="1400" dirty="0" smtClean="0">
                <a:latin typeface="Huawei Sans" panose="020C0503030203020204" pitchFamily="34" charset="0"/>
                <a:sym typeface="Huawei Sans" panose="020C0503030203020204" pitchFamily="34" charset="0"/>
              </a:rPr>
              <a:t>меток, не анализируя заголовки IP-пакетов, что существенно ускоряет работу программного </a:t>
            </a:r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обеспечения.</a:t>
            </a:r>
          </a:p>
          <a:p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С улучшением производительности </a:t>
            </a:r>
            <a:r>
              <a:rPr lang="ru-RU" sz="1400" dirty="0" smtClean="0">
                <a:latin typeface="Huawei Sans" panose="020C0503030203020204" pitchFamily="34" charset="0"/>
                <a:sym typeface="Huawei Sans" panose="020C0503030203020204" pitchFamily="34" charset="0"/>
              </a:rPr>
              <a:t>маршрутизатора скорость </a:t>
            </a:r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поиска маршрута больше не препятствует развитию сети. </a:t>
            </a:r>
            <a:r>
              <a:rPr lang="ru-RU" sz="1400" dirty="0" smtClean="0">
                <a:latin typeface="Huawei Sans" panose="020C0503030203020204" pitchFamily="34" charset="0"/>
                <a:sym typeface="Huawei Sans" panose="020C0503030203020204" pitchFamily="34" charset="0"/>
              </a:rPr>
              <a:t>В результате </a:t>
            </a:r>
            <a:r>
              <a:rPr lang="ru-RU" sz="1400" dirty="0" smtClean="0"/>
              <a:t>MPLS </a:t>
            </a:r>
            <a:r>
              <a:rPr lang="ru-RU" sz="1400" dirty="0"/>
              <a:t>теряет свое преимущество в условиях большой скорости </a:t>
            </a:r>
            <a:r>
              <a:rPr lang="ru-RU" sz="1400" dirty="0" smtClean="0"/>
              <a:t>пересылки.</a:t>
            </a:r>
            <a:r>
              <a:rPr lang="ru-RU" sz="1400" dirty="0" smtClean="0">
                <a:latin typeface="Huawei Sans" panose="020C0503030203020204" pitchFamily="34" charset="0"/>
                <a:sym typeface="Huawei Sans" panose="020C0503030203020204" pitchFamily="34" charset="0"/>
              </a:rPr>
              <a:t> </a:t>
            </a:r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Однако благодаря поддержке многоуровневых меток и плоскости </a:t>
            </a:r>
            <a:r>
              <a:rPr lang="ru-RU" sz="1400" dirty="0" smtClean="0">
                <a:latin typeface="Huawei Sans" panose="020C0503030203020204" pitchFamily="34" charset="0"/>
                <a:sym typeface="Huawei Sans" panose="020C0503030203020204" pitchFamily="34" charset="0"/>
              </a:rPr>
              <a:t>передачи с установлением соединения, </a:t>
            </a:r>
            <a:r>
              <a:rPr lang="ru-RU" sz="1400" dirty="0">
                <a:latin typeface="Huawei Sans" panose="020C0503030203020204" pitchFamily="34" charset="0"/>
                <a:sym typeface="Huawei Sans" panose="020C0503030203020204" pitchFamily="34" charset="0"/>
              </a:rPr>
              <a:t>MPLS широко применяется в различных сценариях, таких как виртуальная частная сеть (VPN), управление трафиком (TE) и сценарии качества обслуживания (QoS).</a:t>
            </a:r>
          </a:p>
          <a:p>
            <a:endParaRPr lang="en-US" altLang="zh-CN" sz="1600" dirty="0">
              <a:latin typeface="Huawei Sans" panose="020C0503030203020204" pitchFamily="34" charset="0"/>
              <a:sym typeface="Huawei Sans" panose="020C0503030203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Эволюция технологий WAN</a:t>
            </a:r>
          </a:p>
        </p:txBody>
      </p:sp>
    </p:spTree>
    <p:extLst>
      <p:ext uri="{BB962C8B-B14F-4D97-AF65-F5344CB8AC3E}">
        <p14:creationId xmlns:p14="http://schemas.microsoft.com/office/powerpoint/2010/main" val="84120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300" dirty="0">
                <a:sym typeface="Huawei Sans" panose="020C0503030203020204" pitchFamily="34" charset="0"/>
              </a:rPr>
              <a:t>При традиционной IP-передаче используется принцип пересылки по всем узлам. Каждый раз, когда пакет данных проходит через </a:t>
            </a:r>
            <a:r>
              <a:rPr lang="ru-RU" sz="1300" dirty="0" smtClean="0">
                <a:sym typeface="Huawei Sans" panose="020C0503030203020204" pitchFamily="34" charset="0"/>
              </a:rPr>
              <a:t>маршрутизатор, маршрутизатор декапсулирует </a:t>
            </a:r>
            <a:r>
              <a:rPr lang="ru-RU" sz="1300" dirty="0">
                <a:sym typeface="Huawei Sans" panose="020C0503030203020204" pitchFamily="34" charset="0"/>
              </a:rPr>
              <a:t>пакет, чтобы проверить информацию сетевого уровня, выполняет поиск в таблице маршрутизации на основе правила наилучшего совпадения, чтобы управлять пересылкой пакетов. Повторяющийся процесс декапсуляции пакетов, поиска в таблицах маршрутизации и повторной инкапсуляции пакетов на </a:t>
            </a:r>
            <a:r>
              <a:rPr lang="ru-RU" sz="1300" dirty="0" smtClean="0">
                <a:sym typeface="Huawei Sans" panose="020C0503030203020204" pitchFamily="34" charset="0"/>
              </a:rPr>
              <a:t>маршрутизаторах приводит </a:t>
            </a:r>
            <a:r>
              <a:rPr lang="ru-RU" sz="1300" dirty="0">
                <a:sym typeface="Huawei Sans" panose="020C0503030203020204" pitchFamily="34" charset="0"/>
              </a:rPr>
              <a:t>к низкой производительности передачи.</a:t>
            </a:r>
          </a:p>
          <a:p>
            <a:endParaRPr lang="zh-CN" altLang="en-US" sz="1400" dirty="0">
              <a:sym typeface="Huawei Sans" panose="020C0503030203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Традиционные маршрутизация </a:t>
            </a:r>
            <a:r>
              <a:rPr lang="ru-RU" dirty="0"/>
              <a:t>и передача на базе </a:t>
            </a:r>
            <a:r>
              <a:rPr lang="ru-RU" dirty="0" smtClean="0"/>
              <a:t>IP</a:t>
            </a:r>
            <a:endParaRPr lang="ru-RU" dirty="0"/>
          </a:p>
        </p:txBody>
      </p:sp>
      <p:graphicFrame>
        <p:nvGraphicFramePr>
          <p:cNvPr id="136" name="表格 1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545647"/>
              </p:ext>
            </p:extLst>
          </p:nvPr>
        </p:nvGraphicFramePr>
        <p:xfrm>
          <a:off x="5169311" y="5070001"/>
          <a:ext cx="6546847" cy="1178561"/>
        </p:xfrm>
        <a:graphic>
          <a:graphicData uri="http://schemas.openxmlformats.org/drawingml/2006/table">
            <a:tbl>
              <a:tblPr/>
              <a:tblGrid>
                <a:gridCol w="14818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3617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2122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1065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2778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1905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1496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baseline="0" dirty="0">
                          <a:solidFill>
                            <a:srgbClr val="FFFFFF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Назначение/Маска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baseline="0" dirty="0">
                          <a:solidFill>
                            <a:srgbClr val="FFFFFF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Протокол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baseline="0" dirty="0">
                          <a:solidFill>
                            <a:srgbClr val="FFFFFF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Преимущество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baseline="0" dirty="0">
                          <a:solidFill>
                            <a:srgbClr val="FFFFFF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Стоимость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baseline="0" dirty="0">
                          <a:solidFill>
                            <a:srgbClr val="FFFFFF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Следующий узел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baseline="0" dirty="0">
                          <a:solidFill>
                            <a:srgbClr val="FFFFFF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Интерфейс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7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baseline="0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192.168.1.0/24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baseline="0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Direct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baseline="0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baseline="0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baseline="0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192.168.1.254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baseline="0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GE 0/0/0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baseline="0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192.168.12.0/24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baseline="0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Direct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baseline="0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baseline="0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baseline="0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192.168.12.1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baseline="0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GE 0/0/2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baseline="0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192.168.2.0/24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baseline="0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OSPF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baseline="0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baseline="0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baseline="0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192.168.12.2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0" i="0" u="none" strike="noStrike" baseline="0" dirty="0">
                          <a:solidFill>
                            <a:srgbClr val="00000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sym typeface="Huawei Sans" panose="020C0503030203020204" pitchFamily="34" charset="0"/>
                        </a:rPr>
                        <a:t>GE 0/0/2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43" name="组合 42"/>
          <p:cNvGrpSpPr/>
          <p:nvPr/>
        </p:nvGrpSpPr>
        <p:grpSpPr>
          <a:xfrm>
            <a:off x="539080" y="2944163"/>
            <a:ext cx="5804892" cy="3098026"/>
            <a:chOff x="386909" y="1321733"/>
            <a:chExt cx="5804892" cy="3098026"/>
          </a:xfrm>
        </p:grpSpPr>
        <p:grpSp>
          <p:nvGrpSpPr>
            <p:cNvPr id="33" name="组合 32"/>
            <p:cNvGrpSpPr/>
            <p:nvPr/>
          </p:nvGrpSpPr>
          <p:grpSpPr>
            <a:xfrm>
              <a:off x="438447" y="1595764"/>
              <a:ext cx="5621041" cy="2485441"/>
              <a:chOff x="438447" y="2368691"/>
              <a:chExt cx="5621041" cy="2485441"/>
            </a:xfrm>
          </p:grpSpPr>
          <p:pic>
            <p:nvPicPr>
              <p:cNvPr id="4" name="图片 3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23272" y="4411332"/>
                <a:ext cx="540000" cy="442800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33186" y="2620566"/>
                <a:ext cx="540000" cy="442800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70440" y="3519854"/>
                <a:ext cx="540000" cy="442800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207140" y="3494938"/>
                <a:ext cx="540000" cy="442800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6088" y="3519854"/>
                <a:ext cx="540000" cy="442800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519488" y="3494938"/>
                <a:ext cx="540000" cy="442800"/>
              </a:xfrm>
              <a:prstGeom prst="rect">
                <a:avLst/>
              </a:prstGeom>
            </p:spPr>
          </p:pic>
          <p:cxnSp>
            <p:nvCxnSpPr>
              <p:cNvPr id="11" name="直接连接符 10"/>
              <p:cNvCxnSpPr>
                <a:stCxn id="6" idx="1"/>
                <a:endCxn id="8" idx="3"/>
              </p:cNvCxnSpPr>
              <p:nvPr/>
            </p:nvCxnSpPr>
            <p:spPr>
              <a:xfrm flipH="1">
                <a:off x="986088" y="3741254"/>
                <a:ext cx="684352" cy="0"/>
              </a:xfrm>
              <a:prstGeom prst="line">
                <a:avLst/>
              </a:prstGeom>
              <a:ln w="19050">
                <a:solidFill>
                  <a:srgbClr val="1515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>
                <a:stCxn id="5" idx="1"/>
                <a:endCxn id="6" idx="0"/>
              </p:cNvCxnSpPr>
              <p:nvPr/>
            </p:nvCxnSpPr>
            <p:spPr>
              <a:xfrm flipH="1">
                <a:off x="1940440" y="2841966"/>
                <a:ext cx="992746" cy="677888"/>
              </a:xfrm>
              <a:prstGeom prst="line">
                <a:avLst/>
              </a:prstGeom>
              <a:ln w="19050">
                <a:solidFill>
                  <a:srgbClr val="1515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>
                <a:stCxn id="6" idx="2"/>
                <a:endCxn id="4" idx="1"/>
              </p:cNvCxnSpPr>
              <p:nvPr/>
            </p:nvCxnSpPr>
            <p:spPr>
              <a:xfrm>
                <a:off x="1940440" y="3962654"/>
                <a:ext cx="982832" cy="670078"/>
              </a:xfrm>
              <a:prstGeom prst="line">
                <a:avLst/>
              </a:prstGeom>
              <a:ln w="19050">
                <a:solidFill>
                  <a:srgbClr val="1515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stCxn id="5" idx="3"/>
                <a:endCxn id="7" idx="0"/>
              </p:cNvCxnSpPr>
              <p:nvPr/>
            </p:nvCxnSpPr>
            <p:spPr>
              <a:xfrm>
                <a:off x="3473186" y="2841966"/>
                <a:ext cx="1003954" cy="652972"/>
              </a:xfrm>
              <a:prstGeom prst="line">
                <a:avLst/>
              </a:prstGeom>
              <a:ln w="19050">
                <a:solidFill>
                  <a:srgbClr val="1515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>
                <a:stCxn id="4" idx="3"/>
                <a:endCxn id="7" idx="2"/>
              </p:cNvCxnSpPr>
              <p:nvPr/>
            </p:nvCxnSpPr>
            <p:spPr>
              <a:xfrm flipV="1">
                <a:off x="3463272" y="3937738"/>
                <a:ext cx="1013868" cy="694994"/>
              </a:xfrm>
              <a:prstGeom prst="line">
                <a:avLst/>
              </a:prstGeom>
              <a:ln w="19050">
                <a:solidFill>
                  <a:srgbClr val="1515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>
                <a:stCxn id="7" idx="3"/>
                <a:endCxn id="9" idx="1"/>
              </p:cNvCxnSpPr>
              <p:nvPr/>
            </p:nvCxnSpPr>
            <p:spPr>
              <a:xfrm>
                <a:off x="4747140" y="3716338"/>
                <a:ext cx="772348" cy="0"/>
              </a:xfrm>
              <a:prstGeom prst="line">
                <a:avLst/>
              </a:prstGeom>
              <a:ln w="19050">
                <a:solidFill>
                  <a:srgbClr val="1515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5" name="图片 24" descr="PC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438447" y="2368691"/>
                <a:ext cx="539063" cy="414000"/>
              </a:xfrm>
              <a:prstGeom prst="rect">
                <a:avLst/>
              </a:prstGeom>
            </p:spPr>
          </p:pic>
          <p:pic>
            <p:nvPicPr>
              <p:cNvPr id="26" name="图片 25" descr="PC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5519488" y="2375654"/>
                <a:ext cx="539063" cy="414000"/>
              </a:xfrm>
              <a:prstGeom prst="rect">
                <a:avLst/>
              </a:prstGeom>
            </p:spPr>
          </p:pic>
          <p:cxnSp>
            <p:nvCxnSpPr>
              <p:cNvPr id="28" name="直接连接符 27"/>
              <p:cNvCxnSpPr>
                <a:stCxn id="25" idx="2"/>
                <a:endCxn id="8" idx="0"/>
              </p:cNvCxnSpPr>
              <p:nvPr/>
            </p:nvCxnSpPr>
            <p:spPr>
              <a:xfrm>
                <a:off x="707979" y="2782691"/>
                <a:ext cx="8109" cy="737163"/>
              </a:xfrm>
              <a:prstGeom prst="line">
                <a:avLst/>
              </a:prstGeom>
              <a:ln w="19050">
                <a:solidFill>
                  <a:srgbClr val="1515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>
                <a:stCxn id="26" idx="2"/>
                <a:endCxn id="9" idx="0"/>
              </p:cNvCxnSpPr>
              <p:nvPr/>
            </p:nvCxnSpPr>
            <p:spPr>
              <a:xfrm>
                <a:off x="5789020" y="2789654"/>
                <a:ext cx="468" cy="705284"/>
              </a:xfrm>
              <a:prstGeom prst="line">
                <a:avLst/>
              </a:prstGeom>
              <a:ln w="19050">
                <a:solidFill>
                  <a:srgbClr val="15151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文本框 34"/>
            <p:cNvSpPr txBox="1"/>
            <p:nvPr/>
          </p:nvSpPr>
          <p:spPr>
            <a:xfrm>
              <a:off x="509375" y="3185167"/>
              <a:ext cx="4363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R1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681896" y="3185167"/>
              <a:ext cx="4363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R2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310802" y="3173754"/>
              <a:ext cx="4363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R5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556000" y="3185167"/>
              <a:ext cx="4363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R6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969698" y="2290439"/>
              <a:ext cx="4363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R3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985017" y="4081205"/>
              <a:ext cx="4363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R4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86909" y="1340321"/>
              <a:ext cx="16033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ПК1:192.168.1.1/24</a:t>
              </a:r>
              <a:endPara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588477" y="1321733"/>
              <a:ext cx="16033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ПК2:192.168.2.1/24</a:t>
              </a:r>
              <a:endPara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</p:grpSp>
      <p:cxnSp>
        <p:nvCxnSpPr>
          <p:cNvPr id="60" name="直接连接符 59">
            <a:extLst>
              <a:ext uri="{FF2B5EF4-FFF2-40B4-BE49-F238E27FC236}">
                <a16:creationId xmlns="" xmlns:a16="http://schemas.microsoft.com/office/drawing/2014/main" id="{2FB084DC-7F7C-4D00-B92D-0FB134D905C1}"/>
              </a:ext>
            </a:extLst>
          </p:cNvPr>
          <p:cNvCxnSpPr>
            <a:cxnSpLocks/>
          </p:cNvCxnSpPr>
          <p:nvPr/>
        </p:nvCxnSpPr>
        <p:spPr>
          <a:xfrm flipV="1">
            <a:off x="2039535" y="3639157"/>
            <a:ext cx="949488" cy="651443"/>
          </a:xfrm>
          <a:prstGeom prst="line">
            <a:avLst/>
          </a:prstGeom>
          <a:ln w="25400">
            <a:solidFill>
              <a:srgbClr val="EC706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="" xmlns:a16="http://schemas.microsoft.com/office/drawing/2014/main" id="{2FB084DC-7F7C-4D00-B92D-0FB134D905C1}"/>
              </a:ext>
            </a:extLst>
          </p:cNvPr>
          <p:cNvCxnSpPr>
            <a:cxnSpLocks/>
          </p:cNvCxnSpPr>
          <p:nvPr/>
        </p:nvCxnSpPr>
        <p:spPr>
          <a:xfrm>
            <a:off x="1172160" y="4453071"/>
            <a:ext cx="631067" cy="1"/>
          </a:xfrm>
          <a:prstGeom prst="line">
            <a:avLst/>
          </a:prstGeom>
          <a:ln w="25400">
            <a:solidFill>
              <a:srgbClr val="EC706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="" xmlns:a16="http://schemas.microsoft.com/office/drawing/2014/main" id="{2FB084DC-7F7C-4D00-B92D-0FB134D905C1}"/>
              </a:ext>
            </a:extLst>
          </p:cNvPr>
          <p:cNvCxnSpPr>
            <a:cxnSpLocks/>
          </p:cNvCxnSpPr>
          <p:nvPr/>
        </p:nvCxnSpPr>
        <p:spPr>
          <a:xfrm>
            <a:off x="942976" y="3701888"/>
            <a:ext cx="575" cy="588712"/>
          </a:xfrm>
          <a:prstGeom prst="line">
            <a:avLst/>
          </a:prstGeom>
          <a:ln w="25400">
            <a:solidFill>
              <a:srgbClr val="EC706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>
            <a:extLst>
              <a:ext uri="{FF2B5EF4-FFF2-40B4-BE49-F238E27FC236}">
                <a16:creationId xmlns="" xmlns:a16="http://schemas.microsoft.com/office/drawing/2014/main" id="{2FB084DC-7F7C-4D00-B92D-0FB134D905C1}"/>
              </a:ext>
            </a:extLst>
          </p:cNvPr>
          <p:cNvCxnSpPr>
            <a:cxnSpLocks/>
          </p:cNvCxnSpPr>
          <p:nvPr/>
        </p:nvCxnSpPr>
        <p:spPr>
          <a:xfrm>
            <a:off x="3696449" y="3597071"/>
            <a:ext cx="1023645" cy="673218"/>
          </a:xfrm>
          <a:prstGeom prst="line">
            <a:avLst/>
          </a:prstGeom>
          <a:ln w="25400">
            <a:solidFill>
              <a:srgbClr val="EC706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>
            <a:extLst>
              <a:ext uri="{FF2B5EF4-FFF2-40B4-BE49-F238E27FC236}">
                <a16:creationId xmlns="" xmlns:a16="http://schemas.microsoft.com/office/drawing/2014/main" id="{2FB084DC-7F7C-4D00-B92D-0FB134D905C1}"/>
              </a:ext>
            </a:extLst>
          </p:cNvPr>
          <p:cNvCxnSpPr>
            <a:cxnSpLocks/>
          </p:cNvCxnSpPr>
          <p:nvPr/>
        </p:nvCxnSpPr>
        <p:spPr>
          <a:xfrm flipH="1" flipV="1">
            <a:off x="5871447" y="3712246"/>
            <a:ext cx="1" cy="566986"/>
          </a:xfrm>
          <a:prstGeom prst="line">
            <a:avLst/>
          </a:prstGeom>
          <a:ln w="25400">
            <a:solidFill>
              <a:srgbClr val="EC706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>
            <a:extLst>
              <a:ext uri="{FF2B5EF4-FFF2-40B4-BE49-F238E27FC236}">
                <a16:creationId xmlns="" xmlns:a16="http://schemas.microsoft.com/office/drawing/2014/main" id="{2FB084DC-7F7C-4D00-B92D-0FB134D905C1}"/>
              </a:ext>
            </a:extLst>
          </p:cNvPr>
          <p:cNvCxnSpPr>
            <a:cxnSpLocks/>
          </p:cNvCxnSpPr>
          <p:nvPr/>
        </p:nvCxnSpPr>
        <p:spPr>
          <a:xfrm flipV="1">
            <a:off x="4930511" y="4431040"/>
            <a:ext cx="693615" cy="4533"/>
          </a:xfrm>
          <a:prstGeom prst="line">
            <a:avLst/>
          </a:prstGeom>
          <a:ln w="25400">
            <a:solidFill>
              <a:srgbClr val="EC706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文本框 134"/>
          <p:cNvSpPr txBox="1"/>
          <p:nvPr/>
        </p:nvSpPr>
        <p:spPr>
          <a:xfrm>
            <a:off x="3078412" y="4376439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IGP</a:t>
            </a:r>
          </a:p>
        </p:txBody>
      </p:sp>
      <p:sp>
        <p:nvSpPr>
          <p:cNvPr id="138" name="文本框 137"/>
          <p:cNvSpPr txBox="1"/>
          <p:nvPr/>
        </p:nvSpPr>
        <p:spPr>
          <a:xfrm>
            <a:off x="1155115" y="4609507"/>
            <a:ext cx="671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G0/0/2</a:t>
            </a:r>
          </a:p>
        </p:txBody>
      </p:sp>
      <p:sp>
        <p:nvSpPr>
          <p:cNvPr id="139" name="文本框 138"/>
          <p:cNvSpPr txBox="1"/>
          <p:nvPr/>
        </p:nvSpPr>
        <p:spPr>
          <a:xfrm>
            <a:off x="6211659" y="4574615"/>
            <a:ext cx="17091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Таблицы маршрутизации R1</a:t>
            </a:r>
          </a:p>
        </p:txBody>
      </p:sp>
      <p:sp>
        <p:nvSpPr>
          <p:cNvPr id="61" name="文本占位符 2">
            <a:extLst>
              <a:ext uri="{FF2B5EF4-FFF2-40B4-BE49-F238E27FC236}">
                <a16:creationId xmlns="" xmlns:a16="http://schemas.microsoft.com/office/drawing/2014/main" id="{C2014A18-2693-4B31-B182-541A4994E3DC}"/>
              </a:ext>
            </a:extLst>
          </p:cNvPr>
          <p:cNvSpPr txBox="1">
            <a:spLocks/>
          </p:cNvSpPr>
          <p:nvPr/>
        </p:nvSpPr>
        <p:spPr bwMode="auto">
          <a:xfrm>
            <a:off x="6221179" y="2568722"/>
            <a:ext cx="5642727" cy="177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1" tIns="40071" rIns="80141" bIns="40071" numCol="1" anchor="t" anchorCtr="0" compatLnSpc="1">
            <a:prstTxWarp prst="textNoShape">
              <a:avLst/>
            </a:prstTxWarp>
          </a:bodyPr>
          <a:lstStyle>
            <a:lvl1pPr marL="302279" indent="-302279" algn="just" defTabSz="914034" rtl="0" eaLnBrk="1" fontAlgn="auto" latinLnBrk="0" hangingPunct="1">
              <a:lnSpc>
                <a:spcPct val="140000"/>
              </a:lnSpc>
              <a:spcBef>
                <a:spcPts val="792"/>
              </a:spcBef>
              <a:buClrTx/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54938" indent="-251899" algn="l" defTabSz="914034" rtl="0" eaLnBrk="1" latinLnBrk="0" hangingPunct="1">
              <a:lnSpc>
                <a:spcPct val="140000"/>
              </a:lnSpc>
              <a:spcBef>
                <a:spcPts val="720"/>
              </a:spcBef>
              <a:buClrTx/>
              <a:buFont typeface="Huawei Sans" panose="020C0503030203020204" pitchFamily="34" charset="0"/>
              <a:buChar char="▫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3998" indent="-201519" algn="l" defTabSz="914034" rtl="0" eaLnBrk="1" latinLnBrk="0" hangingPunct="1">
              <a:lnSpc>
                <a:spcPct val="140000"/>
              </a:lnSpc>
              <a:spcBef>
                <a:spcPts val="648"/>
              </a:spcBef>
              <a:buClrTx/>
              <a:buFont typeface="微软雅黑" panose="020B0503020204020204" pitchFamily="34" charset="-122"/>
              <a:buChar char="▪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840" indent="-197921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−"/>
              <a:defRPr sz="1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2879" indent="-201519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~"/>
              <a:defRPr sz="1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Характеристики </a:t>
            </a:r>
            <a:r>
              <a:rPr lang="ru-RU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традиционных маршрутизации </a:t>
            </a: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 передачи на базе </a:t>
            </a:r>
            <a:r>
              <a:rPr lang="ru-RU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IP:</a:t>
            </a:r>
            <a:endParaRPr lang="ru-RU" sz="12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  <a:p>
            <a:pPr lvl="1">
              <a:lnSpc>
                <a:spcPct val="150000"/>
              </a:lnSpc>
            </a:pP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Все </a:t>
            </a:r>
            <a:r>
              <a:rPr lang="ru-RU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маршрутизаторы должны </a:t>
            </a: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знать маршруты во всей сети.</a:t>
            </a:r>
          </a:p>
          <a:p>
            <a:pPr lvl="1">
              <a:lnSpc>
                <a:spcPct val="150000"/>
              </a:lnSpc>
            </a:pP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Традиционная IP-передача — это передача без установления соединения, </a:t>
            </a:r>
            <a:r>
              <a:rPr lang="ru-RU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которая не </a:t>
            </a: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может обеспечить </a:t>
            </a:r>
            <a:r>
              <a:rPr lang="ru-RU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качество, гарантируемое механизмами </a:t>
            </a: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QoS.</a:t>
            </a:r>
          </a:p>
          <a:p>
            <a:endParaRPr lang="zh-CN" altLang="en-US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760283"/>
              </p:ext>
            </p:extLst>
          </p:nvPr>
        </p:nvGraphicFramePr>
        <p:xfrm>
          <a:off x="1155081" y="3853231"/>
          <a:ext cx="658800" cy="48768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658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37656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+mn-ea"/>
                        </a:rPr>
                        <a:t>IP-адрес</a:t>
                      </a:r>
                    </a:p>
                  </a:txBody>
                  <a:tcPr marL="0" marR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>
                        <a:alpha val="5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76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Huawei Sans" panose="020C0503030203020204" pitchFamily="34" charset="0"/>
                          <a:ea typeface="+mn-ea"/>
                        </a:rPr>
                        <a:t>Данные</a:t>
                      </a:r>
                    </a:p>
                  </a:txBody>
                  <a:tcPr marL="0" marR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>
                        <a:alpha val="5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2" name="表格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85799"/>
              </p:ext>
            </p:extLst>
          </p:nvPr>
        </p:nvGraphicFramePr>
        <p:xfrm>
          <a:off x="1897167" y="3352300"/>
          <a:ext cx="659888" cy="48768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6598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37656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+mn-ea"/>
                        </a:rPr>
                        <a:t>IP-адрес</a:t>
                      </a:r>
                    </a:p>
                  </a:txBody>
                  <a:tcPr marL="0" marR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76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Huawei Sans" panose="020C0503030203020204" pitchFamily="34" charset="0"/>
                          <a:ea typeface="+mn-ea"/>
                        </a:rPr>
                        <a:t>Данные</a:t>
                      </a:r>
                    </a:p>
                  </a:txBody>
                  <a:tcPr marL="0" marR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3" name="表格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520031"/>
              </p:ext>
            </p:extLst>
          </p:nvPr>
        </p:nvGraphicFramePr>
        <p:xfrm>
          <a:off x="3021940" y="2895273"/>
          <a:ext cx="659888" cy="48768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6598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37656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+mn-ea"/>
                        </a:rPr>
                        <a:t>IP-адрес</a:t>
                      </a:r>
                    </a:p>
                  </a:txBody>
                  <a:tcPr marL="0" marR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76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Huawei Sans" panose="020C0503030203020204" pitchFamily="34" charset="0"/>
                          <a:ea typeface="+mn-ea"/>
                        </a:rPr>
                        <a:t>Данные</a:t>
                      </a:r>
                    </a:p>
                  </a:txBody>
                  <a:tcPr marL="0" marR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6" name="表格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145617"/>
              </p:ext>
            </p:extLst>
          </p:nvPr>
        </p:nvGraphicFramePr>
        <p:xfrm>
          <a:off x="5076793" y="3719151"/>
          <a:ext cx="659888" cy="48768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6598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37656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+mn-ea"/>
                        </a:rPr>
                        <a:t>IP-адрес</a:t>
                      </a:r>
                    </a:p>
                  </a:txBody>
                  <a:tcPr marL="0" marR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76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Huawei Sans" panose="020C0503030203020204" pitchFamily="34" charset="0"/>
                          <a:ea typeface="+mn-ea"/>
                        </a:rPr>
                        <a:t>Данные</a:t>
                      </a:r>
                    </a:p>
                  </a:txBody>
                  <a:tcPr marL="0" marR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8" name="表格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602164"/>
              </p:ext>
            </p:extLst>
          </p:nvPr>
        </p:nvGraphicFramePr>
        <p:xfrm>
          <a:off x="4231159" y="3427568"/>
          <a:ext cx="773389" cy="48768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7733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37656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+mn-ea"/>
                        </a:rPr>
                        <a:t>IP-адрес</a:t>
                      </a:r>
                    </a:p>
                  </a:txBody>
                  <a:tcPr marL="0" marR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76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Huawei Sans" panose="020C0503030203020204" pitchFamily="34" charset="0"/>
                          <a:ea typeface="+mn-ea"/>
                        </a:rPr>
                        <a:t>Данные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965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133660" y="1469345"/>
            <a:ext cx="5615428" cy="4485765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ru-RU" sz="13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MPLS используется в магистральных IP-сетях.</a:t>
            </a:r>
          </a:p>
          <a:p>
            <a:pPr algn="l">
              <a:lnSpc>
                <a:spcPct val="150000"/>
              </a:lnSpc>
            </a:pPr>
            <a:r>
              <a:rPr lang="ru-RU" sz="13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MPLS — это технология туннелирования, обеспечивающая коммутацию с установлением соединения на уровне сети и на основе IP-маршрутизации и протоколов управления. Это обеспечивает </a:t>
            </a:r>
            <a:r>
              <a:rPr lang="ru-RU" sz="13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высокое качество, гарантируемое механизмами QoS</a:t>
            </a:r>
            <a:r>
              <a:rPr lang="ru-RU" sz="13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.</a:t>
            </a:r>
          </a:p>
          <a:p>
            <a:pPr algn="l">
              <a:lnSpc>
                <a:spcPct val="150000"/>
              </a:lnSpc>
            </a:pPr>
            <a:r>
              <a:rPr lang="ru-RU" sz="13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Для переадресации пакетов выполняется поиск меток MPLS вместо IP-маршрутов, что значительно повышает эффективность переадресации.</a:t>
            </a:r>
          </a:p>
          <a:p>
            <a:pPr algn="l">
              <a:lnSpc>
                <a:spcPct val="150000"/>
              </a:lnSpc>
            </a:pPr>
            <a:r>
              <a:rPr lang="ru-RU" sz="13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Метки, используемые в переадресации MPLS, могут быть сконфигурированы вручную или динамически распределены с помощью протокола распределения меток.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Пересылка на основе меток MPLS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398337" y="1715442"/>
            <a:ext cx="5829560" cy="3574745"/>
            <a:chOff x="405096" y="1987832"/>
            <a:chExt cx="5829560" cy="3574745"/>
          </a:xfrm>
        </p:grpSpPr>
        <p:sp>
          <p:nvSpPr>
            <p:cNvPr id="52" name="圆角矩形 51"/>
            <p:cNvSpPr/>
            <p:nvPr/>
          </p:nvSpPr>
          <p:spPr>
            <a:xfrm>
              <a:off x="1907630" y="2530533"/>
              <a:ext cx="2685509" cy="2989270"/>
            </a:xfrm>
            <a:prstGeom prst="roundRect">
              <a:avLst>
                <a:gd name="adj" fmla="val 6116"/>
              </a:avLst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1600" dirty="0">
                  <a:solidFill>
                    <a:srgbClr val="1D1D1A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IGP</a:t>
              </a: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05096" y="1987832"/>
              <a:ext cx="5829560" cy="3574745"/>
              <a:chOff x="405096" y="1225474"/>
              <a:chExt cx="5829560" cy="3574745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405096" y="1225474"/>
                <a:ext cx="5829560" cy="3574745"/>
                <a:chOff x="392971" y="1029680"/>
                <a:chExt cx="5829560" cy="3574745"/>
              </a:xfrm>
            </p:grpSpPr>
            <p:grpSp>
              <p:nvGrpSpPr>
                <p:cNvPr id="5" name="组合 4"/>
                <p:cNvGrpSpPr/>
                <p:nvPr/>
              </p:nvGrpSpPr>
              <p:grpSpPr>
                <a:xfrm>
                  <a:off x="444509" y="1285123"/>
                  <a:ext cx="5614979" cy="2796082"/>
                  <a:chOff x="444509" y="2058050"/>
                  <a:chExt cx="5614979" cy="2796082"/>
                </a:xfrm>
              </p:grpSpPr>
              <p:pic>
                <p:nvPicPr>
                  <p:cNvPr id="14" name="图片 13"/>
                  <p:cNvPicPr>
                    <a:picLocks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923272" y="4411332"/>
                    <a:ext cx="540000" cy="442800"/>
                  </a:xfrm>
                  <a:prstGeom prst="rect">
                    <a:avLst/>
                  </a:prstGeom>
                </p:spPr>
              </p:pic>
              <p:pic>
                <p:nvPicPr>
                  <p:cNvPr id="15" name="图片 14"/>
                  <p:cNvPicPr>
                    <a:picLocks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933186" y="2620566"/>
                    <a:ext cx="540000" cy="442800"/>
                  </a:xfrm>
                  <a:prstGeom prst="rect">
                    <a:avLst/>
                  </a:prstGeom>
                </p:spPr>
              </p:pic>
              <p:pic>
                <p:nvPicPr>
                  <p:cNvPr id="16" name="图片 15"/>
                  <p:cNvPicPr>
                    <a:picLocks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670440" y="3519854"/>
                    <a:ext cx="540000" cy="442800"/>
                  </a:xfrm>
                  <a:prstGeom prst="rect">
                    <a:avLst/>
                  </a:prstGeom>
                </p:spPr>
              </p:pic>
              <p:pic>
                <p:nvPicPr>
                  <p:cNvPr id="17" name="图片 16"/>
                  <p:cNvPicPr>
                    <a:picLocks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207140" y="3494938"/>
                    <a:ext cx="540000" cy="442800"/>
                  </a:xfrm>
                  <a:prstGeom prst="rect">
                    <a:avLst/>
                  </a:prstGeom>
                </p:spPr>
              </p:pic>
              <p:pic>
                <p:nvPicPr>
                  <p:cNvPr id="18" name="图片 17"/>
                  <p:cNvPicPr>
                    <a:picLocks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6088" y="3519854"/>
                    <a:ext cx="540000" cy="442800"/>
                  </a:xfrm>
                  <a:prstGeom prst="rect">
                    <a:avLst/>
                  </a:prstGeom>
                </p:spPr>
              </p:pic>
              <p:pic>
                <p:nvPicPr>
                  <p:cNvPr id="19" name="图片 18"/>
                  <p:cNvPicPr>
                    <a:picLocks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519488" y="3494938"/>
                    <a:ext cx="540000" cy="442800"/>
                  </a:xfrm>
                  <a:prstGeom prst="rect">
                    <a:avLst/>
                  </a:prstGeom>
                </p:spPr>
              </p:pic>
              <p:cxnSp>
                <p:nvCxnSpPr>
                  <p:cNvPr id="20" name="直接连接符 19"/>
                  <p:cNvCxnSpPr>
                    <a:stCxn id="16" idx="1"/>
                    <a:endCxn id="18" idx="3"/>
                  </p:cNvCxnSpPr>
                  <p:nvPr/>
                </p:nvCxnSpPr>
                <p:spPr>
                  <a:xfrm flipH="1">
                    <a:off x="986088" y="3741254"/>
                    <a:ext cx="684352" cy="0"/>
                  </a:xfrm>
                  <a:prstGeom prst="line">
                    <a:avLst/>
                  </a:prstGeom>
                  <a:ln w="19050">
                    <a:solidFill>
                      <a:srgbClr val="1515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直接连接符 20"/>
                  <p:cNvCxnSpPr>
                    <a:stCxn id="15" idx="1"/>
                    <a:endCxn id="16" idx="0"/>
                  </p:cNvCxnSpPr>
                  <p:nvPr/>
                </p:nvCxnSpPr>
                <p:spPr>
                  <a:xfrm flipH="1">
                    <a:off x="1940440" y="2841966"/>
                    <a:ext cx="992746" cy="677888"/>
                  </a:xfrm>
                  <a:prstGeom prst="line">
                    <a:avLst/>
                  </a:prstGeom>
                  <a:ln w="19050">
                    <a:solidFill>
                      <a:srgbClr val="1515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直接连接符 21"/>
                  <p:cNvCxnSpPr>
                    <a:stCxn id="16" idx="2"/>
                    <a:endCxn id="14" idx="1"/>
                  </p:cNvCxnSpPr>
                  <p:nvPr/>
                </p:nvCxnSpPr>
                <p:spPr>
                  <a:xfrm>
                    <a:off x="1940440" y="3962654"/>
                    <a:ext cx="982832" cy="670078"/>
                  </a:xfrm>
                  <a:prstGeom prst="line">
                    <a:avLst/>
                  </a:prstGeom>
                  <a:ln w="19050">
                    <a:solidFill>
                      <a:srgbClr val="1515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接连接符 22"/>
                  <p:cNvCxnSpPr>
                    <a:stCxn id="15" idx="3"/>
                    <a:endCxn id="17" idx="0"/>
                  </p:cNvCxnSpPr>
                  <p:nvPr/>
                </p:nvCxnSpPr>
                <p:spPr>
                  <a:xfrm>
                    <a:off x="3473186" y="2841966"/>
                    <a:ext cx="1003954" cy="652972"/>
                  </a:xfrm>
                  <a:prstGeom prst="line">
                    <a:avLst/>
                  </a:prstGeom>
                  <a:ln w="19050">
                    <a:solidFill>
                      <a:srgbClr val="1515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直接连接符 23"/>
                  <p:cNvCxnSpPr>
                    <a:stCxn id="14" idx="3"/>
                    <a:endCxn id="17" idx="2"/>
                  </p:cNvCxnSpPr>
                  <p:nvPr/>
                </p:nvCxnSpPr>
                <p:spPr>
                  <a:xfrm flipV="1">
                    <a:off x="3463272" y="3937738"/>
                    <a:ext cx="1013868" cy="694994"/>
                  </a:xfrm>
                  <a:prstGeom prst="line">
                    <a:avLst/>
                  </a:prstGeom>
                  <a:ln w="19050">
                    <a:solidFill>
                      <a:srgbClr val="1515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直接连接符 24"/>
                  <p:cNvCxnSpPr>
                    <a:stCxn id="17" idx="3"/>
                    <a:endCxn id="19" idx="1"/>
                  </p:cNvCxnSpPr>
                  <p:nvPr/>
                </p:nvCxnSpPr>
                <p:spPr>
                  <a:xfrm>
                    <a:off x="4747140" y="3716338"/>
                    <a:ext cx="772348" cy="0"/>
                  </a:xfrm>
                  <a:prstGeom prst="line">
                    <a:avLst/>
                  </a:prstGeom>
                  <a:ln w="19050">
                    <a:solidFill>
                      <a:srgbClr val="1515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pic>
                <p:nvPicPr>
                  <p:cNvPr id="26" name="图片 25" descr="PC.png"/>
                  <p:cNvPicPr>
                    <a:picLocks noChangeAspect="1"/>
                  </p:cNvPicPr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444509" y="2058050"/>
                    <a:ext cx="539063" cy="414000"/>
                  </a:xfrm>
                  <a:prstGeom prst="rect">
                    <a:avLst/>
                  </a:prstGeom>
                </p:spPr>
              </p:pic>
              <p:pic>
                <p:nvPicPr>
                  <p:cNvPr id="27" name="图片 26" descr="PC.png"/>
                  <p:cNvPicPr>
                    <a:picLocks noChangeAspect="1"/>
                  </p:cNvPicPr>
                  <p:nvPr/>
                </p:nvPicPr>
                <p:blipFill>
                  <a:blip r:embed="rId4" cstate="print"/>
                  <a:stretch>
                    <a:fillRect/>
                  </a:stretch>
                </p:blipFill>
                <p:spPr>
                  <a:xfrm>
                    <a:off x="5519488" y="2099850"/>
                    <a:ext cx="539063" cy="414000"/>
                  </a:xfrm>
                  <a:prstGeom prst="rect">
                    <a:avLst/>
                  </a:prstGeom>
                </p:spPr>
              </p:pic>
              <p:cxnSp>
                <p:nvCxnSpPr>
                  <p:cNvPr id="28" name="直接连接符 27"/>
                  <p:cNvCxnSpPr>
                    <a:stCxn id="26" idx="2"/>
                    <a:endCxn id="18" idx="0"/>
                  </p:cNvCxnSpPr>
                  <p:nvPr/>
                </p:nvCxnSpPr>
                <p:spPr>
                  <a:xfrm>
                    <a:off x="714041" y="2472050"/>
                    <a:ext cx="2047" cy="1047804"/>
                  </a:xfrm>
                  <a:prstGeom prst="line">
                    <a:avLst/>
                  </a:prstGeom>
                  <a:ln w="19050">
                    <a:solidFill>
                      <a:srgbClr val="1515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>
                    <a:stCxn id="27" idx="2"/>
                    <a:endCxn id="19" idx="0"/>
                  </p:cNvCxnSpPr>
                  <p:nvPr/>
                </p:nvCxnSpPr>
                <p:spPr>
                  <a:xfrm>
                    <a:off x="5789020" y="2513850"/>
                    <a:ext cx="468" cy="981088"/>
                  </a:xfrm>
                  <a:prstGeom prst="line">
                    <a:avLst/>
                  </a:prstGeom>
                  <a:ln w="19050">
                    <a:solidFill>
                      <a:srgbClr val="151515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" name="文本框 5"/>
                <p:cNvSpPr txBox="1"/>
                <p:nvPr/>
              </p:nvSpPr>
              <p:spPr>
                <a:xfrm>
                  <a:off x="509375" y="3185167"/>
                  <a:ext cx="43633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600" b="1" dirty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R1</a:t>
                  </a:r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1539037" y="3206939"/>
                  <a:ext cx="101740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600" b="1" dirty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R2</a:t>
                  </a:r>
                </a:p>
                <a:p>
                  <a:r>
                    <a:rPr lang="ru-RU" sz="1200" b="1" dirty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PE</a:t>
                  </a:r>
                </a:p>
              </p:txBody>
            </p:sp>
            <p:sp>
              <p:nvSpPr>
                <p:cNvPr id="8" name="文本框 7"/>
                <p:cNvSpPr txBox="1"/>
                <p:nvPr/>
              </p:nvSpPr>
              <p:spPr>
                <a:xfrm>
                  <a:off x="4310802" y="3173754"/>
                  <a:ext cx="436338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600" b="1" dirty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R5</a:t>
                  </a:r>
                </a:p>
                <a:p>
                  <a:r>
                    <a:rPr lang="ru-RU" sz="1200" b="1" dirty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PE</a:t>
                  </a: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5556000" y="3185167"/>
                  <a:ext cx="43633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600" b="1" dirty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R6</a:t>
                  </a:r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2969698" y="2290439"/>
                  <a:ext cx="692818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600" b="1" dirty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R3</a:t>
                  </a:r>
                </a:p>
                <a:p>
                  <a:r>
                    <a:rPr lang="ru-RU" sz="1200" b="1" dirty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Узел P</a:t>
                  </a: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2985017" y="4081205"/>
                  <a:ext cx="692818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600" b="1" dirty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R4</a:t>
                  </a:r>
                </a:p>
                <a:p>
                  <a:r>
                    <a:rPr lang="ru-RU" sz="1200" b="1" dirty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Узел P</a:t>
                  </a:r>
                </a:p>
              </p:txBody>
            </p:sp>
            <p:sp>
              <p:nvSpPr>
                <p:cNvPr id="12" name="文本框 11"/>
                <p:cNvSpPr txBox="1"/>
                <p:nvPr/>
              </p:nvSpPr>
              <p:spPr>
                <a:xfrm>
                  <a:off x="392971" y="1029680"/>
                  <a:ext cx="160332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200" dirty="0" smtClean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ПК1:192.168.1.1/24</a:t>
                  </a:r>
                  <a:endParaRPr lang="ru-RU" sz="1200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  <p:sp>
              <p:nvSpPr>
                <p:cNvPr id="13" name="文本框 12"/>
                <p:cNvSpPr txBox="1"/>
                <p:nvPr/>
              </p:nvSpPr>
              <p:spPr>
                <a:xfrm>
                  <a:off x="4619207" y="1034392"/>
                  <a:ext cx="160332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1200" dirty="0" smtClean="0">
                      <a:latin typeface="Huawei Sans" panose="020C0503030203020204" pitchFamily="34" charset="0"/>
                      <a:ea typeface="方正兰亭黑简体" panose="02000000000000000000" pitchFamily="2" charset="-122"/>
                      <a:sym typeface="Huawei Sans" panose="020C0503030203020204" pitchFamily="34" charset="0"/>
                    </a:rPr>
                    <a:t>ПК2:192.168.2.1/24</a:t>
                  </a:r>
                  <a:endParaRPr lang="ru-RU" sz="1200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endParaRPr>
                </a:p>
              </p:txBody>
            </p:sp>
          </p:grpSp>
          <p:cxnSp>
            <p:nvCxnSpPr>
              <p:cNvPr id="45" name="直接连接符 44">
                <a:extLst>
                  <a:ext uri="{FF2B5EF4-FFF2-40B4-BE49-F238E27FC236}">
                    <a16:creationId xmlns="" xmlns:a16="http://schemas.microsoft.com/office/drawing/2014/main" id="{2FB084DC-7F7C-4D00-B92D-0FB134D905C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899489" y="2212521"/>
                <a:ext cx="949488" cy="651443"/>
              </a:xfrm>
              <a:prstGeom prst="line">
                <a:avLst/>
              </a:prstGeom>
              <a:ln w="25400">
                <a:solidFill>
                  <a:srgbClr val="EC7061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2FB084DC-7F7C-4D00-B92D-0FB134D905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2114" y="3026435"/>
                <a:ext cx="631067" cy="1"/>
              </a:xfrm>
              <a:prstGeom prst="line">
                <a:avLst/>
              </a:prstGeom>
              <a:ln w="25400">
                <a:solidFill>
                  <a:srgbClr val="EC7061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="" xmlns:a16="http://schemas.microsoft.com/office/drawing/2014/main" id="{2FB084DC-7F7C-4D00-B92D-0FB134D905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7820" y="2275252"/>
                <a:ext cx="575" cy="588712"/>
              </a:xfrm>
              <a:prstGeom prst="line">
                <a:avLst/>
              </a:prstGeom>
              <a:ln w="25400">
                <a:solidFill>
                  <a:srgbClr val="EC7061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2FB084DC-7F7C-4D00-B92D-0FB134D905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6403" y="2170435"/>
                <a:ext cx="1023645" cy="673218"/>
              </a:xfrm>
              <a:prstGeom prst="line">
                <a:avLst/>
              </a:prstGeom>
              <a:ln w="25400">
                <a:solidFill>
                  <a:srgbClr val="EC7061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2FB084DC-7F7C-4D00-B92D-0FB134D905C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731401" y="2285610"/>
                <a:ext cx="1" cy="566986"/>
              </a:xfrm>
              <a:prstGeom prst="line">
                <a:avLst/>
              </a:prstGeom>
              <a:ln w="25400">
                <a:solidFill>
                  <a:srgbClr val="EC7061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2FB084DC-7F7C-4D00-B92D-0FB134D905C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790465" y="3004404"/>
                <a:ext cx="693615" cy="4533"/>
              </a:xfrm>
              <a:prstGeom prst="line">
                <a:avLst/>
              </a:prstGeom>
              <a:ln w="25400">
                <a:solidFill>
                  <a:srgbClr val="EC7061"/>
                </a:solidFill>
                <a:prstDash val="sys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3" name="文本框 52"/>
            <p:cNvSpPr txBox="1"/>
            <p:nvPr/>
          </p:nvSpPr>
          <p:spPr>
            <a:xfrm>
              <a:off x="3475397" y="5012638"/>
              <a:ext cx="117692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Домен MPLS</a:t>
              </a:r>
            </a:p>
          </p:txBody>
        </p:sp>
      </p:grpSp>
      <p:graphicFrame>
        <p:nvGraphicFramePr>
          <p:cNvPr id="57" name="表格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317710"/>
              </p:ext>
            </p:extLst>
          </p:nvPr>
        </p:nvGraphicFramePr>
        <p:xfrm>
          <a:off x="771691" y="2899077"/>
          <a:ext cx="859179" cy="48768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85917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37656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+mn-ea"/>
                        </a:rPr>
                        <a:t>IP-адрес</a:t>
                      </a:r>
                    </a:p>
                  </a:txBody>
                  <a:tcPr marR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76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Huawei Sans" panose="020C0503030203020204" pitchFamily="34" charset="0"/>
                          <a:ea typeface="+mn-ea"/>
                        </a:rPr>
                        <a:t>Данные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56" name="表格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567859"/>
              </p:ext>
            </p:extLst>
          </p:nvPr>
        </p:nvGraphicFramePr>
        <p:xfrm>
          <a:off x="1373668" y="2053128"/>
          <a:ext cx="1146958" cy="764784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1469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1443"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+mn-ea"/>
                          <a:cs typeface="+mn-cs"/>
                        </a:rPr>
                        <a:t>Метка MPLS 1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2147"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ru-RU" sz="100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+mn-ea"/>
                          <a:cs typeface="+mn-cs"/>
                        </a:rPr>
                        <a:t>IP-адрес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1194"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ru-RU" sz="100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+mn-ea"/>
                          <a:cs typeface="+mn-cs"/>
                        </a:rPr>
                        <a:t>Данные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0" name="表格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672428"/>
              </p:ext>
            </p:extLst>
          </p:nvPr>
        </p:nvGraphicFramePr>
        <p:xfrm>
          <a:off x="2768922" y="1613101"/>
          <a:ext cx="1157570" cy="764784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1575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1443"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ru-RU" sz="1000" b="0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+mn-ea"/>
                          <a:cs typeface="+mn-cs"/>
                        </a:rPr>
                        <a:t>Метка MPLS 2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2147"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ru-RU" sz="100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+mn-ea"/>
                          <a:cs typeface="+mn-cs"/>
                        </a:rPr>
                        <a:t>IP-адрес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51194"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ru-RU" sz="100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+mn-ea"/>
                          <a:cs typeface="+mn-cs"/>
                        </a:rPr>
                        <a:t>Данные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1" name="表格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403157"/>
              </p:ext>
            </p:extLst>
          </p:nvPr>
        </p:nvGraphicFramePr>
        <p:xfrm>
          <a:off x="4220584" y="2483819"/>
          <a:ext cx="659888" cy="48768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6598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37656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+mn-ea"/>
                        </a:rPr>
                        <a:t>IP-адрес</a:t>
                      </a:r>
                    </a:p>
                  </a:txBody>
                  <a:tcPr marL="0" marR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76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Huawei Sans" panose="020C0503030203020204" pitchFamily="34" charset="0"/>
                          <a:ea typeface="+mn-ea"/>
                        </a:rPr>
                        <a:t>Данные</a:t>
                      </a:r>
                    </a:p>
                  </a:txBody>
                  <a:tcPr marL="0" marR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2" name="表格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213642"/>
              </p:ext>
            </p:extLst>
          </p:nvPr>
        </p:nvGraphicFramePr>
        <p:xfrm>
          <a:off x="4949770" y="2803896"/>
          <a:ext cx="659888" cy="48768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65988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37656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+mn-ea"/>
                        </a:rPr>
                        <a:t>IP-адрес</a:t>
                      </a:r>
                    </a:p>
                  </a:txBody>
                  <a:tcPr marL="0" marR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376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Huawei Sans" panose="020C0503030203020204" pitchFamily="34" charset="0"/>
                          <a:ea typeface="+mn-ea"/>
                        </a:rPr>
                        <a:t>Данные</a:t>
                      </a:r>
                    </a:p>
                  </a:txBody>
                  <a:tcPr marL="0" marR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522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050" dirty="0">
                <a:sym typeface="Huawei Sans" panose="020C0503030203020204" pitchFamily="34" charset="0"/>
              </a:rPr>
              <a:t>Распределение меток MPLS выполняется статически или динамически. Проблемы заключаются в следующем:</a:t>
            </a:r>
          </a:p>
          <a:p>
            <a:pPr lvl="1"/>
            <a:r>
              <a:rPr lang="ru-RU" sz="1050" dirty="0">
                <a:sym typeface="Huawei Sans" panose="020C0503030203020204" pitchFamily="34" charset="0"/>
              </a:rPr>
              <a:t>Для статического распределения меток требуется ручная настройка. По мере расширения сети сетевые топологии также изменяются. Статическая конфигурация меток не отвечает требованиям крупных сетей.</a:t>
            </a:r>
          </a:p>
          <a:p>
            <a:pPr lvl="1"/>
            <a:r>
              <a:rPr lang="ru-RU" sz="1050" dirty="0">
                <a:sym typeface="Huawei Sans" panose="020C0503030203020204" pitchFamily="34" charset="0"/>
              </a:rPr>
              <a:t>Некоторые протоколы динамического распределения меток не </a:t>
            </a:r>
            <a:r>
              <a:rPr lang="ru-RU" sz="1050" dirty="0" smtClean="0">
                <a:sym typeface="Huawei Sans" panose="020C0503030203020204" pitchFamily="34" charset="0"/>
              </a:rPr>
              <a:t>могут вычислять пути </a:t>
            </a:r>
            <a:r>
              <a:rPr lang="ru-RU" sz="1050" dirty="0">
                <a:sym typeface="Huawei Sans" panose="020C0503030203020204" pitchFamily="34" charset="0"/>
              </a:rPr>
              <a:t>и для </a:t>
            </a:r>
            <a:r>
              <a:rPr lang="ru-RU" sz="1050" dirty="0" smtClean="0">
                <a:sym typeface="Huawei Sans" panose="020C0503030203020204" pitchFamily="34" charset="0"/>
              </a:rPr>
              <a:t>этого используют </a:t>
            </a:r>
            <a:r>
              <a:rPr lang="ru-RU" sz="1050" dirty="0">
                <a:sym typeface="Huawei Sans" panose="020C0503030203020204" pitchFamily="34" charset="0"/>
              </a:rPr>
              <a:t>IGP. Кроме того, плоскости управления этих протоколов достаточно сложны. При этом требуется, чтобы устройства отправляли большое количество сообщений для поддержания статуса однорангового узла и пути. В результате полоса пропускания канала и ресурсы устройства тратятся впустую. Более того, несмотря на поддержку TE, некоторые протоколы распределения меток требуют сложной конфигурации и не поддерживают балансировку нагрузки. Устройства должны отправлять большое количество пакетов протокола, чтобы поддерживать правильные пути. Кроме того, поскольку устройства не зависят друг от друга и знают только </a:t>
            </a:r>
            <a:r>
              <a:rPr lang="ru-RU" sz="1050" dirty="0" smtClean="0">
                <a:sym typeface="Huawei Sans" panose="020C0503030203020204" pitchFamily="34" charset="0"/>
              </a:rPr>
              <a:t>свой статус, </a:t>
            </a:r>
            <a:r>
              <a:rPr lang="ru-RU" sz="1050" dirty="0">
                <a:sym typeface="Huawei Sans" panose="020C0503030203020204" pitchFamily="34" charset="0"/>
              </a:rPr>
              <a:t>им необходимо обмениваться пакетами сигнализации, что также приводит к потере полосы пропускания канала и ресурсов устройства.</a:t>
            </a:r>
          </a:p>
          <a:p>
            <a:endParaRPr lang="zh-CN" altLang="en-US" sz="1400" dirty="0">
              <a:sym typeface="Huawei Sans" panose="020C0503030203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Проблемы пересылки MPLS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2090386" y="3834816"/>
            <a:ext cx="6877876" cy="2448318"/>
            <a:chOff x="2674485" y="1930400"/>
            <a:chExt cx="6877876" cy="2448318"/>
          </a:xfrm>
        </p:grpSpPr>
        <p:sp>
          <p:nvSpPr>
            <p:cNvPr id="51" name="圆角矩形 50"/>
            <p:cNvSpPr/>
            <p:nvPr/>
          </p:nvSpPr>
          <p:spPr>
            <a:xfrm>
              <a:off x="4196152" y="1930400"/>
              <a:ext cx="3799698" cy="2448318"/>
            </a:xfrm>
            <a:prstGeom prst="roundRect">
              <a:avLst>
                <a:gd name="adj" fmla="val 6116"/>
              </a:avLst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1600" dirty="0">
                  <a:solidFill>
                    <a:srgbClr val="1D1D1A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IGP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861515" y="4101718"/>
              <a:ext cx="117692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Домен MPLS</a:t>
              </a: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2737537" y="2033058"/>
              <a:ext cx="6735646" cy="2243000"/>
              <a:chOff x="521265" y="2036923"/>
              <a:chExt cx="6735646" cy="2243000"/>
            </a:xfrm>
          </p:grpSpPr>
          <p:cxnSp>
            <p:nvCxnSpPr>
              <p:cNvPr id="4" name="直接连接符 3"/>
              <p:cNvCxnSpPr/>
              <p:nvPr/>
            </p:nvCxnSpPr>
            <p:spPr>
              <a:xfrm rot="5400000">
                <a:off x="4508212" y="3236113"/>
                <a:ext cx="662814" cy="1266975"/>
              </a:xfrm>
              <a:prstGeom prst="line">
                <a:avLst/>
              </a:prstGeom>
              <a:ln w="25400">
                <a:solidFill>
                  <a:srgbClr val="00B0F0"/>
                </a:solidFill>
                <a:prstDash val="sysDash"/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接连接符 4"/>
              <p:cNvCxnSpPr/>
              <p:nvPr/>
            </p:nvCxnSpPr>
            <p:spPr>
              <a:xfrm rot="16200000" flipH="1">
                <a:off x="4434874" y="2212123"/>
                <a:ext cx="662814" cy="1266974"/>
              </a:xfrm>
              <a:prstGeom prst="line">
                <a:avLst/>
              </a:prstGeom>
              <a:ln w="25400">
                <a:solidFill>
                  <a:srgbClr val="EC7061"/>
                </a:solidFill>
                <a:prstDash val="dashDot"/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 rot="5400000">
                <a:off x="4442923" y="2979448"/>
                <a:ext cx="602558" cy="1151795"/>
              </a:xfrm>
              <a:prstGeom prst="line">
                <a:avLst/>
              </a:prstGeom>
              <a:ln w="25400">
                <a:solidFill>
                  <a:srgbClr val="EC7061"/>
                </a:solidFill>
                <a:prstDash val="dashDot"/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rot="16200000" flipH="1">
                <a:off x="2622617" y="2881756"/>
                <a:ext cx="662814" cy="1266974"/>
              </a:xfrm>
              <a:prstGeom prst="line">
                <a:avLst/>
              </a:prstGeom>
              <a:ln w="25400">
                <a:solidFill>
                  <a:srgbClr val="EC7061"/>
                </a:solidFill>
                <a:prstDash val="dashDot"/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rot="16200000">
                <a:off x="2517702" y="1841243"/>
                <a:ext cx="662814" cy="1266974"/>
              </a:xfrm>
              <a:prstGeom prst="line">
                <a:avLst/>
              </a:prstGeom>
              <a:ln w="25400">
                <a:solidFill>
                  <a:srgbClr val="00B0F0"/>
                </a:solidFill>
                <a:prstDash val="sysDash"/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组合 11"/>
              <p:cNvGrpSpPr/>
              <p:nvPr/>
            </p:nvGrpSpPr>
            <p:grpSpPr>
              <a:xfrm rot="16200000">
                <a:off x="1897022" y="2320575"/>
                <a:ext cx="1764410" cy="1686342"/>
                <a:chOff x="6600056" y="4353447"/>
                <a:chExt cx="1296144" cy="833967"/>
              </a:xfrm>
            </p:grpSpPr>
            <p:cxnSp>
              <p:nvCxnSpPr>
                <p:cNvPr id="13" name="直接连接符 12"/>
                <p:cNvCxnSpPr/>
                <p:nvPr/>
              </p:nvCxnSpPr>
              <p:spPr>
                <a:xfrm flipH="1">
                  <a:off x="6600056" y="4353447"/>
                  <a:ext cx="648072" cy="83396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7248128" y="4353447"/>
                  <a:ext cx="648072" cy="83396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/>
              <p:nvPr/>
            </p:nvGrpSpPr>
            <p:grpSpPr>
              <a:xfrm rot="5400000">
                <a:off x="4054201" y="2320575"/>
                <a:ext cx="1764410" cy="1686342"/>
                <a:chOff x="6600056" y="4353447"/>
                <a:chExt cx="1296144" cy="833967"/>
              </a:xfrm>
            </p:grpSpPr>
            <p:cxnSp>
              <p:nvCxnSpPr>
                <p:cNvPr id="16" name="直接连接符 15"/>
                <p:cNvCxnSpPr/>
                <p:nvPr/>
              </p:nvCxnSpPr>
              <p:spPr>
                <a:xfrm flipH="1">
                  <a:off x="6600056" y="4353447"/>
                  <a:ext cx="648072" cy="83396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7248128" y="4353447"/>
                  <a:ext cx="648072" cy="833967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18" name="图片 17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37520" y="2937023"/>
                <a:ext cx="540000" cy="442800"/>
              </a:xfrm>
              <a:prstGeom prst="rect">
                <a:avLst/>
              </a:prstGeom>
            </p:spPr>
          </p:pic>
          <p:grpSp>
            <p:nvGrpSpPr>
              <p:cNvPr id="19" name="组合 18"/>
              <p:cNvGrpSpPr/>
              <p:nvPr/>
            </p:nvGrpSpPr>
            <p:grpSpPr>
              <a:xfrm>
                <a:off x="3609728" y="2036923"/>
                <a:ext cx="540000" cy="2243000"/>
                <a:chOff x="3071664" y="2780928"/>
                <a:chExt cx="540000" cy="2243000"/>
              </a:xfrm>
            </p:grpSpPr>
            <p:pic>
              <p:nvPicPr>
                <p:cNvPr id="20" name="图片 19"/>
                <p:cNvPicPr>
                  <a:picLocks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71664" y="2780928"/>
                  <a:ext cx="540000" cy="442800"/>
                </a:xfrm>
                <a:prstGeom prst="rect">
                  <a:avLst/>
                </a:prstGeom>
              </p:spPr>
            </p:pic>
            <p:pic>
              <p:nvPicPr>
                <p:cNvPr id="21" name="图片 20"/>
                <p:cNvPicPr>
                  <a:picLocks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071664" y="4581128"/>
                  <a:ext cx="540000" cy="442800"/>
                </a:xfrm>
                <a:prstGeom prst="rect">
                  <a:avLst/>
                </a:prstGeom>
              </p:spPr>
            </p:pic>
          </p:grpSp>
          <p:pic>
            <p:nvPicPr>
              <p:cNvPr id="22" name="图片 21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81936" y="2937023"/>
                <a:ext cx="540000" cy="442800"/>
              </a:xfrm>
              <a:prstGeom prst="rect">
                <a:avLst/>
              </a:prstGeom>
            </p:spPr>
          </p:pic>
          <p:sp>
            <p:nvSpPr>
              <p:cNvPr id="23" name="文本框 22"/>
              <p:cNvSpPr txBox="1"/>
              <p:nvPr/>
            </p:nvSpPr>
            <p:spPr>
              <a:xfrm>
                <a:off x="1789665" y="3322622"/>
                <a:ext cx="41389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R1</a:t>
                </a: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3672780" y="2490370"/>
                <a:ext cx="41389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R2</a:t>
                </a: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3672780" y="3497932"/>
                <a:ext cx="41389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R4</a:t>
                </a: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5543580" y="3379823"/>
                <a:ext cx="41389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R3</a:t>
                </a: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 rot="16200000">
                <a:off x="2652224" y="2215741"/>
                <a:ext cx="602558" cy="1151795"/>
              </a:xfrm>
              <a:prstGeom prst="line">
                <a:avLst/>
              </a:prstGeom>
              <a:ln w="25400">
                <a:solidFill>
                  <a:srgbClr val="EC7061"/>
                </a:solidFill>
                <a:prstDash val="dashDot"/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rot="16200000" flipH="1">
                <a:off x="2463162" y="3117690"/>
                <a:ext cx="729095" cy="1393671"/>
              </a:xfrm>
              <a:prstGeom prst="line">
                <a:avLst/>
              </a:prstGeom>
              <a:ln w="25400">
                <a:solidFill>
                  <a:srgbClr val="00B0F0"/>
                </a:solidFill>
                <a:prstDash val="sysDash"/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rot="16200000" flipH="1">
                <a:off x="4537335" y="1850206"/>
                <a:ext cx="662814" cy="1266974"/>
              </a:xfrm>
              <a:prstGeom prst="line">
                <a:avLst/>
              </a:prstGeom>
              <a:ln w="25400">
                <a:solidFill>
                  <a:srgbClr val="00B0F0"/>
                </a:solidFill>
                <a:prstDash val="sysDash"/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文本框 48"/>
              <p:cNvSpPr txBox="1"/>
              <p:nvPr/>
            </p:nvSpPr>
            <p:spPr>
              <a:xfrm>
                <a:off x="521265" y="3385521"/>
                <a:ext cx="40588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R5</a:t>
                </a: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6851031" y="3375958"/>
                <a:ext cx="40588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400" b="1" dirty="0">
                    <a:latin typeface="Huawei Sans" panose="020C0503030203020204" pitchFamily="34" charset="0"/>
                    <a:ea typeface="方正兰亭黑简体" panose="02000000000000000000" pitchFamily="2" charset="-122"/>
                    <a:sym typeface="Huawei Sans" panose="020C0503030203020204" pitchFamily="34" charset="0"/>
                  </a:rPr>
                  <a:t>R6</a:t>
                </a:r>
              </a:p>
            </p:txBody>
          </p:sp>
        </p:grpSp>
        <p:pic>
          <p:nvPicPr>
            <p:cNvPr id="39" name="图片 38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74485" y="2938856"/>
              <a:ext cx="540000" cy="442800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12361" y="2929293"/>
              <a:ext cx="540000" cy="442800"/>
            </a:xfrm>
            <a:prstGeom prst="rect">
              <a:avLst/>
            </a:prstGeom>
          </p:spPr>
        </p:pic>
        <p:cxnSp>
          <p:nvCxnSpPr>
            <p:cNvPr id="46" name="直接连接符 45"/>
            <p:cNvCxnSpPr>
              <a:stCxn id="39" idx="3"/>
              <a:endCxn id="18" idx="1"/>
            </p:cNvCxnSpPr>
            <p:nvPr/>
          </p:nvCxnSpPr>
          <p:spPr>
            <a:xfrm flipV="1">
              <a:off x="3214485" y="3154558"/>
              <a:ext cx="739307" cy="5698"/>
            </a:xfrm>
            <a:prstGeom prst="line">
              <a:avLst/>
            </a:prstGeom>
            <a:ln w="19050">
              <a:solidFill>
                <a:srgbClr val="1515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>
              <a:stCxn id="22" idx="3"/>
              <a:endCxn id="42" idx="1"/>
            </p:cNvCxnSpPr>
            <p:nvPr/>
          </p:nvCxnSpPr>
          <p:spPr>
            <a:xfrm flipV="1">
              <a:off x="8238208" y="3150693"/>
              <a:ext cx="774153" cy="3865"/>
            </a:xfrm>
            <a:prstGeom prst="line">
              <a:avLst/>
            </a:prstGeom>
            <a:ln w="19050">
              <a:solidFill>
                <a:srgbClr val="1515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3" name="直接连接符 52"/>
          <p:cNvCxnSpPr/>
          <p:nvPr/>
        </p:nvCxnSpPr>
        <p:spPr>
          <a:xfrm>
            <a:off x="8549634" y="5815710"/>
            <a:ext cx="927597" cy="0"/>
          </a:xfrm>
          <a:prstGeom prst="line">
            <a:avLst/>
          </a:prstGeom>
          <a:ln w="25400">
            <a:solidFill>
              <a:srgbClr val="EC7061"/>
            </a:solidFill>
            <a:prstDash val="dash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 flipV="1">
            <a:off x="8549635" y="6160091"/>
            <a:ext cx="927596" cy="2"/>
          </a:xfrm>
          <a:prstGeom prst="line">
            <a:avLst/>
          </a:prstGeom>
          <a:ln w="25400">
            <a:solidFill>
              <a:srgbClr val="00B0F0"/>
            </a:solidFill>
            <a:prstDash val="sys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9493464" y="5667648"/>
            <a:ext cx="4667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IGP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9493464" y="6013714"/>
            <a:ext cx="26581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Протокол распределения меток</a:t>
            </a:r>
          </a:p>
        </p:txBody>
      </p:sp>
    </p:spTree>
    <p:extLst>
      <p:ext uri="{BB962C8B-B14F-4D97-AF65-F5344CB8AC3E}">
        <p14:creationId xmlns:p14="http://schemas.microsoft.com/office/powerpoint/2010/main" val="162776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800" dirty="0"/>
              <a:t>Для решения проблем, связанных с IP-передачей и пересылкой MPLS, был предложен метод сегментной маршрутизации (SR). SR вносит следующие улучшения:</a:t>
            </a:r>
          </a:p>
          <a:p>
            <a:pPr marL="745939" lvl="1" indent="-342900">
              <a:buSzPct val="100000"/>
              <a:buFont typeface="+mj-lt"/>
              <a:buAutoNum type="arabicPeriod"/>
            </a:pPr>
            <a:r>
              <a:rPr lang="ru-RU" sz="1600" dirty="0">
                <a:sym typeface="Huawei Sans" panose="020C0503030203020204" pitchFamily="34" charset="0"/>
              </a:rPr>
              <a:t>Расширяет существующие протоколы.</a:t>
            </a:r>
          </a:p>
          <a:p>
            <a:pPr lvl="2"/>
            <a:r>
              <a:rPr lang="ru-RU" sz="1400" dirty="0">
                <a:sym typeface="Huawei Sans" panose="020C0503030203020204" pitchFamily="34" charset="0"/>
              </a:rPr>
              <a:t>Расширенные протоколы IGP и BGP могут распределять метки, устраняя необходимость в других протоколах распределения меток в сетях.</a:t>
            </a:r>
          </a:p>
          <a:p>
            <a:pPr marL="745939" lvl="1" indent="-342900">
              <a:buSzPct val="100000"/>
              <a:buFont typeface="+mj-lt"/>
              <a:buAutoNum type="arabicPeriod"/>
            </a:pPr>
            <a:r>
              <a:rPr lang="ru-RU" sz="1600" dirty="0">
                <a:sym typeface="Huawei Sans" panose="020C0503030203020204" pitchFamily="34" charset="0"/>
              </a:rPr>
              <a:t>Представляет механизм маршрутизации от источника.</a:t>
            </a:r>
          </a:p>
          <a:p>
            <a:pPr lvl="2"/>
            <a:r>
              <a:rPr lang="ru-RU" sz="1400" dirty="0">
                <a:sym typeface="Huawei Sans" panose="020C0503030203020204" pitchFamily="34" charset="0"/>
              </a:rPr>
              <a:t>Механизм маршрутизации от источника позволяет контроллерам централизованно вычислять пути.</a:t>
            </a:r>
          </a:p>
          <a:p>
            <a:pPr marL="745939" lvl="1" indent="-342900">
              <a:buSzPct val="100000"/>
              <a:buFont typeface="+mj-lt"/>
              <a:buAutoNum type="arabicPeriod"/>
            </a:pPr>
            <a:r>
              <a:rPr lang="ru-RU" sz="1600" dirty="0">
                <a:sym typeface="Huawei Sans" panose="020C0503030203020204" pitchFamily="34" charset="0"/>
              </a:rPr>
              <a:t>Позволяет услугам </a:t>
            </a:r>
            <a:r>
              <a:rPr lang="ru-RU" sz="1600" dirty="0" smtClean="0">
                <a:sym typeface="Huawei Sans" panose="020C0503030203020204" pitchFamily="34" charset="0"/>
              </a:rPr>
              <a:t>определять сети.</a:t>
            </a:r>
            <a:endParaRPr lang="ru-RU" sz="1600" dirty="0">
              <a:sym typeface="Huawei Sans" panose="020C0503030203020204" pitchFamily="34" charset="0"/>
            </a:endParaRPr>
          </a:p>
          <a:p>
            <a:pPr lvl="2"/>
            <a:r>
              <a:rPr lang="ru-RU" sz="1400" dirty="0">
                <a:sym typeface="Huawei Sans" panose="020C0503030203020204" pitchFamily="34" charset="0"/>
              </a:rPr>
              <a:t>Услуги управляют сетями. После того, как к услугам </a:t>
            </a:r>
            <a:r>
              <a:rPr lang="ru-RU" sz="1400" dirty="0" smtClean="0">
                <a:sym typeface="Huawei Sans" panose="020C0503030203020204" pitchFamily="34" charset="0"/>
              </a:rPr>
              <a:t>предъявляются определённые требования</a:t>
            </a:r>
            <a:r>
              <a:rPr lang="ru-RU" sz="1400" dirty="0">
                <a:sym typeface="Huawei Sans" panose="020C0503030203020204" pitchFamily="34" charset="0"/>
              </a:rPr>
              <a:t>, например, требования к задержке, полосе пропускания и скорости потери пакетов, контроллер </a:t>
            </a:r>
            <a:r>
              <a:rPr lang="ru-RU" sz="1400" dirty="0" smtClean="0">
                <a:sym typeface="Huawei Sans" panose="020C0503030203020204" pitchFamily="34" charset="0"/>
              </a:rPr>
              <a:t>собирает </a:t>
            </a:r>
            <a:r>
              <a:rPr lang="ru-RU" sz="1400" dirty="0">
                <a:sym typeface="Huawei Sans" panose="020C0503030203020204" pitchFamily="34" charset="0"/>
              </a:rPr>
              <a:t>информацию, например, о топологии сети, использовании полосы пропускания и задержке, и </a:t>
            </a:r>
            <a:r>
              <a:rPr lang="ru-RU" sz="1400" dirty="0" smtClean="0">
                <a:sym typeface="Huawei Sans" panose="020C0503030203020204" pitchFamily="34" charset="0"/>
              </a:rPr>
              <a:t>вычисляет явные </a:t>
            </a:r>
            <a:r>
              <a:rPr lang="ru-RU" sz="1400" dirty="0">
                <a:sym typeface="Huawei Sans" panose="020C0503030203020204" pitchFamily="34" charset="0"/>
              </a:rPr>
              <a:t>пути на основе этих требований.</a:t>
            </a:r>
          </a:p>
          <a:p>
            <a:endParaRPr lang="zh-CN" altLang="en-US" sz="1800" dirty="0">
              <a:sym typeface="Huawei Sans" panose="020C0503030203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Общая информация о сегментной маршрутизации</a:t>
            </a:r>
          </a:p>
        </p:txBody>
      </p:sp>
    </p:spTree>
    <p:extLst>
      <p:ext uri="{BB962C8B-B14F-4D97-AF65-F5344CB8AC3E}">
        <p14:creationId xmlns:p14="http://schemas.microsoft.com/office/powerpoint/2010/main" val="408601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b="1" dirty="0">
                <a:latin typeface="Huawei Sans" panose="020C0503030203020204" pitchFamily="34" charset="0"/>
                <a:ea typeface="+mj-ea"/>
                <a:sym typeface="Huawei Sans" panose="020C0503030203020204" pitchFamily="34" charset="0"/>
              </a:rPr>
              <a:t>Обзор ранних технологий WAN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Реализация и настройка PPP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Реализация и настройка PPPoE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Развитие технологий WAN</a:t>
            </a:r>
          </a:p>
        </p:txBody>
      </p:sp>
    </p:spTree>
    <p:extLst>
      <p:ext uri="{BB962C8B-B14F-4D97-AF65-F5344CB8AC3E}">
        <p14:creationId xmlns:p14="http://schemas.microsoft.com/office/powerpoint/2010/main" val="99705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700" dirty="0"/>
              <a:t>SR разделяет путь на сегменты и назначает этим сегментам идентификаторы (SID).</a:t>
            </a:r>
          </a:p>
          <a:p>
            <a:r>
              <a:rPr lang="ru-RU" sz="1700" dirty="0"/>
              <a:t>SID назначаются узлам пересылки или смежным каналам. В этом примере SID узлов пересылки выражены в виде 1600X, где X </a:t>
            </a:r>
            <a:r>
              <a:rPr lang="ru-RU" sz="1800" dirty="0"/>
              <a:t>—</a:t>
            </a:r>
            <a:r>
              <a:rPr lang="ru-RU" sz="1700" dirty="0" smtClean="0"/>
              <a:t> </a:t>
            </a:r>
            <a:r>
              <a:rPr lang="ru-RU" sz="1700" dirty="0"/>
              <a:t>это идентификатор узла; SID смежных каналов выражены в виде 160XX, где XX указывает идентификаторы узлов на обоих концах канала.</a:t>
            </a:r>
          </a:p>
          <a:p>
            <a:endParaRPr lang="zh-CN" altLang="en-US" sz="18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Реализация пересылки SR (1)</a:t>
            </a:r>
          </a:p>
        </p:txBody>
      </p:sp>
      <p:sp>
        <p:nvSpPr>
          <p:cNvPr id="66" name="圆角矩形 65"/>
          <p:cNvSpPr/>
          <p:nvPr/>
        </p:nvSpPr>
        <p:spPr>
          <a:xfrm>
            <a:off x="2496234" y="3236818"/>
            <a:ext cx="7161447" cy="2989270"/>
          </a:xfrm>
          <a:prstGeom prst="roundRect">
            <a:avLst>
              <a:gd name="adj" fmla="val 6116"/>
            </a:avLst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 dirty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pic>
        <p:nvPicPr>
          <p:cNvPr id="85" name="图片 84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857" y="5453154"/>
            <a:ext cx="540000" cy="442800"/>
          </a:xfrm>
          <a:prstGeom prst="rect">
            <a:avLst/>
          </a:prstGeom>
        </p:spPr>
      </p:pic>
      <p:pic>
        <p:nvPicPr>
          <p:cNvPr id="86" name="图片 85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857" y="3662388"/>
            <a:ext cx="540000" cy="442800"/>
          </a:xfrm>
          <a:prstGeom prst="rect">
            <a:avLst/>
          </a:prstGeom>
        </p:spPr>
      </p:pic>
      <p:pic>
        <p:nvPicPr>
          <p:cNvPr id="87" name="图片 86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138" y="4561676"/>
            <a:ext cx="540000" cy="442800"/>
          </a:xfrm>
          <a:prstGeom prst="rect">
            <a:avLst/>
          </a:prstGeom>
        </p:spPr>
      </p:pic>
      <p:pic>
        <p:nvPicPr>
          <p:cNvPr id="88" name="图片 87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328" y="4536760"/>
            <a:ext cx="540000" cy="442800"/>
          </a:xfrm>
          <a:prstGeom prst="rect">
            <a:avLst/>
          </a:prstGeom>
        </p:spPr>
      </p:pic>
      <p:pic>
        <p:nvPicPr>
          <p:cNvPr id="89" name="图片 88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474" y="4561676"/>
            <a:ext cx="540000" cy="442800"/>
          </a:xfrm>
          <a:prstGeom prst="rect">
            <a:avLst/>
          </a:prstGeom>
        </p:spPr>
      </p:pic>
      <p:pic>
        <p:nvPicPr>
          <p:cNvPr id="90" name="图片 89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884" y="4536760"/>
            <a:ext cx="540000" cy="442800"/>
          </a:xfrm>
          <a:prstGeom prst="rect">
            <a:avLst/>
          </a:prstGeom>
        </p:spPr>
      </p:pic>
      <p:cxnSp>
        <p:nvCxnSpPr>
          <p:cNvPr id="91" name="直接连接符 90"/>
          <p:cNvCxnSpPr>
            <a:stCxn id="87" idx="1"/>
            <a:endCxn id="89" idx="3"/>
          </p:cNvCxnSpPr>
          <p:nvPr/>
        </p:nvCxnSpPr>
        <p:spPr>
          <a:xfrm flipH="1">
            <a:off x="2985474" y="4783076"/>
            <a:ext cx="834664" cy="0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>
            <a:stCxn id="86" idx="1"/>
            <a:endCxn id="87" idx="0"/>
          </p:cNvCxnSpPr>
          <p:nvPr/>
        </p:nvCxnSpPr>
        <p:spPr>
          <a:xfrm flipH="1">
            <a:off x="4090138" y="3883788"/>
            <a:ext cx="1676719" cy="677888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>
            <a:stCxn id="87" idx="2"/>
            <a:endCxn id="85" idx="1"/>
          </p:cNvCxnSpPr>
          <p:nvPr/>
        </p:nvCxnSpPr>
        <p:spPr>
          <a:xfrm>
            <a:off x="4090138" y="5004476"/>
            <a:ext cx="1676719" cy="670078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stCxn id="86" idx="3"/>
            <a:endCxn id="88" idx="0"/>
          </p:cNvCxnSpPr>
          <p:nvPr/>
        </p:nvCxnSpPr>
        <p:spPr>
          <a:xfrm>
            <a:off x="6306857" y="3883788"/>
            <a:ext cx="1760471" cy="652972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stCxn id="85" idx="3"/>
            <a:endCxn id="88" idx="2"/>
          </p:cNvCxnSpPr>
          <p:nvPr/>
        </p:nvCxnSpPr>
        <p:spPr>
          <a:xfrm flipV="1">
            <a:off x="6306857" y="4979560"/>
            <a:ext cx="1760471" cy="694994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>
            <a:stCxn id="88" idx="3"/>
            <a:endCxn id="90" idx="1"/>
          </p:cNvCxnSpPr>
          <p:nvPr/>
        </p:nvCxnSpPr>
        <p:spPr>
          <a:xfrm>
            <a:off x="8337328" y="4758160"/>
            <a:ext cx="872556" cy="0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76"/>
          <p:cNvSpPr txBox="1"/>
          <p:nvPr/>
        </p:nvSpPr>
        <p:spPr>
          <a:xfrm>
            <a:off x="2508761" y="4999916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R1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3811760" y="5012442"/>
            <a:ext cx="687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R2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7913516" y="5013555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R5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9233870" y="4999916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R6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5795800" y="3325021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R3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5823645" y="5895954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R4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8698621" y="5860144"/>
            <a:ext cx="7056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rgbClr val="0070C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MPLS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="" xmlns:a16="http://schemas.microsoft.com/office/drawing/2014/main" id="{8DF71BA7-9CE7-4676-9483-ED4B1E98D856}"/>
              </a:ext>
            </a:extLst>
          </p:cNvPr>
          <p:cNvCxnSpPr>
            <a:cxnSpLocks/>
            <a:stCxn id="86" idx="2"/>
            <a:endCxn id="85" idx="0"/>
          </p:cNvCxnSpPr>
          <p:nvPr/>
        </p:nvCxnSpPr>
        <p:spPr>
          <a:xfrm>
            <a:off x="6036857" y="4105188"/>
            <a:ext cx="0" cy="1347966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文本框 101">
            <a:extLst>
              <a:ext uri="{FF2B5EF4-FFF2-40B4-BE49-F238E27FC236}">
                <a16:creationId xmlns="" xmlns:a16="http://schemas.microsoft.com/office/drawing/2014/main" id="{FEDC0433-E6FF-4569-A554-D02ECCFC3B07}"/>
              </a:ext>
            </a:extLst>
          </p:cNvPr>
          <p:cNvSpPr txBox="1"/>
          <p:nvPr/>
        </p:nvSpPr>
        <p:spPr>
          <a:xfrm>
            <a:off x="5465581" y="3060433"/>
            <a:ext cx="1096775" cy="307777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SID: 16003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="" xmlns:a16="http://schemas.microsoft.com/office/drawing/2014/main" id="{35C8D98E-9C15-4878-9850-AD05A58735D7}"/>
              </a:ext>
            </a:extLst>
          </p:cNvPr>
          <p:cNvSpPr txBox="1"/>
          <p:nvPr/>
        </p:nvSpPr>
        <p:spPr>
          <a:xfrm>
            <a:off x="3541750" y="4014492"/>
            <a:ext cx="1096775" cy="307777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SID: 16002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="" xmlns:a16="http://schemas.microsoft.com/office/drawing/2014/main" id="{51C7BD22-55C3-49C1-A7A7-6749ABF4B057}"/>
              </a:ext>
            </a:extLst>
          </p:cNvPr>
          <p:cNvSpPr txBox="1"/>
          <p:nvPr/>
        </p:nvSpPr>
        <p:spPr>
          <a:xfrm>
            <a:off x="7563085" y="4014579"/>
            <a:ext cx="1096775" cy="307777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SID: 16005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="" xmlns:a16="http://schemas.microsoft.com/office/drawing/2014/main" id="{C846EB6B-2748-4412-A584-E1ADD7A8C41A}"/>
              </a:ext>
            </a:extLst>
          </p:cNvPr>
          <p:cNvSpPr txBox="1"/>
          <p:nvPr/>
        </p:nvSpPr>
        <p:spPr>
          <a:xfrm rot="20322193">
            <a:off x="4609957" y="4220993"/>
            <a:ext cx="1096775" cy="3077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SID: 16023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="" xmlns:a16="http://schemas.microsoft.com/office/drawing/2014/main" id="{293A564B-0B51-44A3-9FFA-E30F29C1B2E8}"/>
              </a:ext>
            </a:extLst>
          </p:cNvPr>
          <p:cNvSpPr txBox="1"/>
          <p:nvPr/>
        </p:nvSpPr>
        <p:spPr>
          <a:xfrm rot="1252194">
            <a:off x="6465046" y="4232686"/>
            <a:ext cx="1096775" cy="3077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SID: 16035</a:t>
            </a:r>
          </a:p>
        </p:txBody>
      </p:sp>
      <p:pic>
        <p:nvPicPr>
          <p:cNvPr id="113" name="图片 112">
            <a:extLst>
              <a:ext uri="{FF2B5EF4-FFF2-40B4-BE49-F238E27FC236}">
                <a16:creationId xmlns="" xmlns:a16="http://schemas.microsoft.com/office/drawing/2014/main" id="{57BCE9C7-9C58-4D27-8254-1A8B21738BF0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39" y="4561676"/>
            <a:ext cx="540000" cy="442800"/>
          </a:xfrm>
          <a:prstGeom prst="rect">
            <a:avLst/>
          </a:prstGeom>
        </p:spPr>
      </p:pic>
      <p:cxnSp>
        <p:nvCxnSpPr>
          <p:cNvPr id="114" name="直接连接符 113">
            <a:extLst>
              <a:ext uri="{FF2B5EF4-FFF2-40B4-BE49-F238E27FC236}">
                <a16:creationId xmlns="" xmlns:a16="http://schemas.microsoft.com/office/drawing/2014/main" id="{660E76A8-14B2-4454-BD77-589FF68A6B11}"/>
              </a:ext>
            </a:extLst>
          </p:cNvPr>
          <p:cNvCxnSpPr>
            <a:cxnSpLocks/>
            <a:stCxn id="89" idx="1"/>
            <a:endCxn id="113" idx="3"/>
          </p:cNvCxnSpPr>
          <p:nvPr/>
        </p:nvCxnSpPr>
        <p:spPr>
          <a:xfrm flipH="1">
            <a:off x="1683239" y="4783076"/>
            <a:ext cx="762235" cy="0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5" name="图片 114">
            <a:extLst>
              <a:ext uri="{FF2B5EF4-FFF2-40B4-BE49-F238E27FC236}">
                <a16:creationId xmlns="" xmlns:a16="http://schemas.microsoft.com/office/drawing/2014/main" id="{5F7D7FCA-E9F0-44C4-8B3A-39A9EFF6F21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6210" y="4536760"/>
            <a:ext cx="540000" cy="442800"/>
          </a:xfrm>
          <a:prstGeom prst="rect">
            <a:avLst/>
          </a:prstGeom>
        </p:spPr>
      </p:pic>
      <p:cxnSp>
        <p:nvCxnSpPr>
          <p:cNvPr id="116" name="直接连接符 115">
            <a:extLst>
              <a:ext uri="{FF2B5EF4-FFF2-40B4-BE49-F238E27FC236}">
                <a16:creationId xmlns="" xmlns:a16="http://schemas.microsoft.com/office/drawing/2014/main" id="{88AFB2AA-DB3E-430D-B4A3-AB6F5C47EB72}"/>
              </a:ext>
            </a:extLst>
          </p:cNvPr>
          <p:cNvCxnSpPr>
            <a:cxnSpLocks/>
            <a:stCxn id="90" idx="3"/>
            <a:endCxn id="115" idx="1"/>
          </p:cNvCxnSpPr>
          <p:nvPr/>
        </p:nvCxnSpPr>
        <p:spPr>
          <a:xfrm>
            <a:off x="9749884" y="4758160"/>
            <a:ext cx="836326" cy="0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9143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600" dirty="0"/>
              <a:t>SID смежных каналов и сетевых </a:t>
            </a:r>
            <a:r>
              <a:rPr lang="ru-RU" sz="1600" dirty="0" smtClean="0"/>
              <a:t>узлов, расположенные в определенном порядке, формируют список </a:t>
            </a:r>
            <a:r>
              <a:rPr lang="ru-RU" sz="1600" dirty="0"/>
              <a:t>сегментов, который представляет собой путь пересылки. Список сегментов кодируется исходным узлом в заголовке пакета данных и передается вместе с пакетом данных. Основа SR — это инструкции, объясняющие куда и как отправлять пакеты.</a:t>
            </a:r>
          </a:p>
          <a:p>
            <a:endParaRPr lang="zh-CN" altLang="en-US" sz="18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Реализация пересылки SR (2)</a:t>
            </a:r>
          </a:p>
        </p:txBody>
      </p:sp>
      <p:sp>
        <p:nvSpPr>
          <p:cNvPr id="34" name="圆角矩形 65">
            <a:extLst>
              <a:ext uri="{FF2B5EF4-FFF2-40B4-BE49-F238E27FC236}">
                <a16:creationId xmlns="" xmlns:a16="http://schemas.microsoft.com/office/drawing/2014/main" id="{441F342A-7B1F-44BA-BF2F-3E988321DAE1}"/>
              </a:ext>
            </a:extLst>
          </p:cNvPr>
          <p:cNvSpPr/>
          <p:nvPr/>
        </p:nvSpPr>
        <p:spPr>
          <a:xfrm>
            <a:off x="2496234" y="3236818"/>
            <a:ext cx="7161447" cy="2989270"/>
          </a:xfrm>
          <a:prstGeom prst="roundRect">
            <a:avLst>
              <a:gd name="adj" fmla="val 6116"/>
            </a:avLst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 dirty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919D6BF3-A21C-4871-A303-1C507610D33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857" y="5453154"/>
            <a:ext cx="540000" cy="44280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060AAAE0-D4B5-4C64-8FDB-DDDD4DFC4E56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857" y="3662388"/>
            <a:ext cx="540000" cy="44280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73B6C527-0A1E-4B54-B3A0-BEF6A7DAD46D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0138" y="4561676"/>
            <a:ext cx="540000" cy="442800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27316CAE-F279-4052-83FB-C63F0CDA7E6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328" y="4536760"/>
            <a:ext cx="540000" cy="442800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="" xmlns:a16="http://schemas.microsoft.com/office/drawing/2014/main" id="{4BE532DA-3398-42A8-8DA0-32C63278225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474" y="4561676"/>
            <a:ext cx="540000" cy="442800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65D24338-3C15-4BBF-A779-F3A46CFFB9F4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9884" y="4536760"/>
            <a:ext cx="540000" cy="442800"/>
          </a:xfrm>
          <a:prstGeom prst="rect">
            <a:avLst/>
          </a:prstGeom>
        </p:spPr>
      </p:pic>
      <p:cxnSp>
        <p:nvCxnSpPr>
          <p:cNvPr id="41" name="直接连接符 40">
            <a:extLst>
              <a:ext uri="{FF2B5EF4-FFF2-40B4-BE49-F238E27FC236}">
                <a16:creationId xmlns="" xmlns:a16="http://schemas.microsoft.com/office/drawing/2014/main" id="{6FCCD514-A024-488C-86C0-A3140083BF96}"/>
              </a:ext>
            </a:extLst>
          </p:cNvPr>
          <p:cNvCxnSpPr>
            <a:stCxn id="37" idx="1"/>
            <a:endCxn id="39" idx="3"/>
          </p:cNvCxnSpPr>
          <p:nvPr/>
        </p:nvCxnSpPr>
        <p:spPr>
          <a:xfrm flipH="1">
            <a:off x="2985474" y="4783076"/>
            <a:ext cx="834664" cy="0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89D2445E-F9E5-42E8-A23F-D7C235C35FD7}"/>
              </a:ext>
            </a:extLst>
          </p:cNvPr>
          <p:cNvCxnSpPr>
            <a:stCxn id="36" idx="1"/>
            <a:endCxn id="37" idx="0"/>
          </p:cNvCxnSpPr>
          <p:nvPr/>
        </p:nvCxnSpPr>
        <p:spPr>
          <a:xfrm flipH="1">
            <a:off x="4090138" y="3883788"/>
            <a:ext cx="1676719" cy="677888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="" xmlns:a16="http://schemas.microsoft.com/office/drawing/2014/main" id="{A74A2273-7980-4FAA-96CA-B5375D7596BE}"/>
              </a:ext>
            </a:extLst>
          </p:cNvPr>
          <p:cNvCxnSpPr>
            <a:stCxn id="37" idx="2"/>
            <a:endCxn id="35" idx="1"/>
          </p:cNvCxnSpPr>
          <p:nvPr/>
        </p:nvCxnSpPr>
        <p:spPr>
          <a:xfrm>
            <a:off x="4090138" y="5004476"/>
            <a:ext cx="1676719" cy="670078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1CF6756F-84F1-4B7B-B5A9-EF78FC064CA2}"/>
              </a:ext>
            </a:extLst>
          </p:cNvPr>
          <p:cNvCxnSpPr>
            <a:stCxn id="36" idx="3"/>
            <a:endCxn id="38" idx="0"/>
          </p:cNvCxnSpPr>
          <p:nvPr/>
        </p:nvCxnSpPr>
        <p:spPr>
          <a:xfrm>
            <a:off x="6306857" y="3883788"/>
            <a:ext cx="1760471" cy="652972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="" xmlns:a16="http://schemas.microsoft.com/office/drawing/2014/main" id="{307026ED-7B47-400E-959E-BB9AAFC7D81F}"/>
              </a:ext>
            </a:extLst>
          </p:cNvPr>
          <p:cNvCxnSpPr>
            <a:stCxn id="35" idx="3"/>
            <a:endCxn id="38" idx="2"/>
          </p:cNvCxnSpPr>
          <p:nvPr/>
        </p:nvCxnSpPr>
        <p:spPr>
          <a:xfrm flipV="1">
            <a:off x="6306857" y="4979560"/>
            <a:ext cx="1760471" cy="694994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72346461-1E5B-4C5B-B64A-C3CFA89C25FC}"/>
              </a:ext>
            </a:extLst>
          </p:cNvPr>
          <p:cNvCxnSpPr>
            <a:stCxn id="38" idx="3"/>
            <a:endCxn id="40" idx="1"/>
          </p:cNvCxnSpPr>
          <p:nvPr/>
        </p:nvCxnSpPr>
        <p:spPr>
          <a:xfrm>
            <a:off x="8337328" y="4758160"/>
            <a:ext cx="872556" cy="0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640F6BCB-C1E6-4BB2-A1F5-C3A6E2C59699}"/>
              </a:ext>
            </a:extLst>
          </p:cNvPr>
          <p:cNvSpPr txBox="1"/>
          <p:nvPr/>
        </p:nvSpPr>
        <p:spPr>
          <a:xfrm>
            <a:off x="2508761" y="4999916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R1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D38C0DBF-CA2E-4E6A-AF76-8367C78F2786}"/>
              </a:ext>
            </a:extLst>
          </p:cNvPr>
          <p:cNvSpPr txBox="1"/>
          <p:nvPr/>
        </p:nvSpPr>
        <p:spPr>
          <a:xfrm>
            <a:off x="3811760" y="5012442"/>
            <a:ext cx="687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R2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="" xmlns:a16="http://schemas.microsoft.com/office/drawing/2014/main" id="{77D86CF9-8C59-4A01-BD05-9FAE0FD02245}"/>
              </a:ext>
            </a:extLst>
          </p:cNvPr>
          <p:cNvSpPr txBox="1"/>
          <p:nvPr/>
        </p:nvSpPr>
        <p:spPr>
          <a:xfrm>
            <a:off x="7913516" y="5013555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R5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33465B76-ED8D-41E4-99CC-3B07E20C4183}"/>
              </a:ext>
            </a:extLst>
          </p:cNvPr>
          <p:cNvSpPr txBox="1"/>
          <p:nvPr/>
        </p:nvSpPr>
        <p:spPr>
          <a:xfrm>
            <a:off x="9233870" y="4999916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R6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4CE9BCCE-7CDD-4537-8728-5045D2E2DDA3}"/>
              </a:ext>
            </a:extLst>
          </p:cNvPr>
          <p:cNvSpPr txBox="1"/>
          <p:nvPr/>
        </p:nvSpPr>
        <p:spPr>
          <a:xfrm>
            <a:off x="5795800" y="3325021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R3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FF44DDAD-F294-4966-9C51-7B7FE21B269F}"/>
              </a:ext>
            </a:extLst>
          </p:cNvPr>
          <p:cNvSpPr txBox="1"/>
          <p:nvPr/>
        </p:nvSpPr>
        <p:spPr>
          <a:xfrm>
            <a:off x="5823645" y="5895954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R4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35E1FA0D-8778-46E9-B2D0-29C7CF05BF34}"/>
              </a:ext>
            </a:extLst>
          </p:cNvPr>
          <p:cNvSpPr txBox="1"/>
          <p:nvPr/>
        </p:nvSpPr>
        <p:spPr>
          <a:xfrm>
            <a:off x="8698621" y="5860144"/>
            <a:ext cx="7056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rgbClr val="0070C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MPLS</a:t>
            </a:r>
          </a:p>
        </p:txBody>
      </p:sp>
      <p:cxnSp>
        <p:nvCxnSpPr>
          <p:cNvPr id="54" name="直接连接符 53">
            <a:extLst>
              <a:ext uri="{FF2B5EF4-FFF2-40B4-BE49-F238E27FC236}">
                <a16:creationId xmlns="" xmlns:a16="http://schemas.microsoft.com/office/drawing/2014/main" id="{E3334A46-98E3-4C16-97DF-AB7F1C73C115}"/>
              </a:ext>
            </a:extLst>
          </p:cNvPr>
          <p:cNvCxnSpPr>
            <a:cxnSpLocks/>
            <a:stCxn id="36" idx="2"/>
            <a:endCxn id="35" idx="0"/>
          </p:cNvCxnSpPr>
          <p:nvPr/>
        </p:nvCxnSpPr>
        <p:spPr>
          <a:xfrm>
            <a:off x="6036857" y="4105188"/>
            <a:ext cx="0" cy="1347966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0201CF77-AD3A-4F24-BE41-BE76D1BA18AD}"/>
              </a:ext>
            </a:extLst>
          </p:cNvPr>
          <p:cNvSpPr txBox="1"/>
          <p:nvPr/>
        </p:nvSpPr>
        <p:spPr>
          <a:xfrm>
            <a:off x="5465581" y="3060433"/>
            <a:ext cx="1096775" cy="307777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SID: 16003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B7B1142F-E4F3-4359-9379-B686756F9C83}"/>
              </a:ext>
            </a:extLst>
          </p:cNvPr>
          <p:cNvSpPr txBox="1"/>
          <p:nvPr/>
        </p:nvSpPr>
        <p:spPr>
          <a:xfrm>
            <a:off x="7563085" y="4014579"/>
            <a:ext cx="1096775" cy="307777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SID: 16005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F9AE9890-2E8A-4305-9D83-007F05B2560C}"/>
              </a:ext>
            </a:extLst>
          </p:cNvPr>
          <p:cNvSpPr txBox="1"/>
          <p:nvPr/>
        </p:nvSpPr>
        <p:spPr>
          <a:xfrm rot="1252194">
            <a:off x="6465046" y="4232686"/>
            <a:ext cx="1096775" cy="3077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SID: 16035</a:t>
            </a:r>
          </a:p>
        </p:txBody>
      </p:sp>
      <p:pic>
        <p:nvPicPr>
          <p:cNvPr id="61" name="图片 60">
            <a:extLst>
              <a:ext uri="{FF2B5EF4-FFF2-40B4-BE49-F238E27FC236}">
                <a16:creationId xmlns="" xmlns:a16="http://schemas.microsoft.com/office/drawing/2014/main" id="{29A241E2-70EA-448E-9F6A-459DAB932CB3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239" y="4561676"/>
            <a:ext cx="540000" cy="442800"/>
          </a:xfrm>
          <a:prstGeom prst="rect">
            <a:avLst/>
          </a:prstGeom>
        </p:spPr>
      </p:pic>
      <p:cxnSp>
        <p:nvCxnSpPr>
          <p:cNvPr id="62" name="直接连接符 61">
            <a:extLst>
              <a:ext uri="{FF2B5EF4-FFF2-40B4-BE49-F238E27FC236}">
                <a16:creationId xmlns="" xmlns:a16="http://schemas.microsoft.com/office/drawing/2014/main" id="{953502B2-7A41-41AD-A16C-7D52530F3156}"/>
              </a:ext>
            </a:extLst>
          </p:cNvPr>
          <p:cNvCxnSpPr>
            <a:cxnSpLocks/>
            <a:stCxn id="39" idx="1"/>
            <a:endCxn id="61" idx="3"/>
          </p:cNvCxnSpPr>
          <p:nvPr/>
        </p:nvCxnSpPr>
        <p:spPr>
          <a:xfrm flipH="1">
            <a:off x="1683239" y="4783076"/>
            <a:ext cx="762235" cy="0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图片 62">
            <a:extLst>
              <a:ext uri="{FF2B5EF4-FFF2-40B4-BE49-F238E27FC236}">
                <a16:creationId xmlns="" xmlns:a16="http://schemas.microsoft.com/office/drawing/2014/main" id="{731E02DB-46B0-40C0-9E89-D77256B20638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6210" y="4536760"/>
            <a:ext cx="540000" cy="442800"/>
          </a:xfrm>
          <a:prstGeom prst="rect">
            <a:avLst/>
          </a:prstGeom>
        </p:spPr>
      </p:pic>
      <p:cxnSp>
        <p:nvCxnSpPr>
          <p:cNvPr id="64" name="直接连接符 63">
            <a:extLst>
              <a:ext uri="{FF2B5EF4-FFF2-40B4-BE49-F238E27FC236}">
                <a16:creationId xmlns="" xmlns:a16="http://schemas.microsoft.com/office/drawing/2014/main" id="{01AD167C-4E2A-499D-AB02-57DAE4E8092B}"/>
              </a:ext>
            </a:extLst>
          </p:cNvPr>
          <p:cNvCxnSpPr>
            <a:cxnSpLocks/>
            <a:stCxn id="40" idx="3"/>
            <a:endCxn id="63" idx="1"/>
          </p:cNvCxnSpPr>
          <p:nvPr/>
        </p:nvCxnSpPr>
        <p:spPr>
          <a:xfrm>
            <a:off x="9749884" y="4758160"/>
            <a:ext cx="836326" cy="0"/>
          </a:xfrm>
          <a:prstGeom prst="line">
            <a:avLst/>
          </a:prstGeom>
          <a:ln w="1905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表格 64">
            <a:extLst>
              <a:ext uri="{FF2B5EF4-FFF2-40B4-BE49-F238E27FC236}">
                <a16:creationId xmlns="" xmlns:a16="http://schemas.microsoft.com/office/drawing/2014/main" id="{9D75C267-7BE3-417F-887C-EB7DBB4FE475}"/>
              </a:ext>
            </a:extLst>
          </p:cNvPr>
          <p:cNvGraphicFramePr>
            <a:graphicFrameLocks noGrp="1"/>
          </p:cNvGraphicFramePr>
          <p:nvPr/>
        </p:nvGraphicFramePr>
        <p:xfrm>
          <a:off x="2114757" y="2667000"/>
          <a:ext cx="977559" cy="15240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775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51751"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+mn-ea"/>
                          <a:cs typeface="+mn-cs"/>
                        </a:rPr>
                        <a:t>16003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26236788"/>
                  </a:ext>
                </a:extLst>
              </a:tr>
              <a:tr h="151751"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+mn-ea"/>
                          <a:cs typeface="+mn-cs"/>
                        </a:rPr>
                        <a:t>16035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751"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+mn-ea"/>
                          <a:cs typeface="+mn-cs"/>
                        </a:rPr>
                        <a:t>16005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1751"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ru-RU" sz="140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+mn-ea"/>
                          <a:cs typeface="+mn-cs"/>
                        </a:rPr>
                        <a:t>IP-адрес</a:t>
                      </a:r>
                    </a:p>
                  </a:txBody>
                  <a:tcPr marL="0" marR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0279"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ru-RU" sz="140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+mn-ea"/>
                          <a:cs typeface="+mn-cs"/>
                        </a:rPr>
                        <a:t>Данные</a:t>
                      </a:r>
                    </a:p>
                  </a:txBody>
                  <a:tcPr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677E653A-120C-4B0D-B076-AA5E03E017F4}"/>
              </a:ext>
            </a:extLst>
          </p:cNvPr>
          <p:cNvSpPr/>
          <p:nvPr/>
        </p:nvSpPr>
        <p:spPr>
          <a:xfrm>
            <a:off x="1866377" y="3722710"/>
            <a:ext cx="8511697" cy="911921"/>
          </a:xfrm>
          <a:custGeom>
            <a:avLst/>
            <a:gdLst>
              <a:gd name="connsiteX0" fmla="*/ 0 w 7352386"/>
              <a:gd name="connsiteY0" fmla="*/ 799318 h 867136"/>
              <a:gd name="connsiteX1" fmla="*/ 826717 w 7352386"/>
              <a:gd name="connsiteY1" fmla="*/ 774266 h 867136"/>
              <a:gd name="connsiteX2" fmla="*/ 2505205 w 7352386"/>
              <a:gd name="connsiteY2" fmla="*/ 35230 h 867136"/>
              <a:gd name="connsiteX3" fmla="*/ 3983276 w 7352386"/>
              <a:gd name="connsiteY3" fmla="*/ 185543 h 867136"/>
              <a:gd name="connsiteX4" fmla="*/ 5285983 w 7352386"/>
              <a:gd name="connsiteY4" fmla="*/ 774266 h 867136"/>
              <a:gd name="connsiteX5" fmla="*/ 7064679 w 7352386"/>
              <a:gd name="connsiteY5" fmla="*/ 861948 h 867136"/>
              <a:gd name="connsiteX6" fmla="*/ 7327726 w 7352386"/>
              <a:gd name="connsiteY6" fmla="*/ 849422 h 867136"/>
              <a:gd name="connsiteX0" fmla="*/ 0 w 8392047"/>
              <a:gd name="connsiteY0" fmla="*/ 836896 h 875820"/>
              <a:gd name="connsiteX1" fmla="*/ 1866378 w 8392047"/>
              <a:gd name="connsiteY1" fmla="*/ 774266 h 875820"/>
              <a:gd name="connsiteX2" fmla="*/ 3544866 w 8392047"/>
              <a:gd name="connsiteY2" fmla="*/ 35230 h 875820"/>
              <a:gd name="connsiteX3" fmla="*/ 5022937 w 8392047"/>
              <a:gd name="connsiteY3" fmla="*/ 185543 h 875820"/>
              <a:gd name="connsiteX4" fmla="*/ 6325644 w 8392047"/>
              <a:gd name="connsiteY4" fmla="*/ 774266 h 875820"/>
              <a:gd name="connsiteX5" fmla="*/ 8104340 w 8392047"/>
              <a:gd name="connsiteY5" fmla="*/ 861948 h 875820"/>
              <a:gd name="connsiteX6" fmla="*/ 8367387 w 8392047"/>
              <a:gd name="connsiteY6" fmla="*/ 849422 h 875820"/>
              <a:gd name="connsiteX0" fmla="*/ 0 w 8442151"/>
              <a:gd name="connsiteY0" fmla="*/ 849422 h 884157"/>
              <a:gd name="connsiteX1" fmla="*/ 1916482 w 8442151"/>
              <a:gd name="connsiteY1" fmla="*/ 774266 h 884157"/>
              <a:gd name="connsiteX2" fmla="*/ 3594970 w 8442151"/>
              <a:gd name="connsiteY2" fmla="*/ 35230 h 884157"/>
              <a:gd name="connsiteX3" fmla="*/ 5073041 w 8442151"/>
              <a:gd name="connsiteY3" fmla="*/ 185543 h 884157"/>
              <a:gd name="connsiteX4" fmla="*/ 6375748 w 8442151"/>
              <a:gd name="connsiteY4" fmla="*/ 774266 h 884157"/>
              <a:gd name="connsiteX5" fmla="*/ 8154444 w 8442151"/>
              <a:gd name="connsiteY5" fmla="*/ 861948 h 884157"/>
              <a:gd name="connsiteX6" fmla="*/ 8417491 w 8442151"/>
              <a:gd name="connsiteY6" fmla="*/ 849422 h 884157"/>
              <a:gd name="connsiteX0" fmla="*/ 0 w 8517307"/>
              <a:gd name="connsiteY0" fmla="*/ 899526 h 922269"/>
              <a:gd name="connsiteX1" fmla="*/ 1991638 w 8517307"/>
              <a:gd name="connsiteY1" fmla="*/ 774266 h 922269"/>
              <a:gd name="connsiteX2" fmla="*/ 3670126 w 8517307"/>
              <a:gd name="connsiteY2" fmla="*/ 35230 h 922269"/>
              <a:gd name="connsiteX3" fmla="*/ 5148197 w 8517307"/>
              <a:gd name="connsiteY3" fmla="*/ 185543 h 922269"/>
              <a:gd name="connsiteX4" fmla="*/ 6450904 w 8517307"/>
              <a:gd name="connsiteY4" fmla="*/ 774266 h 922269"/>
              <a:gd name="connsiteX5" fmla="*/ 8229600 w 8517307"/>
              <a:gd name="connsiteY5" fmla="*/ 861948 h 922269"/>
              <a:gd name="connsiteX6" fmla="*/ 8492647 w 8517307"/>
              <a:gd name="connsiteY6" fmla="*/ 849422 h 922269"/>
              <a:gd name="connsiteX0" fmla="*/ 0 w 8517307"/>
              <a:gd name="connsiteY0" fmla="*/ 899526 h 899526"/>
              <a:gd name="connsiteX1" fmla="*/ 1991638 w 8517307"/>
              <a:gd name="connsiteY1" fmla="*/ 774266 h 899526"/>
              <a:gd name="connsiteX2" fmla="*/ 3670126 w 8517307"/>
              <a:gd name="connsiteY2" fmla="*/ 35230 h 899526"/>
              <a:gd name="connsiteX3" fmla="*/ 5148197 w 8517307"/>
              <a:gd name="connsiteY3" fmla="*/ 185543 h 899526"/>
              <a:gd name="connsiteX4" fmla="*/ 6450904 w 8517307"/>
              <a:gd name="connsiteY4" fmla="*/ 774266 h 899526"/>
              <a:gd name="connsiteX5" fmla="*/ 8229600 w 8517307"/>
              <a:gd name="connsiteY5" fmla="*/ 861948 h 899526"/>
              <a:gd name="connsiteX6" fmla="*/ 8492647 w 8517307"/>
              <a:gd name="connsiteY6" fmla="*/ 849422 h 899526"/>
              <a:gd name="connsiteX0" fmla="*/ 0 w 8517307"/>
              <a:gd name="connsiteY0" fmla="*/ 888613 h 888613"/>
              <a:gd name="connsiteX1" fmla="*/ 1991638 w 8517307"/>
              <a:gd name="connsiteY1" fmla="*/ 763353 h 888613"/>
              <a:gd name="connsiteX2" fmla="*/ 3670126 w 8517307"/>
              <a:gd name="connsiteY2" fmla="*/ 24317 h 888613"/>
              <a:gd name="connsiteX3" fmla="*/ 5167247 w 8517307"/>
              <a:gd name="connsiteY3" fmla="*/ 231780 h 888613"/>
              <a:gd name="connsiteX4" fmla="*/ 6450904 w 8517307"/>
              <a:gd name="connsiteY4" fmla="*/ 763353 h 888613"/>
              <a:gd name="connsiteX5" fmla="*/ 8229600 w 8517307"/>
              <a:gd name="connsiteY5" fmla="*/ 851035 h 888613"/>
              <a:gd name="connsiteX6" fmla="*/ 8492647 w 8517307"/>
              <a:gd name="connsiteY6" fmla="*/ 838509 h 888613"/>
              <a:gd name="connsiteX0" fmla="*/ 0 w 8517307"/>
              <a:gd name="connsiteY0" fmla="*/ 890406 h 890406"/>
              <a:gd name="connsiteX1" fmla="*/ 1991638 w 8517307"/>
              <a:gd name="connsiteY1" fmla="*/ 765146 h 890406"/>
              <a:gd name="connsiteX2" fmla="*/ 3670126 w 8517307"/>
              <a:gd name="connsiteY2" fmla="*/ 26110 h 890406"/>
              <a:gd name="connsiteX3" fmla="*/ 5167247 w 8517307"/>
              <a:gd name="connsiteY3" fmla="*/ 233573 h 890406"/>
              <a:gd name="connsiteX4" fmla="*/ 6450904 w 8517307"/>
              <a:gd name="connsiteY4" fmla="*/ 765146 h 890406"/>
              <a:gd name="connsiteX5" fmla="*/ 8229600 w 8517307"/>
              <a:gd name="connsiteY5" fmla="*/ 852828 h 890406"/>
              <a:gd name="connsiteX6" fmla="*/ 8492647 w 8517307"/>
              <a:gd name="connsiteY6" fmla="*/ 840302 h 890406"/>
              <a:gd name="connsiteX0" fmla="*/ 0 w 8517307"/>
              <a:gd name="connsiteY0" fmla="*/ 941858 h 941858"/>
              <a:gd name="connsiteX1" fmla="*/ 1991638 w 8517307"/>
              <a:gd name="connsiteY1" fmla="*/ 816598 h 941858"/>
              <a:gd name="connsiteX2" fmla="*/ 4241626 w 8517307"/>
              <a:gd name="connsiteY2" fmla="*/ 20412 h 941858"/>
              <a:gd name="connsiteX3" fmla="*/ 5167247 w 8517307"/>
              <a:gd name="connsiteY3" fmla="*/ 285025 h 941858"/>
              <a:gd name="connsiteX4" fmla="*/ 6450904 w 8517307"/>
              <a:gd name="connsiteY4" fmla="*/ 816598 h 941858"/>
              <a:gd name="connsiteX5" fmla="*/ 8229600 w 8517307"/>
              <a:gd name="connsiteY5" fmla="*/ 904280 h 941858"/>
              <a:gd name="connsiteX6" fmla="*/ 8492647 w 8517307"/>
              <a:gd name="connsiteY6" fmla="*/ 891754 h 941858"/>
              <a:gd name="connsiteX0" fmla="*/ 0 w 8517307"/>
              <a:gd name="connsiteY0" fmla="*/ 923547 h 923547"/>
              <a:gd name="connsiteX1" fmla="*/ 1991638 w 8517307"/>
              <a:gd name="connsiteY1" fmla="*/ 798287 h 923547"/>
              <a:gd name="connsiteX2" fmla="*/ 4241626 w 8517307"/>
              <a:gd name="connsiteY2" fmla="*/ 2101 h 923547"/>
              <a:gd name="connsiteX3" fmla="*/ 5167247 w 8517307"/>
              <a:gd name="connsiteY3" fmla="*/ 266714 h 923547"/>
              <a:gd name="connsiteX4" fmla="*/ 6450904 w 8517307"/>
              <a:gd name="connsiteY4" fmla="*/ 798287 h 923547"/>
              <a:gd name="connsiteX5" fmla="*/ 8229600 w 8517307"/>
              <a:gd name="connsiteY5" fmla="*/ 885969 h 923547"/>
              <a:gd name="connsiteX6" fmla="*/ 8492647 w 8517307"/>
              <a:gd name="connsiteY6" fmla="*/ 873443 h 923547"/>
              <a:gd name="connsiteX0" fmla="*/ 0 w 8517307"/>
              <a:gd name="connsiteY0" fmla="*/ 921492 h 921492"/>
              <a:gd name="connsiteX1" fmla="*/ 1991638 w 8517307"/>
              <a:gd name="connsiteY1" fmla="*/ 796232 h 921492"/>
              <a:gd name="connsiteX2" fmla="*/ 4241626 w 8517307"/>
              <a:gd name="connsiteY2" fmla="*/ 46 h 921492"/>
              <a:gd name="connsiteX3" fmla="*/ 5167247 w 8517307"/>
              <a:gd name="connsiteY3" fmla="*/ 264659 h 921492"/>
              <a:gd name="connsiteX4" fmla="*/ 6450904 w 8517307"/>
              <a:gd name="connsiteY4" fmla="*/ 796232 h 921492"/>
              <a:gd name="connsiteX5" fmla="*/ 8229600 w 8517307"/>
              <a:gd name="connsiteY5" fmla="*/ 883914 h 921492"/>
              <a:gd name="connsiteX6" fmla="*/ 8492647 w 8517307"/>
              <a:gd name="connsiteY6" fmla="*/ 871388 h 921492"/>
              <a:gd name="connsiteX0" fmla="*/ 0 w 8517307"/>
              <a:gd name="connsiteY0" fmla="*/ 921446 h 921446"/>
              <a:gd name="connsiteX1" fmla="*/ 1991638 w 8517307"/>
              <a:gd name="connsiteY1" fmla="*/ 796186 h 921446"/>
              <a:gd name="connsiteX2" fmla="*/ 4241626 w 8517307"/>
              <a:gd name="connsiteY2" fmla="*/ 0 h 921446"/>
              <a:gd name="connsiteX3" fmla="*/ 6450904 w 8517307"/>
              <a:gd name="connsiteY3" fmla="*/ 796186 h 921446"/>
              <a:gd name="connsiteX4" fmla="*/ 8229600 w 8517307"/>
              <a:gd name="connsiteY4" fmla="*/ 883868 h 921446"/>
              <a:gd name="connsiteX5" fmla="*/ 8492647 w 8517307"/>
              <a:gd name="connsiteY5" fmla="*/ 871342 h 921446"/>
              <a:gd name="connsiteX0" fmla="*/ 0 w 8517307"/>
              <a:gd name="connsiteY0" fmla="*/ 911921 h 911921"/>
              <a:gd name="connsiteX1" fmla="*/ 1991638 w 8517307"/>
              <a:gd name="connsiteY1" fmla="*/ 786661 h 911921"/>
              <a:gd name="connsiteX2" fmla="*/ 4165426 w 8517307"/>
              <a:gd name="connsiteY2" fmla="*/ 0 h 911921"/>
              <a:gd name="connsiteX3" fmla="*/ 6450904 w 8517307"/>
              <a:gd name="connsiteY3" fmla="*/ 786661 h 911921"/>
              <a:gd name="connsiteX4" fmla="*/ 8229600 w 8517307"/>
              <a:gd name="connsiteY4" fmla="*/ 874343 h 911921"/>
              <a:gd name="connsiteX5" fmla="*/ 8492647 w 8517307"/>
              <a:gd name="connsiteY5" fmla="*/ 861817 h 911921"/>
              <a:gd name="connsiteX0" fmla="*/ 0 w 8517307"/>
              <a:gd name="connsiteY0" fmla="*/ 911921 h 911921"/>
              <a:gd name="connsiteX1" fmla="*/ 1991638 w 8517307"/>
              <a:gd name="connsiteY1" fmla="*/ 786661 h 911921"/>
              <a:gd name="connsiteX2" fmla="*/ 4165426 w 8517307"/>
              <a:gd name="connsiteY2" fmla="*/ 0 h 911921"/>
              <a:gd name="connsiteX3" fmla="*/ 6450904 w 8517307"/>
              <a:gd name="connsiteY3" fmla="*/ 786661 h 911921"/>
              <a:gd name="connsiteX4" fmla="*/ 8229600 w 8517307"/>
              <a:gd name="connsiteY4" fmla="*/ 874343 h 911921"/>
              <a:gd name="connsiteX5" fmla="*/ 8492647 w 8517307"/>
              <a:gd name="connsiteY5" fmla="*/ 899917 h 911921"/>
              <a:gd name="connsiteX0" fmla="*/ 0 w 8356099"/>
              <a:gd name="connsiteY0" fmla="*/ 911921 h 911921"/>
              <a:gd name="connsiteX1" fmla="*/ 1991638 w 8356099"/>
              <a:gd name="connsiteY1" fmla="*/ 786661 h 911921"/>
              <a:gd name="connsiteX2" fmla="*/ 4165426 w 8356099"/>
              <a:gd name="connsiteY2" fmla="*/ 0 h 911921"/>
              <a:gd name="connsiteX3" fmla="*/ 6450904 w 8356099"/>
              <a:gd name="connsiteY3" fmla="*/ 786661 h 911921"/>
              <a:gd name="connsiteX4" fmla="*/ 8229600 w 8356099"/>
              <a:gd name="connsiteY4" fmla="*/ 874343 h 911921"/>
              <a:gd name="connsiteX5" fmla="*/ 8187847 w 8356099"/>
              <a:gd name="connsiteY5" fmla="*/ 861817 h 911921"/>
              <a:gd name="connsiteX0" fmla="*/ 0 w 8313700"/>
              <a:gd name="connsiteY0" fmla="*/ 911921 h 911921"/>
              <a:gd name="connsiteX1" fmla="*/ 1991638 w 8313700"/>
              <a:gd name="connsiteY1" fmla="*/ 786661 h 911921"/>
              <a:gd name="connsiteX2" fmla="*/ 4165426 w 8313700"/>
              <a:gd name="connsiteY2" fmla="*/ 0 h 911921"/>
              <a:gd name="connsiteX3" fmla="*/ 6450904 w 8313700"/>
              <a:gd name="connsiteY3" fmla="*/ 786661 h 911921"/>
              <a:gd name="connsiteX4" fmla="*/ 8229600 w 8313700"/>
              <a:gd name="connsiteY4" fmla="*/ 874343 h 911921"/>
              <a:gd name="connsiteX5" fmla="*/ 8022747 w 8313700"/>
              <a:gd name="connsiteY5" fmla="*/ 874517 h 911921"/>
              <a:gd name="connsiteX0" fmla="*/ 0 w 8522385"/>
              <a:gd name="connsiteY0" fmla="*/ 911921 h 911921"/>
              <a:gd name="connsiteX1" fmla="*/ 1991638 w 8522385"/>
              <a:gd name="connsiteY1" fmla="*/ 786661 h 911921"/>
              <a:gd name="connsiteX2" fmla="*/ 4165426 w 8522385"/>
              <a:gd name="connsiteY2" fmla="*/ 0 h 911921"/>
              <a:gd name="connsiteX3" fmla="*/ 6450904 w 8522385"/>
              <a:gd name="connsiteY3" fmla="*/ 786661 h 911921"/>
              <a:gd name="connsiteX4" fmla="*/ 8229600 w 8522385"/>
              <a:gd name="connsiteY4" fmla="*/ 874343 h 911921"/>
              <a:gd name="connsiteX5" fmla="*/ 8498997 w 8522385"/>
              <a:gd name="connsiteY5" fmla="*/ 899917 h 911921"/>
              <a:gd name="connsiteX0" fmla="*/ 0 w 8527532"/>
              <a:gd name="connsiteY0" fmla="*/ 911921 h 911921"/>
              <a:gd name="connsiteX1" fmla="*/ 1991638 w 8527532"/>
              <a:gd name="connsiteY1" fmla="*/ 786661 h 911921"/>
              <a:gd name="connsiteX2" fmla="*/ 4165426 w 8527532"/>
              <a:gd name="connsiteY2" fmla="*/ 0 h 911921"/>
              <a:gd name="connsiteX3" fmla="*/ 6450904 w 8527532"/>
              <a:gd name="connsiteY3" fmla="*/ 786661 h 911921"/>
              <a:gd name="connsiteX4" fmla="*/ 8229600 w 8527532"/>
              <a:gd name="connsiteY4" fmla="*/ 874343 h 911921"/>
              <a:gd name="connsiteX5" fmla="*/ 8505347 w 8527532"/>
              <a:gd name="connsiteY5" fmla="*/ 868167 h 911921"/>
              <a:gd name="connsiteX0" fmla="*/ 0 w 8505347"/>
              <a:gd name="connsiteY0" fmla="*/ 911921 h 911921"/>
              <a:gd name="connsiteX1" fmla="*/ 1991638 w 8505347"/>
              <a:gd name="connsiteY1" fmla="*/ 786661 h 911921"/>
              <a:gd name="connsiteX2" fmla="*/ 4165426 w 8505347"/>
              <a:gd name="connsiteY2" fmla="*/ 0 h 911921"/>
              <a:gd name="connsiteX3" fmla="*/ 6450904 w 8505347"/>
              <a:gd name="connsiteY3" fmla="*/ 786661 h 911921"/>
              <a:gd name="connsiteX4" fmla="*/ 8505347 w 8505347"/>
              <a:gd name="connsiteY4" fmla="*/ 868167 h 911921"/>
              <a:gd name="connsiteX0" fmla="*/ 0 w 8546078"/>
              <a:gd name="connsiteY0" fmla="*/ 911921 h 911921"/>
              <a:gd name="connsiteX1" fmla="*/ 1991638 w 8546078"/>
              <a:gd name="connsiteY1" fmla="*/ 786661 h 911921"/>
              <a:gd name="connsiteX2" fmla="*/ 4165426 w 8546078"/>
              <a:gd name="connsiteY2" fmla="*/ 0 h 911921"/>
              <a:gd name="connsiteX3" fmla="*/ 6450904 w 8546078"/>
              <a:gd name="connsiteY3" fmla="*/ 786661 h 911921"/>
              <a:gd name="connsiteX4" fmla="*/ 8344423 w 8546078"/>
              <a:gd name="connsiteY4" fmla="*/ 900090 h 911921"/>
              <a:gd name="connsiteX5" fmla="*/ 8505347 w 8546078"/>
              <a:gd name="connsiteY5" fmla="*/ 868167 h 911921"/>
              <a:gd name="connsiteX0" fmla="*/ 0 w 8511697"/>
              <a:gd name="connsiteY0" fmla="*/ 911921 h 911921"/>
              <a:gd name="connsiteX1" fmla="*/ 1991638 w 8511697"/>
              <a:gd name="connsiteY1" fmla="*/ 786661 h 911921"/>
              <a:gd name="connsiteX2" fmla="*/ 4165426 w 8511697"/>
              <a:gd name="connsiteY2" fmla="*/ 0 h 911921"/>
              <a:gd name="connsiteX3" fmla="*/ 6450904 w 8511697"/>
              <a:gd name="connsiteY3" fmla="*/ 786661 h 911921"/>
              <a:gd name="connsiteX4" fmla="*/ 8344423 w 8511697"/>
              <a:gd name="connsiteY4" fmla="*/ 900090 h 911921"/>
              <a:gd name="connsiteX5" fmla="*/ 8511697 w 8511697"/>
              <a:gd name="connsiteY5" fmla="*/ 893567 h 911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511697" h="911921">
                <a:moveTo>
                  <a:pt x="0" y="911921"/>
                </a:moveTo>
                <a:cubicBezTo>
                  <a:pt x="204591" y="900439"/>
                  <a:pt x="1297400" y="938648"/>
                  <a:pt x="1991638" y="786661"/>
                </a:cubicBezTo>
                <a:cubicBezTo>
                  <a:pt x="2685876" y="634674"/>
                  <a:pt x="3422215" y="0"/>
                  <a:pt x="4165426" y="0"/>
                </a:cubicBezTo>
                <a:cubicBezTo>
                  <a:pt x="4908637" y="0"/>
                  <a:pt x="5754405" y="636646"/>
                  <a:pt x="6450904" y="786661"/>
                </a:cubicBezTo>
                <a:cubicBezTo>
                  <a:pt x="7147403" y="936676"/>
                  <a:pt x="8002016" y="886506"/>
                  <a:pt x="8344423" y="900090"/>
                </a:cubicBezTo>
                <a:lnTo>
                  <a:pt x="8511697" y="893567"/>
                </a:lnTo>
              </a:path>
            </a:pathLst>
          </a:custGeom>
          <a:noFill/>
          <a:ln w="38100"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24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600" dirty="0">
                <a:sym typeface="Huawei Sans" panose="020C0503030203020204" pitchFamily="34" charset="0"/>
              </a:rPr>
              <a:t>Развертывание SR выполняется с контроллером или без контроллера. Если используется контроллер, контроллер собирает информацию, резервирует ресурсы пути, вычисляет пути и доставляет результаты исходному узлу. Этот режим является предпочтительным.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Режимы развертывания SR</a:t>
            </a:r>
          </a:p>
        </p:txBody>
      </p:sp>
      <p:cxnSp>
        <p:nvCxnSpPr>
          <p:cNvPr id="6" name="直接连接符 5"/>
          <p:cNvCxnSpPr>
            <a:cxnSpLocks/>
            <a:stCxn id="14" idx="3"/>
            <a:endCxn id="11" idx="1"/>
          </p:cNvCxnSpPr>
          <p:nvPr/>
        </p:nvCxnSpPr>
        <p:spPr>
          <a:xfrm>
            <a:off x="6721135" y="5176477"/>
            <a:ext cx="1473552" cy="8085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cxnSpLocks/>
            <a:stCxn id="14" idx="3"/>
            <a:endCxn id="10" idx="1"/>
          </p:cNvCxnSpPr>
          <p:nvPr/>
        </p:nvCxnSpPr>
        <p:spPr>
          <a:xfrm flipV="1">
            <a:off x="6721135" y="4430599"/>
            <a:ext cx="1498604" cy="7458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cxnSpLocks/>
            <a:stCxn id="15" idx="1"/>
            <a:endCxn id="10" idx="3"/>
          </p:cNvCxnSpPr>
          <p:nvPr/>
        </p:nvCxnSpPr>
        <p:spPr>
          <a:xfrm flipH="1" flipV="1">
            <a:off x="8759739" y="4430599"/>
            <a:ext cx="1528303" cy="7471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cxnSpLocks/>
            <a:stCxn id="15" idx="1"/>
            <a:endCxn id="11" idx="3"/>
          </p:cNvCxnSpPr>
          <p:nvPr/>
        </p:nvCxnSpPr>
        <p:spPr>
          <a:xfrm flipH="1">
            <a:off x="8734687" y="5177787"/>
            <a:ext cx="1553355" cy="80719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739" y="4209199"/>
            <a:ext cx="540000" cy="442800"/>
          </a:xfrm>
          <a:prstGeom prst="rect">
            <a:avLst/>
          </a:prstGeom>
        </p:spPr>
      </p:pic>
      <p:pic>
        <p:nvPicPr>
          <p:cNvPr id="11" name="图片 10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687" y="5763586"/>
            <a:ext cx="540000" cy="4428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257739" y="4662646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R2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257739" y="5424395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R4</a:t>
            </a:r>
          </a:p>
        </p:txBody>
      </p:sp>
      <p:pic>
        <p:nvPicPr>
          <p:cNvPr id="14" name="图片 13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135" y="4955077"/>
            <a:ext cx="540000" cy="442800"/>
          </a:xfrm>
          <a:prstGeom prst="rect">
            <a:avLst/>
          </a:prstGeom>
        </p:spPr>
      </p:pic>
      <p:pic>
        <p:nvPicPr>
          <p:cNvPr id="15" name="图片 14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8042" y="4956387"/>
            <a:ext cx="540000" cy="4428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0186848" y="5399187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R3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216581" y="5399187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R1</a:t>
            </a:r>
          </a:p>
        </p:txBody>
      </p:sp>
      <p:cxnSp>
        <p:nvCxnSpPr>
          <p:cNvPr id="35" name="直接连接符 34"/>
          <p:cNvCxnSpPr>
            <a:cxnSpLocks/>
          </p:cNvCxnSpPr>
          <p:nvPr/>
        </p:nvCxnSpPr>
        <p:spPr>
          <a:xfrm flipH="1">
            <a:off x="6465480" y="3108867"/>
            <a:ext cx="1767371" cy="1675434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480938" y="3049577"/>
            <a:ext cx="0" cy="907314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cxnSpLocks/>
          </p:cNvCxnSpPr>
          <p:nvPr/>
        </p:nvCxnSpPr>
        <p:spPr>
          <a:xfrm>
            <a:off x="8734687" y="3062892"/>
            <a:ext cx="1659896" cy="1792681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 rot="16200000">
            <a:off x="8242521" y="3384117"/>
            <a:ext cx="8653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PCEP</a:t>
            </a:r>
          </a:p>
        </p:txBody>
      </p:sp>
      <p:sp>
        <p:nvSpPr>
          <p:cNvPr id="41" name="文本框 40"/>
          <p:cNvSpPr txBox="1"/>
          <p:nvPr/>
        </p:nvSpPr>
        <p:spPr>
          <a:xfrm rot="2909419">
            <a:off x="9324085" y="3664400"/>
            <a:ext cx="8643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BGP-LS</a:t>
            </a:r>
          </a:p>
        </p:txBody>
      </p:sp>
      <p:sp>
        <p:nvSpPr>
          <p:cNvPr id="42" name="文本框 41"/>
          <p:cNvSpPr txBox="1"/>
          <p:nvPr/>
        </p:nvSpPr>
        <p:spPr>
          <a:xfrm rot="19104862">
            <a:off x="6591913" y="3563961"/>
            <a:ext cx="11224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NETCONF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342"/>
          <a:stretch/>
        </p:blipFill>
        <p:spPr>
          <a:xfrm>
            <a:off x="7333960" y="2523250"/>
            <a:ext cx="2268645" cy="457335"/>
          </a:xfrm>
          <a:prstGeom prst="rect">
            <a:avLst/>
          </a:prstGeom>
        </p:spPr>
      </p:pic>
      <p:cxnSp>
        <p:nvCxnSpPr>
          <p:cNvPr id="63" name="直接连接符 62">
            <a:extLst>
              <a:ext uri="{FF2B5EF4-FFF2-40B4-BE49-F238E27FC236}">
                <a16:creationId xmlns="" xmlns:a16="http://schemas.microsoft.com/office/drawing/2014/main" id="{F0A2B598-81B4-43E4-A4FB-14913EEE13A5}"/>
              </a:ext>
            </a:extLst>
          </p:cNvPr>
          <p:cNvCxnSpPr>
            <a:cxnSpLocks/>
            <a:stCxn id="71" idx="3"/>
            <a:endCxn id="68" idx="1"/>
          </p:cNvCxnSpPr>
          <p:nvPr/>
        </p:nvCxnSpPr>
        <p:spPr>
          <a:xfrm>
            <a:off x="1761948" y="5176477"/>
            <a:ext cx="1473552" cy="8085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>
            <a:extLst>
              <a:ext uri="{FF2B5EF4-FFF2-40B4-BE49-F238E27FC236}">
                <a16:creationId xmlns="" xmlns:a16="http://schemas.microsoft.com/office/drawing/2014/main" id="{815B3E7B-852D-432E-A17B-A6C9F1B48019}"/>
              </a:ext>
            </a:extLst>
          </p:cNvPr>
          <p:cNvCxnSpPr>
            <a:cxnSpLocks/>
            <a:stCxn id="71" idx="3"/>
            <a:endCxn id="67" idx="1"/>
          </p:cNvCxnSpPr>
          <p:nvPr/>
        </p:nvCxnSpPr>
        <p:spPr>
          <a:xfrm flipV="1">
            <a:off x="1761948" y="4430599"/>
            <a:ext cx="1498604" cy="74587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>
            <a:extLst>
              <a:ext uri="{FF2B5EF4-FFF2-40B4-BE49-F238E27FC236}">
                <a16:creationId xmlns="" xmlns:a16="http://schemas.microsoft.com/office/drawing/2014/main" id="{1EC45488-6237-48E8-A859-61F5B2A0AED6}"/>
              </a:ext>
            </a:extLst>
          </p:cNvPr>
          <p:cNvCxnSpPr>
            <a:cxnSpLocks/>
            <a:stCxn id="72" idx="1"/>
            <a:endCxn id="67" idx="3"/>
          </p:cNvCxnSpPr>
          <p:nvPr/>
        </p:nvCxnSpPr>
        <p:spPr>
          <a:xfrm flipH="1" flipV="1">
            <a:off x="3800552" y="4430599"/>
            <a:ext cx="1528303" cy="7471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="" xmlns:a16="http://schemas.microsoft.com/office/drawing/2014/main" id="{CB88C074-B97B-4F71-A4B5-E18951AC9C15}"/>
              </a:ext>
            </a:extLst>
          </p:cNvPr>
          <p:cNvCxnSpPr>
            <a:cxnSpLocks/>
            <a:stCxn id="72" idx="1"/>
            <a:endCxn id="68" idx="3"/>
          </p:cNvCxnSpPr>
          <p:nvPr/>
        </p:nvCxnSpPr>
        <p:spPr>
          <a:xfrm flipH="1">
            <a:off x="3775500" y="5177787"/>
            <a:ext cx="1553355" cy="80719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图片 66">
            <a:extLst>
              <a:ext uri="{FF2B5EF4-FFF2-40B4-BE49-F238E27FC236}">
                <a16:creationId xmlns="" xmlns:a16="http://schemas.microsoft.com/office/drawing/2014/main" id="{B4457C9D-6D0B-4F38-A7DF-DCAC1522519B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552" y="4209199"/>
            <a:ext cx="540000" cy="442800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="" xmlns:a16="http://schemas.microsoft.com/office/drawing/2014/main" id="{DA23575F-A002-450E-9156-9B85071CDA67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500" y="5763586"/>
            <a:ext cx="540000" cy="442800"/>
          </a:xfrm>
          <a:prstGeom prst="rect">
            <a:avLst/>
          </a:prstGeom>
        </p:spPr>
      </p:pic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30EEF90F-1627-4A12-B328-E0309CCA4371}"/>
              </a:ext>
            </a:extLst>
          </p:cNvPr>
          <p:cNvSpPr txBox="1"/>
          <p:nvPr/>
        </p:nvSpPr>
        <p:spPr>
          <a:xfrm>
            <a:off x="3298552" y="4662646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R2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E245B8A5-AFC5-400E-A425-1292D07981A5}"/>
              </a:ext>
            </a:extLst>
          </p:cNvPr>
          <p:cNvSpPr txBox="1"/>
          <p:nvPr/>
        </p:nvSpPr>
        <p:spPr>
          <a:xfrm>
            <a:off x="3298552" y="5424395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R4</a:t>
            </a:r>
          </a:p>
        </p:txBody>
      </p:sp>
      <p:pic>
        <p:nvPicPr>
          <p:cNvPr id="71" name="图片 70">
            <a:extLst>
              <a:ext uri="{FF2B5EF4-FFF2-40B4-BE49-F238E27FC236}">
                <a16:creationId xmlns="" xmlns:a16="http://schemas.microsoft.com/office/drawing/2014/main" id="{3B979E03-B02A-4D45-B60C-C70DDCA0F51C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948" y="4955077"/>
            <a:ext cx="540000" cy="442800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="" xmlns:a16="http://schemas.microsoft.com/office/drawing/2014/main" id="{23F60ECC-F097-4D32-B510-B5FFC7EF90FE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855" y="4956387"/>
            <a:ext cx="540000" cy="442800"/>
          </a:xfrm>
          <a:prstGeom prst="rect">
            <a:avLst/>
          </a:prstGeom>
        </p:spPr>
      </p:pic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FF8F506C-EB20-4AD4-B514-2D40EF207AE9}"/>
              </a:ext>
            </a:extLst>
          </p:cNvPr>
          <p:cNvSpPr txBox="1"/>
          <p:nvPr/>
        </p:nvSpPr>
        <p:spPr>
          <a:xfrm>
            <a:off x="5227661" y="5399187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R3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A368898B-CF05-443E-AAAA-5948C89D8B0A}"/>
              </a:ext>
            </a:extLst>
          </p:cNvPr>
          <p:cNvSpPr txBox="1"/>
          <p:nvPr/>
        </p:nvSpPr>
        <p:spPr>
          <a:xfrm>
            <a:off x="1257394" y="5399187"/>
            <a:ext cx="413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R1</a:t>
            </a:r>
          </a:p>
        </p:txBody>
      </p:sp>
      <p:cxnSp>
        <p:nvCxnSpPr>
          <p:cNvPr id="75" name="直接连接符 74">
            <a:extLst>
              <a:ext uri="{FF2B5EF4-FFF2-40B4-BE49-F238E27FC236}">
                <a16:creationId xmlns="" xmlns:a16="http://schemas.microsoft.com/office/drawing/2014/main" id="{1B0A5276-351B-4700-964A-C09E60166DE6}"/>
              </a:ext>
            </a:extLst>
          </p:cNvPr>
          <p:cNvCxnSpPr>
            <a:cxnSpLocks/>
          </p:cNvCxnSpPr>
          <p:nvPr/>
        </p:nvCxnSpPr>
        <p:spPr>
          <a:xfrm flipH="1">
            <a:off x="1506293" y="3108867"/>
            <a:ext cx="1767371" cy="1675434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="" xmlns:a16="http://schemas.microsoft.com/office/drawing/2014/main" id="{61E0B293-5F63-4EC8-A623-1F9D2E870DB4}"/>
              </a:ext>
            </a:extLst>
          </p:cNvPr>
          <p:cNvCxnSpPr/>
          <p:nvPr/>
        </p:nvCxnSpPr>
        <p:spPr>
          <a:xfrm>
            <a:off x="3521751" y="3049577"/>
            <a:ext cx="0" cy="907314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="" xmlns:a16="http://schemas.microsoft.com/office/drawing/2014/main" id="{17FCDA33-D088-49BD-B31C-1B059399FEFC}"/>
              </a:ext>
            </a:extLst>
          </p:cNvPr>
          <p:cNvCxnSpPr>
            <a:cxnSpLocks/>
          </p:cNvCxnSpPr>
          <p:nvPr/>
        </p:nvCxnSpPr>
        <p:spPr>
          <a:xfrm>
            <a:off x="3775500" y="3062892"/>
            <a:ext cx="1659896" cy="1792681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28C3A0A0-E5BC-4018-AB23-0CD3C84C83F0}"/>
              </a:ext>
            </a:extLst>
          </p:cNvPr>
          <p:cNvSpPr txBox="1"/>
          <p:nvPr/>
        </p:nvSpPr>
        <p:spPr>
          <a:xfrm rot="16200000">
            <a:off x="3294220" y="3362347"/>
            <a:ext cx="8653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CLI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8271067F-E562-4743-919B-0C410100EF16}"/>
              </a:ext>
            </a:extLst>
          </p:cNvPr>
          <p:cNvSpPr txBox="1"/>
          <p:nvPr/>
        </p:nvSpPr>
        <p:spPr>
          <a:xfrm rot="2909419">
            <a:off x="4435526" y="3447171"/>
            <a:ext cx="471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CLI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7B945528-BBB3-4108-AA69-6AB140DE507B}"/>
              </a:ext>
            </a:extLst>
          </p:cNvPr>
          <p:cNvSpPr txBox="1"/>
          <p:nvPr/>
        </p:nvSpPr>
        <p:spPr>
          <a:xfrm rot="19104862">
            <a:off x="2178001" y="3452812"/>
            <a:ext cx="4716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CLI</a:t>
            </a:r>
          </a:p>
        </p:txBody>
      </p:sp>
      <p:pic>
        <p:nvPicPr>
          <p:cNvPr id="82" name="图片 81">
            <a:extLst>
              <a:ext uri="{FF2B5EF4-FFF2-40B4-BE49-F238E27FC236}">
                <a16:creationId xmlns="" xmlns:a16="http://schemas.microsoft.com/office/drawing/2014/main" id="{CBAE1704-FEBB-401B-A6C3-73B0B6A08466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751" y="2548276"/>
            <a:ext cx="540000" cy="44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86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文本占位符 4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300" dirty="0">
                <a:sym typeface="Huawei Sans" panose="020C0503030203020204" pitchFamily="34" charset="0"/>
              </a:rPr>
              <a:t>SR можно использовать для простого определения пути переадресации пакета. В действующей сети могут быть определены </a:t>
            </a:r>
            <a:r>
              <a:rPr lang="ru-RU" sz="1300" dirty="0" smtClean="0">
                <a:sym typeface="Huawei Sans" panose="020C0503030203020204" pitchFamily="34" charset="0"/>
              </a:rPr>
              <a:t>разные </a:t>
            </a:r>
            <a:r>
              <a:rPr lang="ru-RU" sz="1300" dirty="0">
                <a:sym typeface="Huawei Sans" panose="020C0503030203020204" pitchFamily="34" charset="0"/>
              </a:rPr>
              <a:t>пути для различных услуг. В этом примере для реализации сети, ориентированной на услуги, определены три </a:t>
            </a:r>
            <a:r>
              <a:rPr lang="ru-RU" sz="1300" dirty="0" smtClean="0">
                <a:sym typeface="Huawei Sans" panose="020C0503030203020204" pitchFamily="34" charset="0"/>
              </a:rPr>
              <a:t>явных пути </a:t>
            </a:r>
            <a:r>
              <a:rPr lang="ru-RU" sz="1300" dirty="0">
                <a:sym typeface="Huawei Sans" panose="020C0503030203020204" pitchFamily="34" charset="0"/>
              </a:rPr>
              <a:t>для загрузки данных, видео и голосовых услуг. Устройства управляют контроллером, который может быстро предоставить пути в реальном времени.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Применение SR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3948AC4B-AFA1-4B65-834B-F50B59207A4B}"/>
              </a:ext>
            </a:extLst>
          </p:cNvPr>
          <p:cNvGrpSpPr/>
          <p:nvPr/>
        </p:nvGrpSpPr>
        <p:grpSpPr>
          <a:xfrm>
            <a:off x="1129473" y="2888918"/>
            <a:ext cx="9441391" cy="3456788"/>
            <a:chOff x="990024" y="2676330"/>
            <a:chExt cx="9441391" cy="3456788"/>
          </a:xfrm>
        </p:grpSpPr>
        <p:grpSp>
          <p:nvGrpSpPr>
            <p:cNvPr id="4" name="组合 3"/>
            <p:cNvGrpSpPr/>
            <p:nvPr/>
          </p:nvGrpSpPr>
          <p:grpSpPr>
            <a:xfrm rot="10800000">
              <a:off x="9139803" y="3745918"/>
              <a:ext cx="1032830" cy="1941018"/>
              <a:chOff x="4518703" y="2205748"/>
              <a:chExt cx="1512166" cy="2521312"/>
            </a:xfrm>
          </p:grpSpPr>
          <p:cxnSp>
            <p:nvCxnSpPr>
              <p:cNvPr id="5" name="直接连接符 4"/>
              <p:cNvCxnSpPr/>
              <p:nvPr/>
            </p:nvCxnSpPr>
            <p:spPr>
              <a:xfrm rot="16200000" flipH="1">
                <a:off x="4644458" y="3340649"/>
                <a:ext cx="1260656" cy="151216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 rot="16200000">
                <a:off x="4644458" y="2079993"/>
                <a:ext cx="1260656" cy="151216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直接连接符 6"/>
            <p:cNvCxnSpPr/>
            <p:nvPr/>
          </p:nvCxnSpPr>
          <p:spPr>
            <a:xfrm flipH="1">
              <a:off x="5849325" y="3753771"/>
              <a:ext cx="1760319" cy="193316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 flipV="1">
              <a:off x="5847380" y="3740422"/>
              <a:ext cx="1748548" cy="195436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4785173" y="3745918"/>
              <a:ext cx="1032830" cy="1941018"/>
              <a:chOff x="4518703" y="2205748"/>
              <a:chExt cx="1512166" cy="2521312"/>
            </a:xfrm>
          </p:grpSpPr>
          <p:cxnSp>
            <p:nvCxnSpPr>
              <p:cNvPr id="10" name="直接连接符 9"/>
              <p:cNvCxnSpPr/>
              <p:nvPr/>
            </p:nvCxnSpPr>
            <p:spPr>
              <a:xfrm rot="16200000" flipH="1">
                <a:off x="4644458" y="3340649"/>
                <a:ext cx="1260656" cy="151216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rot="16200000">
                <a:off x="4644458" y="2079993"/>
                <a:ext cx="1260656" cy="151216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" name="直接连接符 11"/>
            <p:cNvCxnSpPr/>
            <p:nvPr/>
          </p:nvCxnSpPr>
          <p:spPr>
            <a:xfrm flipH="1">
              <a:off x="5831720" y="3745918"/>
              <a:ext cx="331236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5831720" y="5694789"/>
              <a:ext cx="331236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7609644" y="3745918"/>
              <a:ext cx="0" cy="194887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圆角矩形 14"/>
            <p:cNvSpPr/>
            <p:nvPr/>
          </p:nvSpPr>
          <p:spPr>
            <a:xfrm>
              <a:off x="990024" y="4239395"/>
              <a:ext cx="1525439" cy="278077"/>
            </a:xfrm>
            <a:prstGeom prst="roundRect">
              <a:avLst/>
            </a:prstGeom>
            <a:solidFill>
              <a:srgbClr val="8CCAA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Загрузка данных</a:t>
              </a: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2151915" y="4612367"/>
              <a:ext cx="1080120" cy="278077"/>
            </a:xfrm>
            <a:prstGeom prst="roundRect">
              <a:avLst/>
            </a:prstGeom>
            <a:solidFill>
              <a:srgbClr val="EC706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>
                  <a:solidFill>
                    <a:schemeClr val="bg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Видео</a:t>
              </a: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2868488" y="4985339"/>
              <a:ext cx="1080120" cy="278077"/>
            </a:xfrm>
            <a:prstGeom prst="roundRect">
              <a:avLst/>
            </a:prstGeom>
            <a:solidFill>
              <a:srgbClr val="00B0F0"/>
            </a:solidFill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>
                  <a:solidFill>
                    <a:schemeClr val="bg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Голос</a:t>
              </a:r>
            </a:p>
          </p:txBody>
        </p:sp>
        <p:cxnSp>
          <p:nvCxnSpPr>
            <p:cNvPr id="18" name="直接箭头连接符 17"/>
            <p:cNvCxnSpPr/>
            <p:nvPr/>
          </p:nvCxnSpPr>
          <p:spPr>
            <a:xfrm>
              <a:off x="2520182" y="4347802"/>
              <a:ext cx="1440000" cy="0"/>
            </a:xfrm>
            <a:prstGeom prst="straightConnector1">
              <a:avLst/>
            </a:prstGeom>
            <a:ln w="38100">
              <a:solidFill>
                <a:srgbClr val="8CCAA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>
              <a:off x="3232260" y="4733442"/>
              <a:ext cx="900000" cy="0"/>
            </a:xfrm>
            <a:prstGeom prst="straightConnector1">
              <a:avLst/>
            </a:prstGeom>
            <a:ln w="38100">
              <a:solidFill>
                <a:srgbClr val="EC7061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>
              <a:off x="3948608" y="5135727"/>
              <a:ext cx="540060" cy="0"/>
            </a:xfrm>
            <a:prstGeom prst="straightConnector1">
              <a:avLst/>
            </a:prstGeom>
            <a:ln w="38100">
              <a:solidFill>
                <a:srgbClr val="00B0F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V="1">
              <a:off x="2076699" y="2701730"/>
              <a:ext cx="2053968" cy="1530853"/>
            </a:xfrm>
            <a:prstGeom prst="straightConnector1">
              <a:avLst/>
            </a:prstGeom>
            <a:ln w="28575">
              <a:solidFill>
                <a:srgbClr val="8CCAA1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 rot="19358263">
              <a:off x="1624275" y="3298158"/>
              <a:ext cx="256833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solidFill>
                    <a:srgbClr val="8CCAA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Высокая пропускная </a:t>
              </a:r>
              <a:r>
                <a:rPr lang="ru-RU" sz="1100" dirty="0" smtClean="0">
                  <a:solidFill>
                    <a:srgbClr val="8CCAA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способность</a:t>
              </a:r>
              <a:endParaRPr lang="ru-RU" sz="1100" dirty="0">
                <a:solidFill>
                  <a:srgbClr val="8CCAA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cxnSp>
          <p:nvCxnSpPr>
            <p:cNvPr id="23" name="直接箭头连接符 22"/>
            <p:cNvCxnSpPr/>
            <p:nvPr/>
          </p:nvCxnSpPr>
          <p:spPr>
            <a:xfrm flipV="1">
              <a:off x="2828851" y="2701730"/>
              <a:ext cx="1490315" cy="1883101"/>
            </a:xfrm>
            <a:prstGeom prst="straightConnector1">
              <a:avLst/>
            </a:prstGeom>
            <a:ln w="25400">
              <a:solidFill>
                <a:srgbClr val="EC7061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 rot="18488369">
              <a:off x="2740478" y="3582774"/>
              <a:ext cx="108074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b="1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Низкая задержка</a:t>
              </a:r>
            </a:p>
          </p:txBody>
        </p:sp>
        <p:cxnSp>
          <p:nvCxnSpPr>
            <p:cNvPr id="25" name="直接箭头连接符 24"/>
            <p:cNvCxnSpPr/>
            <p:nvPr/>
          </p:nvCxnSpPr>
          <p:spPr>
            <a:xfrm flipV="1">
              <a:off x="3876421" y="2701730"/>
              <a:ext cx="579657" cy="2283610"/>
            </a:xfrm>
            <a:prstGeom prst="straightConnector1">
              <a:avLst/>
            </a:prstGeom>
            <a:ln w="25400">
              <a:solidFill>
                <a:srgbClr val="00B0F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/>
            <p:cNvSpPr txBox="1"/>
            <p:nvPr/>
          </p:nvSpPr>
          <p:spPr>
            <a:xfrm rot="16970230">
              <a:off x="3077817" y="3622967"/>
              <a:ext cx="2004075" cy="2616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solidFill>
                    <a:srgbClr val="00B0F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Меньшие потери пакетов</a:t>
              </a:r>
            </a:p>
          </p:txBody>
        </p:sp>
        <p:cxnSp>
          <p:nvCxnSpPr>
            <p:cNvPr id="27" name="直接箭头连接符 26"/>
            <p:cNvCxnSpPr/>
            <p:nvPr/>
          </p:nvCxnSpPr>
          <p:spPr>
            <a:xfrm>
              <a:off x="5048438" y="2701730"/>
              <a:ext cx="735094" cy="731951"/>
            </a:xfrm>
            <a:prstGeom prst="straightConnector1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箭头连接符 27"/>
            <p:cNvCxnSpPr/>
            <p:nvPr/>
          </p:nvCxnSpPr>
          <p:spPr>
            <a:xfrm>
              <a:off x="4840803" y="2676330"/>
              <a:ext cx="0" cy="1770912"/>
            </a:xfrm>
            <a:prstGeom prst="straightConnector1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 rot="16200000">
              <a:off x="4547082" y="3358152"/>
              <a:ext cx="8867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>
                  <a:solidFill>
                    <a:schemeClr val="bg1">
                      <a:lumMod val="50000"/>
                    </a:schemeClr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NETCONF</a:t>
              </a:r>
            </a:p>
          </p:txBody>
        </p:sp>
        <p:cxnSp>
          <p:nvCxnSpPr>
            <p:cNvPr id="30" name="直接箭头连接符 29"/>
            <p:cNvCxnSpPr/>
            <p:nvPr/>
          </p:nvCxnSpPr>
          <p:spPr>
            <a:xfrm>
              <a:off x="4719583" y="2676330"/>
              <a:ext cx="0" cy="1770912"/>
            </a:xfrm>
            <a:prstGeom prst="straightConnector1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ash"/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 rot="16200000">
              <a:off x="4277302" y="3358152"/>
              <a:ext cx="5405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>
                  <a:solidFill>
                    <a:schemeClr val="bg1">
                      <a:lumMod val="50000"/>
                    </a:schemeClr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PCEP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 rot="2799415">
              <a:off x="5254798" y="2833927"/>
              <a:ext cx="5405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>
                  <a:solidFill>
                    <a:schemeClr val="bg1">
                      <a:lumMod val="50000"/>
                    </a:schemeClr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PCEP</a:t>
              </a: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285991" y="3408136"/>
              <a:ext cx="5143204" cy="1277472"/>
            </a:xfrm>
            <a:custGeom>
              <a:avLst/>
              <a:gdLst>
                <a:gd name="connsiteX0" fmla="*/ 0 w 4948518"/>
                <a:gd name="connsiteY0" fmla="*/ 806824 h 860612"/>
                <a:gd name="connsiteX1" fmla="*/ 874059 w 4948518"/>
                <a:gd name="connsiteY1" fmla="*/ 0 h 860612"/>
                <a:gd name="connsiteX2" fmla="*/ 4074459 w 4948518"/>
                <a:gd name="connsiteY2" fmla="*/ 0 h 860612"/>
                <a:gd name="connsiteX3" fmla="*/ 4948518 w 4948518"/>
                <a:gd name="connsiteY3" fmla="*/ 860612 h 860612"/>
                <a:gd name="connsiteX0" fmla="*/ 0 w 5519251"/>
                <a:gd name="connsiteY0" fmla="*/ 1277472 h 1277472"/>
                <a:gd name="connsiteX1" fmla="*/ 1444792 w 5519251"/>
                <a:gd name="connsiteY1" fmla="*/ 0 h 1277472"/>
                <a:gd name="connsiteX2" fmla="*/ 4645192 w 5519251"/>
                <a:gd name="connsiteY2" fmla="*/ 0 h 1277472"/>
                <a:gd name="connsiteX3" fmla="*/ 5519251 w 5519251"/>
                <a:gd name="connsiteY3" fmla="*/ 860612 h 1277472"/>
                <a:gd name="connsiteX0" fmla="*/ 0 w 5759559"/>
                <a:gd name="connsiteY0" fmla="*/ 1277472 h 1277472"/>
                <a:gd name="connsiteX1" fmla="*/ 1444792 w 5759559"/>
                <a:gd name="connsiteY1" fmla="*/ 0 h 1277472"/>
                <a:gd name="connsiteX2" fmla="*/ 4645192 w 5759559"/>
                <a:gd name="connsiteY2" fmla="*/ 0 h 1277472"/>
                <a:gd name="connsiteX3" fmla="*/ 5759559 w 5759559"/>
                <a:gd name="connsiteY3" fmla="*/ 820271 h 1277472"/>
                <a:gd name="connsiteX0" fmla="*/ 0 w 5729521"/>
                <a:gd name="connsiteY0" fmla="*/ 1277472 h 1277472"/>
                <a:gd name="connsiteX1" fmla="*/ 1444792 w 5729521"/>
                <a:gd name="connsiteY1" fmla="*/ 0 h 1277472"/>
                <a:gd name="connsiteX2" fmla="*/ 4645192 w 5729521"/>
                <a:gd name="connsiteY2" fmla="*/ 0 h 1277472"/>
                <a:gd name="connsiteX3" fmla="*/ 5729521 w 5729521"/>
                <a:gd name="connsiteY3" fmla="*/ 820271 h 1277472"/>
                <a:gd name="connsiteX0" fmla="*/ 0 w 5669444"/>
                <a:gd name="connsiteY0" fmla="*/ 1277472 h 1277472"/>
                <a:gd name="connsiteX1" fmla="*/ 1444792 w 5669444"/>
                <a:gd name="connsiteY1" fmla="*/ 0 h 1277472"/>
                <a:gd name="connsiteX2" fmla="*/ 4645192 w 5669444"/>
                <a:gd name="connsiteY2" fmla="*/ 0 h 1277472"/>
                <a:gd name="connsiteX3" fmla="*/ 5669444 w 5669444"/>
                <a:gd name="connsiteY3" fmla="*/ 833718 h 1277472"/>
                <a:gd name="connsiteX0" fmla="*/ 0 w 5744540"/>
                <a:gd name="connsiteY0" fmla="*/ 1277472 h 1277472"/>
                <a:gd name="connsiteX1" fmla="*/ 1444792 w 5744540"/>
                <a:gd name="connsiteY1" fmla="*/ 0 h 1277472"/>
                <a:gd name="connsiteX2" fmla="*/ 4645192 w 5744540"/>
                <a:gd name="connsiteY2" fmla="*/ 0 h 1277472"/>
                <a:gd name="connsiteX3" fmla="*/ 5744540 w 5744540"/>
                <a:gd name="connsiteY3" fmla="*/ 860612 h 127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44540" h="1277472">
                  <a:moveTo>
                    <a:pt x="0" y="1277472"/>
                  </a:moveTo>
                  <a:lnTo>
                    <a:pt x="1444792" y="0"/>
                  </a:lnTo>
                  <a:lnTo>
                    <a:pt x="4645192" y="0"/>
                  </a:lnTo>
                  <a:lnTo>
                    <a:pt x="5744540" y="860612"/>
                  </a:lnTo>
                </a:path>
              </a:pathLst>
            </a:custGeom>
            <a:noFill/>
            <a:ln w="50800">
              <a:solidFill>
                <a:srgbClr val="8CCAA1"/>
              </a:solidFill>
              <a:prstDash val="sysDash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5217908" y="4058038"/>
              <a:ext cx="4491318" cy="1308598"/>
            </a:xfrm>
            <a:custGeom>
              <a:avLst/>
              <a:gdLst>
                <a:gd name="connsiteX0" fmla="*/ 0 w 4491318"/>
                <a:gd name="connsiteY0" fmla="*/ 753035 h 1304365"/>
                <a:gd name="connsiteX1" fmla="*/ 605118 w 4491318"/>
                <a:gd name="connsiteY1" fmla="*/ 1304365 h 1304365"/>
                <a:gd name="connsiteX2" fmla="*/ 1627094 w 4491318"/>
                <a:gd name="connsiteY2" fmla="*/ 0 h 1304365"/>
                <a:gd name="connsiteX3" fmla="*/ 3859306 w 4491318"/>
                <a:gd name="connsiteY3" fmla="*/ 0 h 1304365"/>
                <a:gd name="connsiteX4" fmla="*/ 4491318 w 4491318"/>
                <a:gd name="connsiteY4" fmla="*/ 578223 h 1304365"/>
                <a:gd name="connsiteX0" fmla="*/ 0 w 4491318"/>
                <a:gd name="connsiteY0" fmla="*/ 757268 h 1308598"/>
                <a:gd name="connsiteX1" fmla="*/ 605118 w 4491318"/>
                <a:gd name="connsiteY1" fmla="*/ 1308598 h 1308598"/>
                <a:gd name="connsiteX2" fmla="*/ 1732928 w 4491318"/>
                <a:gd name="connsiteY2" fmla="*/ 0 h 1308598"/>
                <a:gd name="connsiteX3" fmla="*/ 3859306 w 4491318"/>
                <a:gd name="connsiteY3" fmla="*/ 4233 h 1308598"/>
                <a:gd name="connsiteX4" fmla="*/ 4491318 w 4491318"/>
                <a:gd name="connsiteY4" fmla="*/ 582456 h 1308598"/>
                <a:gd name="connsiteX0" fmla="*/ 0 w 4491318"/>
                <a:gd name="connsiteY0" fmla="*/ 757268 h 1308598"/>
                <a:gd name="connsiteX1" fmla="*/ 605118 w 4491318"/>
                <a:gd name="connsiteY1" fmla="*/ 1308598 h 1308598"/>
                <a:gd name="connsiteX2" fmla="*/ 1762561 w 4491318"/>
                <a:gd name="connsiteY2" fmla="*/ 0 h 1308598"/>
                <a:gd name="connsiteX3" fmla="*/ 3859306 w 4491318"/>
                <a:gd name="connsiteY3" fmla="*/ 4233 h 1308598"/>
                <a:gd name="connsiteX4" fmla="*/ 4491318 w 4491318"/>
                <a:gd name="connsiteY4" fmla="*/ 582456 h 1308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1318" h="1308598">
                  <a:moveTo>
                    <a:pt x="0" y="757268"/>
                  </a:moveTo>
                  <a:lnTo>
                    <a:pt x="605118" y="1308598"/>
                  </a:lnTo>
                  <a:lnTo>
                    <a:pt x="1762561" y="0"/>
                  </a:lnTo>
                  <a:lnTo>
                    <a:pt x="3859306" y="4233"/>
                  </a:lnTo>
                  <a:lnTo>
                    <a:pt x="4491318" y="582456"/>
                  </a:lnTo>
                </a:path>
              </a:pathLst>
            </a:custGeom>
            <a:noFill/>
            <a:ln w="50800">
              <a:solidFill>
                <a:srgbClr val="EC7061"/>
              </a:solidFill>
              <a:prstDash val="dashDot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4666579" y="5124589"/>
              <a:ext cx="5553635" cy="1008529"/>
            </a:xfrm>
            <a:custGeom>
              <a:avLst/>
              <a:gdLst>
                <a:gd name="connsiteX0" fmla="*/ 0 w 5526741"/>
                <a:gd name="connsiteY0" fmla="*/ 0 h 1008529"/>
                <a:gd name="connsiteX1" fmla="*/ 1008530 w 5526741"/>
                <a:gd name="connsiteY1" fmla="*/ 1008529 h 1008529"/>
                <a:gd name="connsiteX2" fmla="*/ 4639235 w 5526741"/>
                <a:gd name="connsiteY2" fmla="*/ 1008529 h 1008529"/>
                <a:gd name="connsiteX3" fmla="*/ 5526741 w 5526741"/>
                <a:gd name="connsiteY3" fmla="*/ 40341 h 1008529"/>
                <a:gd name="connsiteX0" fmla="*/ 0 w 5553635"/>
                <a:gd name="connsiteY0" fmla="*/ 0 h 1008529"/>
                <a:gd name="connsiteX1" fmla="*/ 1035424 w 5553635"/>
                <a:gd name="connsiteY1" fmla="*/ 1008529 h 1008529"/>
                <a:gd name="connsiteX2" fmla="*/ 4666129 w 5553635"/>
                <a:gd name="connsiteY2" fmla="*/ 1008529 h 1008529"/>
                <a:gd name="connsiteX3" fmla="*/ 5553635 w 5553635"/>
                <a:gd name="connsiteY3" fmla="*/ 40341 h 1008529"/>
                <a:gd name="connsiteX0" fmla="*/ 0 w 5553635"/>
                <a:gd name="connsiteY0" fmla="*/ 0 h 1008529"/>
                <a:gd name="connsiteX1" fmla="*/ 1035424 w 5553635"/>
                <a:gd name="connsiteY1" fmla="*/ 1008529 h 1008529"/>
                <a:gd name="connsiteX2" fmla="*/ 4666129 w 5553635"/>
                <a:gd name="connsiteY2" fmla="*/ 1008529 h 1008529"/>
                <a:gd name="connsiteX3" fmla="*/ 5553635 w 5553635"/>
                <a:gd name="connsiteY3" fmla="*/ 107576 h 1008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53635" h="1008529">
                  <a:moveTo>
                    <a:pt x="0" y="0"/>
                  </a:moveTo>
                  <a:lnTo>
                    <a:pt x="1035424" y="1008529"/>
                  </a:lnTo>
                  <a:lnTo>
                    <a:pt x="4666129" y="1008529"/>
                  </a:lnTo>
                  <a:lnTo>
                    <a:pt x="5553635" y="107576"/>
                  </a:lnTo>
                </a:path>
              </a:pathLst>
            </a:custGeom>
            <a:noFill/>
            <a:ln w="57150">
              <a:solidFill>
                <a:srgbClr val="00B0F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6606860" y="3099874"/>
              <a:ext cx="168988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>
                  <a:solidFill>
                    <a:srgbClr val="8CCAA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Путь с высокой пропускной способностью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596875" y="4120563"/>
              <a:ext cx="130035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Путь с низкой </a:t>
              </a:r>
              <a:r>
                <a:rPr lang="ru-RU" sz="1200" dirty="0" smtClean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/>
              </a:r>
              <a:br>
                <a:rPr lang="ru-RU" sz="1200" dirty="0" smtClean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</a:br>
              <a:r>
                <a:rPr lang="ru-RU" sz="1200" dirty="0" smtClean="0">
                  <a:solidFill>
                    <a:srgbClr val="EC7061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задержкой</a:t>
              </a:r>
              <a:endParaRPr lang="ru-RU" sz="12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817106" y="5859072"/>
              <a:ext cx="35205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solidFill>
                    <a:srgbClr val="00B0F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Путь с низким коэффициентом потери пакетов</a:t>
              </a:r>
            </a:p>
          </p:txBody>
        </p:sp>
        <p:pic>
          <p:nvPicPr>
            <p:cNvPr id="40" name="图片 39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7418" y="4467246"/>
              <a:ext cx="540000" cy="442800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1625" y="3518220"/>
              <a:ext cx="540000" cy="442800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21625" y="5416272"/>
              <a:ext cx="540000" cy="442800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162" y="3518220"/>
              <a:ext cx="540000" cy="442800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162" y="5416272"/>
              <a:ext cx="540000" cy="442800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9677" y="3518220"/>
              <a:ext cx="540000" cy="442800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9677" y="5416272"/>
              <a:ext cx="540000" cy="442800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91415" y="4467246"/>
              <a:ext cx="540000" cy="442800"/>
            </a:xfrm>
            <a:prstGeom prst="rect">
              <a:avLst/>
            </a:prstGeom>
          </p:spPr>
        </p:pic>
      </p:grp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342"/>
          <a:stretch/>
        </p:blipFill>
        <p:spPr>
          <a:xfrm>
            <a:off x="3618011" y="2407817"/>
            <a:ext cx="2268645" cy="45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96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400" dirty="0"/>
              <a:t>(Множественный выбор) Какие из следующих утверждений о PPP являются правильными?</a:t>
            </a:r>
          </a:p>
          <a:p>
            <a:pPr lvl="1"/>
            <a:r>
              <a:rPr lang="ru-RU" sz="1400" dirty="0"/>
              <a:t>PPP поддерживает объединение нескольких физических каналов в логический канал для увеличения полосы пропускания.</a:t>
            </a:r>
          </a:p>
          <a:p>
            <a:pPr lvl="1"/>
            <a:r>
              <a:rPr lang="ru-RU" sz="1400" dirty="0"/>
              <a:t>PPP поддерживает аутентификацию открытого текста и шифрованного текста.</a:t>
            </a:r>
          </a:p>
          <a:p>
            <a:pPr lvl="1"/>
            <a:r>
              <a:rPr lang="ru-RU" sz="1400" dirty="0"/>
              <a:t>PPP не может быть развернут на каналах Ethernet из-за низкой масштабируемости.</a:t>
            </a:r>
          </a:p>
          <a:p>
            <a:pPr lvl="1"/>
            <a:r>
              <a:rPr lang="ru-RU" sz="1400" dirty="0"/>
              <a:t>PPP поддерживает асинхронные и синхронные каналы для физического уровня.</a:t>
            </a:r>
          </a:p>
          <a:p>
            <a:pPr lvl="1"/>
            <a:r>
              <a:rPr lang="ru-RU" sz="1400" dirty="0"/>
              <a:t>PPP поддерживает несколько протоколов сетевого уровня, например IPCP.</a:t>
            </a:r>
          </a:p>
          <a:p>
            <a:r>
              <a:rPr lang="ru-RU" sz="1400" dirty="0"/>
              <a:t>(Единичный выбор) После того, как клиент PPPoE посылает пакет PADI серверам PPPoE, серверы PPPoE отвечают пакетом PADO. Какой тип кадра является пакетом PADO?</a:t>
            </a:r>
          </a:p>
          <a:p>
            <a:pPr marL="355600" lvl="1" indent="44450" algn="l"/>
            <a:r>
              <a:rPr lang="ru-RU" sz="1400" dirty="0" err="1" smtClean="0"/>
              <a:t>Multicast</a:t>
            </a:r>
            <a:r>
              <a:rPr lang="ru-RU" sz="1400" dirty="0" smtClean="0"/>
              <a:t> </a:t>
            </a:r>
            <a:r>
              <a:rPr lang="ru-RU" sz="1400" dirty="0"/>
              <a:t>(</a:t>
            </a:r>
            <a:r>
              <a:rPr lang="ru-RU" sz="1400" dirty="0" smtClean="0"/>
              <a:t>Многоадресный)	B</a:t>
            </a:r>
            <a:r>
              <a:rPr lang="ru-RU" sz="1400" dirty="0"/>
              <a:t>. Broadcast (</a:t>
            </a:r>
            <a:r>
              <a:rPr lang="ru-RU" sz="1400" dirty="0" smtClean="0"/>
              <a:t>Широковещательный)   </a:t>
            </a:r>
            <a:br>
              <a:rPr lang="ru-RU" sz="1400" dirty="0" smtClean="0"/>
            </a:br>
            <a:r>
              <a:rPr lang="ru-RU" sz="1400" dirty="0" smtClean="0"/>
              <a:t>C</a:t>
            </a:r>
            <a:r>
              <a:rPr lang="ru-RU" sz="1400" dirty="0"/>
              <a:t>. Unicast (</a:t>
            </a:r>
            <a:r>
              <a:rPr lang="ru-RU" sz="1400" dirty="0" smtClean="0"/>
              <a:t>Индивидуальный)	D</a:t>
            </a:r>
            <a:r>
              <a:rPr lang="ru-RU" sz="1400" dirty="0"/>
              <a:t>. </a:t>
            </a:r>
            <a:r>
              <a:rPr lang="ru-RU" sz="1400" dirty="0" err="1"/>
              <a:t>Anycast</a:t>
            </a:r>
            <a:r>
              <a:rPr lang="ru-RU" sz="1400" dirty="0"/>
              <a:t> </a:t>
            </a:r>
            <a:r>
              <a:rPr lang="ru-RU" sz="1400" dirty="0" smtClean="0"/>
              <a:t>(Произвольный)</a:t>
            </a:r>
            <a:endParaRPr lang="ru-RU" sz="1400" dirty="0"/>
          </a:p>
          <a:p>
            <a:r>
              <a:rPr lang="ru-RU" sz="1400" dirty="0"/>
              <a:t>(Единичный выбор) Какие из следующих значений поля </a:t>
            </a:r>
            <a:r>
              <a:rPr lang="ru-RU" sz="1400" dirty="0" smtClean="0"/>
              <a:t>Length/Type</a:t>
            </a:r>
            <a:r>
              <a:rPr lang="ru-RU" sz="1400" dirty="0"/>
              <a:t> (Длина/Тип) в кадре данных Ethernet указывают на то, что кадр данных Ethernet передает пакеты обнаружения PPPoE?</a:t>
            </a:r>
          </a:p>
          <a:p>
            <a:pPr lvl="1"/>
            <a:r>
              <a:rPr lang="ru-RU" sz="1400" dirty="0"/>
              <a:t>A. 0x0800	</a:t>
            </a:r>
            <a:r>
              <a:rPr lang="ru-RU" sz="1400" dirty="0" smtClean="0"/>
              <a:t>B</a:t>
            </a:r>
            <a:r>
              <a:rPr lang="ru-RU" sz="1400" dirty="0"/>
              <a:t>. 0x8864 	</a:t>
            </a:r>
            <a:r>
              <a:rPr lang="ru-RU" sz="1400" dirty="0" smtClean="0"/>
              <a:t>      C</a:t>
            </a:r>
            <a:r>
              <a:rPr lang="ru-RU" sz="1400" dirty="0"/>
              <a:t>. 0x8863 	D. 0x0806</a:t>
            </a:r>
          </a:p>
          <a:p>
            <a:pPr lvl="1"/>
            <a:endParaRPr lang="zh-CN" altLang="en-US" sz="1400" dirty="0"/>
          </a:p>
          <a:p>
            <a:endParaRPr lang="en-US" altLang="zh-CN" sz="1400" dirty="0"/>
          </a:p>
          <a:p>
            <a:pPr lvl="1"/>
            <a:endParaRPr lang="zh-CN" altLang="en-US" sz="1400" dirty="0"/>
          </a:p>
          <a:p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5312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sz="1800" dirty="0"/>
              <a:t>В настоящем курсе рассмотрены типы и применение ранних технологий WAN, описаны этапы эволюции WAN — от ранних сетей коммутации каналов к IP-сети, сети MPLS и, наконец, к сети SR. С развитием сетевых технологий сети становятся более эффективными и интеллектуальными.</a:t>
            </a:r>
          </a:p>
          <a:p>
            <a:r>
              <a:rPr lang="ru-RU" sz="1800" dirty="0"/>
              <a:t>В курсе также описана реализация PPP, включая согласование параметров во время установления канала PPP, согласование аутентификации и согласование сетевого уровня. Подробно рассмотрены два протокола аутентификации PPP — PAP и CHAP, </a:t>
            </a:r>
            <a:r>
              <a:rPr lang="ru-RU" sz="1800" dirty="0" smtClean="0"/>
              <a:t>описаны  </a:t>
            </a:r>
            <a:r>
              <a:rPr lang="ru-RU" sz="1800" dirty="0"/>
              <a:t>рабочие процессы и различия.</a:t>
            </a:r>
          </a:p>
          <a:p>
            <a:r>
              <a:rPr lang="ru-RU" sz="1800" dirty="0"/>
              <a:t>PPPoE является наиболее распространенным приложением PPP. Подробный разбор процессов обнаружения, согласования, установления и разъединения сеанса PPPoE поможет слушателям лучше понять рабочий механизм и конфигурацию PPPoE.</a:t>
            </a:r>
          </a:p>
          <a:p>
            <a:endParaRPr lang="en-US" altLang="zh-CN" sz="1800" dirty="0"/>
          </a:p>
          <a:p>
            <a:endParaRPr lang="en-US" altLang="zh-CN" sz="1800" dirty="0"/>
          </a:p>
          <a:p>
            <a:endParaRPr lang="en-US" altLang="zh-CN" sz="1800" dirty="0"/>
          </a:p>
          <a:p>
            <a:endParaRPr lang="en-US" altLang="zh-CN" sz="1800" dirty="0"/>
          </a:p>
          <a:p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7329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2000" dirty="0" smtClean="0"/>
              <a:t>(Видео) </a:t>
            </a:r>
            <a:r>
              <a:rPr lang="ru-RU" sz="2000" dirty="0"/>
              <a:t>Сегментная маршрутизация MPLS </a:t>
            </a:r>
          </a:p>
          <a:p>
            <a:pPr lvl="1"/>
            <a:r>
              <a:rPr lang="ru-RU" sz="1800" dirty="0">
                <a:hlinkClick r:id="rId3"/>
              </a:rPr>
              <a:t>https://support.huawei.com/carrier/docview?nid=DOC1100645168&amp;path=PBI1-7275726/PBI1-21782273/PBI1-7275849/PBI1-7276518/PBI1-15837</a:t>
            </a:r>
          </a:p>
          <a:p>
            <a:r>
              <a:rPr lang="ru-RU" sz="2000" dirty="0" smtClean="0"/>
              <a:t>(Видео) </a:t>
            </a:r>
            <a:r>
              <a:rPr lang="ru-RU" sz="2000" dirty="0"/>
              <a:t>Сегментная маршрутизация IPv6</a:t>
            </a:r>
          </a:p>
          <a:p>
            <a:pPr lvl="1"/>
            <a:r>
              <a:rPr lang="ru-RU" sz="1800" dirty="0">
                <a:hlinkClick r:id="rId4"/>
              </a:rPr>
              <a:t>https://support.huawei.com/enterprise/en/doc/EDOC1100133514?idPath=24030814%7C9856750%7C22715517%7C9858933%7C15837</a:t>
            </a:r>
            <a:r>
              <a:rPr lang="ru-RU" sz="1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5211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097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4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WAN</a:t>
            </a: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 — это сеть, которая соединяет локальные сети, расположенные в разных районах. WAN способна охватить от десятков до тысяч километров. </a:t>
            </a:r>
            <a:r>
              <a:rPr lang="ru-RU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Такая сеть может </a:t>
            </a: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соединять несколько регионов, городов и стран или обеспечивать междугороднюю связь на нескольких континентах, образуя международную удаленную сеть.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Что такое WAN?</a:t>
            </a:r>
          </a:p>
        </p:txBody>
      </p:sp>
      <p:sp>
        <p:nvSpPr>
          <p:cNvPr id="2" name="云形 1"/>
          <p:cNvSpPr/>
          <p:nvPr/>
        </p:nvSpPr>
        <p:spPr>
          <a:xfrm rot="233957">
            <a:off x="3847078" y="3386286"/>
            <a:ext cx="4392389" cy="2283445"/>
          </a:xfrm>
          <a:prstGeom prst="cloud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pic>
        <p:nvPicPr>
          <p:cNvPr id="34" name="图片 33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937" y="3593658"/>
            <a:ext cx="543309" cy="445513"/>
          </a:xfrm>
          <a:prstGeom prst="rect">
            <a:avLst/>
          </a:prstGeom>
        </p:spPr>
      </p:pic>
      <p:pic>
        <p:nvPicPr>
          <p:cNvPr id="35" name="图片 34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937" y="4902394"/>
            <a:ext cx="543309" cy="445513"/>
          </a:xfrm>
          <a:prstGeom prst="rect">
            <a:avLst/>
          </a:prstGeom>
        </p:spPr>
      </p:pic>
      <p:pic>
        <p:nvPicPr>
          <p:cNvPr id="42" name="图片 41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494" y="3593658"/>
            <a:ext cx="543309" cy="445513"/>
          </a:xfrm>
          <a:prstGeom prst="rect">
            <a:avLst/>
          </a:prstGeom>
        </p:spPr>
      </p:pic>
      <p:pic>
        <p:nvPicPr>
          <p:cNvPr id="44" name="图片 43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494" y="4902394"/>
            <a:ext cx="543309" cy="445513"/>
          </a:xfrm>
          <a:prstGeom prst="rect">
            <a:avLst/>
          </a:prstGeom>
        </p:spPr>
      </p:pic>
      <p:pic>
        <p:nvPicPr>
          <p:cNvPr id="46" name="图片 45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136" y="4248025"/>
            <a:ext cx="543309" cy="445513"/>
          </a:xfrm>
          <a:prstGeom prst="rect">
            <a:avLst/>
          </a:prstGeom>
        </p:spPr>
      </p:pic>
      <p:pic>
        <p:nvPicPr>
          <p:cNvPr id="47" name="图片 46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580" y="4267734"/>
            <a:ext cx="543309" cy="445513"/>
          </a:xfrm>
          <a:prstGeom prst="rect">
            <a:avLst/>
          </a:prstGeom>
        </p:spPr>
      </p:pic>
      <p:cxnSp>
        <p:nvCxnSpPr>
          <p:cNvPr id="5" name="直接连接符 4"/>
          <p:cNvCxnSpPr>
            <a:stCxn id="46" idx="0"/>
            <a:endCxn id="34" idx="1"/>
          </p:cNvCxnSpPr>
          <p:nvPr/>
        </p:nvCxnSpPr>
        <p:spPr>
          <a:xfrm flipV="1">
            <a:off x="4467791" y="3816415"/>
            <a:ext cx="534146" cy="431609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stCxn id="34" idx="3"/>
            <a:endCxn id="42" idx="1"/>
          </p:cNvCxnSpPr>
          <p:nvPr/>
        </p:nvCxnSpPr>
        <p:spPr>
          <a:xfrm>
            <a:off x="5545246" y="3816415"/>
            <a:ext cx="940248" cy="0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35" idx="3"/>
            <a:endCxn id="44" idx="1"/>
          </p:cNvCxnSpPr>
          <p:nvPr/>
        </p:nvCxnSpPr>
        <p:spPr>
          <a:xfrm>
            <a:off x="5545246" y="5125150"/>
            <a:ext cx="940248" cy="0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stCxn id="46" idx="2"/>
            <a:endCxn id="35" idx="1"/>
          </p:cNvCxnSpPr>
          <p:nvPr/>
        </p:nvCxnSpPr>
        <p:spPr>
          <a:xfrm>
            <a:off x="4467791" y="4693537"/>
            <a:ext cx="534146" cy="431613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4" name="直接连接符 63"/>
          <p:cNvCxnSpPr>
            <a:stCxn id="42" idx="3"/>
            <a:endCxn id="47" idx="0"/>
          </p:cNvCxnSpPr>
          <p:nvPr/>
        </p:nvCxnSpPr>
        <p:spPr>
          <a:xfrm>
            <a:off x="7028803" y="3816415"/>
            <a:ext cx="747432" cy="451319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stCxn id="44" idx="3"/>
            <a:endCxn id="47" idx="2"/>
          </p:cNvCxnSpPr>
          <p:nvPr/>
        </p:nvCxnSpPr>
        <p:spPr>
          <a:xfrm flipV="1">
            <a:off x="7028803" y="4713247"/>
            <a:ext cx="747432" cy="411904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stCxn id="34" idx="2"/>
            <a:endCxn id="35" idx="0"/>
          </p:cNvCxnSpPr>
          <p:nvPr/>
        </p:nvCxnSpPr>
        <p:spPr>
          <a:xfrm>
            <a:off x="5273591" y="4039171"/>
            <a:ext cx="0" cy="863223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1" name="直接连接符 70"/>
          <p:cNvCxnSpPr>
            <a:stCxn id="42" idx="2"/>
            <a:endCxn id="44" idx="0"/>
          </p:cNvCxnSpPr>
          <p:nvPr/>
        </p:nvCxnSpPr>
        <p:spPr>
          <a:xfrm>
            <a:off x="6757148" y="4039171"/>
            <a:ext cx="0" cy="863223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2" name="云形 111"/>
          <p:cNvSpPr/>
          <p:nvPr/>
        </p:nvSpPr>
        <p:spPr>
          <a:xfrm rot="233957">
            <a:off x="1159065" y="2967970"/>
            <a:ext cx="2315620" cy="1203808"/>
          </a:xfrm>
          <a:prstGeom prst="cloud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pic>
        <p:nvPicPr>
          <p:cNvPr id="87" name="图片 86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145" y="3663112"/>
            <a:ext cx="540000" cy="442800"/>
          </a:xfrm>
          <a:prstGeom prst="rect">
            <a:avLst/>
          </a:prstGeom>
        </p:spPr>
      </p:pic>
      <p:pic>
        <p:nvPicPr>
          <p:cNvPr id="113" name="图片 112" descr="交换机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2671" y="3664095"/>
            <a:ext cx="540000" cy="441817"/>
          </a:xfrm>
          <a:prstGeom prst="rect">
            <a:avLst/>
          </a:prstGeom>
        </p:spPr>
      </p:pic>
      <p:pic>
        <p:nvPicPr>
          <p:cNvPr id="116" name="图片 115" descr="存储阵列-蓝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67778" y="2832502"/>
            <a:ext cx="540000" cy="441818"/>
          </a:xfrm>
          <a:prstGeom prst="rect">
            <a:avLst/>
          </a:prstGeom>
        </p:spPr>
      </p:pic>
      <p:cxnSp>
        <p:nvCxnSpPr>
          <p:cNvPr id="133" name="直接连接符 132"/>
          <p:cNvCxnSpPr>
            <a:stCxn id="113" idx="3"/>
            <a:endCxn id="87" idx="1"/>
          </p:cNvCxnSpPr>
          <p:nvPr/>
        </p:nvCxnSpPr>
        <p:spPr>
          <a:xfrm flipV="1">
            <a:off x="2062671" y="3884512"/>
            <a:ext cx="1005474" cy="492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4" name="直接连接符 133"/>
          <p:cNvCxnSpPr>
            <a:stCxn id="116" idx="3"/>
            <a:endCxn id="87" idx="0"/>
          </p:cNvCxnSpPr>
          <p:nvPr/>
        </p:nvCxnSpPr>
        <p:spPr>
          <a:xfrm>
            <a:off x="2807778" y="3053411"/>
            <a:ext cx="530367" cy="609701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8" name="文本框 167"/>
          <p:cNvSpPr txBox="1"/>
          <p:nvPr/>
        </p:nvSpPr>
        <p:spPr>
          <a:xfrm>
            <a:off x="2313044" y="4151237"/>
            <a:ext cx="4667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ЦОД</a:t>
            </a:r>
          </a:p>
        </p:txBody>
      </p:sp>
      <p:cxnSp>
        <p:nvCxnSpPr>
          <p:cNvPr id="84" name="直接连接符 83"/>
          <p:cNvCxnSpPr>
            <a:stCxn id="87" idx="3"/>
            <a:endCxn id="46" idx="1"/>
          </p:cNvCxnSpPr>
          <p:nvPr/>
        </p:nvCxnSpPr>
        <p:spPr>
          <a:xfrm>
            <a:off x="3608145" y="3884512"/>
            <a:ext cx="587991" cy="586270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8" name="直接连接符 87"/>
          <p:cNvCxnSpPr>
            <a:stCxn id="80" idx="3"/>
            <a:endCxn id="46" idx="1"/>
          </p:cNvCxnSpPr>
          <p:nvPr/>
        </p:nvCxnSpPr>
        <p:spPr>
          <a:xfrm flipV="1">
            <a:off x="3631847" y="4470782"/>
            <a:ext cx="564289" cy="782065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stCxn id="47" idx="3"/>
            <a:endCxn id="125" idx="1"/>
          </p:cNvCxnSpPr>
          <p:nvPr/>
        </p:nvCxnSpPr>
        <p:spPr>
          <a:xfrm flipV="1">
            <a:off x="8047889" y="3842737"/>
            <a:ext cx="685104" cy="647754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8" name="直接连接符 97"/>
          <p:cNvCxnSpPr>
            <a:stCxn id="47" idx="3"/>
            <a:endCxn id="184" idx="1"/>
          </p:cNvCxnSpPr>
          <p:nvPr/>
        </p:nvCxnSpPr>
        <p:spPr>
          <a:xfrm>
            <a:off x="8047889" y="4490491"/>
            <a:ext cx="710621" cy="740412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6" name="云形 125"/>
          <p:cNvSpPr/>
          <p:nvPr/>
        </p:nvSpPr>
        <p:spPr>
          <a:xfrm rot="233957">
            <a:off x="8449818" y="2738305"/>
            <a:ext cx="2315620" cy="1451492"/>
          </a:xfrm>
          <a:prstGeom prst="cloud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pic>
        <p:nvPicPr>
          <p:cNvPr id="125" name="图片 124" descr="汇聚交换机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732993" y="3621828"/>
            <a:ext cx="540000" cy="441818"/>
          </a:xfrm>
          <a:prstGeom prst="rect">
            <a:avLst/>
          </a:prstGeom>
        </p:spPr>
      </p:pic>
      <p:pic>
        <p:nvPicPr>
          <p:cNvPr id="127" name="图片 126" descr="酒店-蓝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830907" y="2777452"/>
            <a:ext cx="674076" cy="551917"/>
          </a:xfrm>
          <a:prstGeom prst="rect">
            <a:avLst/>
          </a:prstGeom>
        </p:spPr>
      </p:pic>
      <p:pic>
        <p:nvPicPr>
          <p:cNvPr id="129" name="图片 128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980" y="3210852"/>
            <a:ext cx="540000" cy="442800"/>
          </a:xfrm>
          <a:prstGeom prst="rect">
            <a:avLst/>
          </a:prstGeom>
        </p:spPr>
      </p:pic>
      <p:cxnSp>
        <p:nvCxnSpPr>
          <p:cNvPr id="176" name="直接连接符 175"/>
          <p:cNvCxnSpPr>
            <a:stCxn id="125" idx="3"/>
            <a:endCxn id="129" idx="1"/>
          </p:cNvCxnSpPr>
          <p:nvPr/>
        </p:nvCxnSpPr>
        <p:spPr>
          <a:xfrm flipV="1">
            <a:off x="9272993" y="3432252"/>
            <a:ext cx="683987" cy="410485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0" name="文本框 199"/>
          <p:cNvSpPr txBox="1"/>
          <p:nvPr/>
        </p:nvSpPr>
        <p:spPr>
          <a:xfrm>
            <a:off x="9864252" y="4013974"/>
            <a:ext cx="16004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Филиал предприятия</a:t>
            </a:r>
          </a:p>
        </p:txBody>
      </p:sp>
      <p:sp>
        <p:nvSpPr>
          <p:cNvPr id="109" name="云形 108"/>
          <p:cNvSpPr/>
          <p:nvPr/>
        </p:nvSpPr>
        <p:spPr>
          <a:xfrm rot="233957">
            <a:off x="1240730" y="4899745"/>
            <a:ext cx="2508392" cy="1278405"/>
          </a:xfrm>
          <a:prstGeom prst="cloud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pic>
        <p:nvPicPr>
          <p:cNvPr id="80" name="图片 79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847" y="5031447"/>
            <a:ext cx="540000" cy="442800"/>
          </a:xfrm>
          <a:prstGeom prst="rect">
            <a:avLst/>
          </a:prstGeom>
        </p:spPr>
      </p:pic>
      <p:pic>
        <p:nvPicPr>
          <p:cNvPr id="103" name="图片 102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942" y="5291007"/>
            <a:ext cx="540000" cy="442800"/>
          </a:xfrm>
          <a:prstGeom prst="rect">
            <a:avLst/>
          </a:prstGeom>
        </p:spPr>
      </p:pic>
      <p:pic>
        <p:nvPicPr>
          <p:cNvPr id="105" name="图片 104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99" y="4808060"/>
            <a:ext cx="540000" cy="613215"/>
          </a:xfrm>
          <a:prstGeom prst="rect">
            <a:avLst/>
          </a:prstGeom>
        </p:spPr>
      </p:pic>
      <p:pic>
        <p:nvPicPr>
          <p:cNvPr id="110" name="图片 109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575" y="5482475"/>
            <a:ext cx="540000" cy="442800"/>
          </a:xfrm>
          <a:prstGeom prst="rect">
            <a:avLst/>
          </a:prstGeom>
        </p:spPr>
      </p:pic>
      <p:pic>
        <p:nvPicPr>
          <p:cNvPr id="111" name="图片 110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575" y="5598946"/>
            <a:ext cx="540000" cy="442800"/>
          </a:xfrm>
          <a:prstGeom prst="rect">
            <a:avLst/>
          </a:prstGeom>
        </p:spPr>
      </p:pic>
      <p:cxnSp>
        <p:nvCxnSpPr>
          <p:cNvPr id="131" name="直接连接符 130"/>
          <p:cNvCxnSpPr>
            <a:stCxn id="111" idx="3"/>
            <a:endCxn id="80" idx="1"/>
          </p:cNvCxnSpPr>
          <p:nvPr/>
        </p:nvCxnSpPr>
        <p:spPr>
          <a:xfrm flipV="1">
            <a:off x="2145575" y="5252847"/>
            <a:ext cx="946272" cy="567499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1" name="矩形 200"/>
          <p:cNvSpPr/>
          <p:nvPr/>
        </p:nvSpPr>
        <p:spPr>
          <a:xfrm>
            <a:off x="2370000" y="5626511"/>
            <a:ext cx="5020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Штаб-квартира</a:t>
            </a:r>
          </a:p>
        </p:txBody>
      </p:sp>
      <p:sp>
        <p:nvSpPr>
          <p:cNvPr id="121" name="云形 120"/>
          <p:cNvSpPr/>
          <p:nvPr/>
        </p:nvSpPr>
        <p:spPr>
          <a:xfrm rot="233957">
            <a:off x="8600095" y="4506776"/>
            <a:ext cx="2315620" cy="1438417"/>
          </a:xfrm>
          <a:prstGeom prst="cloud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pic>
        <p:nvPicPr>
          <p:cNvPr id="102" name="图片 101"/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5527" y="4628929"/>
            <a:ext cx="540000" cy="442800"/>
          </a:xfrm>
          <a:prstGeom prst="rect">
            <a:avLst/>
          </a:prstGeom>
        </p:spPr>
      </p:pic>
      <p:pic>
        <p:nvPicPr>
          <p:cNvPr id="106" name="图片 105"/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3434" y="4393543"/>
            <a:ext cx="540000" cy="532998"/>
          </a:xfrm>
          <a:prstGeom prst="rect">
            <a:avLst/>
          </a:prstGeom>
        </p:spPr>
      </p:pic>
      <p:pic>
        <p:nvPicPr>
          <p:cNvPr id="107" name="图片 106"/>
          <p:cNvPicPr>
            <a:picLocks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008" y="5494808"/>
            <a:ext cx="540000" cy="501035"/>
          </a:xfrm>
          <a:prstGeom prst="rect">
            <a:avLst/>
          </a:prstGeom>
        </p:spPr>
      </p:pic>
      <p:pic>
        <p:nvPicPr>
          <p:cNvPr id="118" name="图片 117"/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3972" y="5342075"/>
            <a:ext cx="540000" cy="442800"/>
          </a:xfrm>
          <a:prstGeom prst="rect">
            <a:avLst/>
          </a:prstGeom>
        </p:spPr>
      </p:pic>
      <p:pic>
        <p:nvPicPr>
          <p:cNvPr id="184" name="图片 183" descr="DSLAM-蓝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8758510" y="5027755"/>
            <a:ext cx="514483" cy="406296"/>
          </a:xfrm>
          <a:prstGeom prst="rect">
            <a:avLst/>
          </a:prstGeom>
        </p:spPr>
      </p:pic>
      <p:cxnSp>
        <p:nvCxnSpPr>
          <p:cNvPr id="185" name="直接连接符 184"/>
          <p:cNvCxnSpPr>
            <a:stCxn id="184" idx="3"/>
            <a:endCxn id="102" idx="1"/>
          </p:cNvCxnSpPr>
          <p:nvPr/>
        </p:nvCxnSpPr>
        <p:spPr>
          <a:xfrm flipV="1">
            <a:off x="9272993" y="4850329"/>
            <a:ext cx="862534" cy="380574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8" name="直接连接符 187"/>
          <p:cNvCxnSpPr>
            <a:stCxn id="184" idx="3"/>
            <a:endCxn id="118" idx="1"/>
          </p:cNvCxnSpPr>
          <p:nvPr/>
        </p:nvCxnSpPr>
        <p:spPr>
          <a:xfrm>
            <a:off x="9272993" y="5230903"/>
            <a:ext cx="880979" cy="332572"/>
          </a:xfrm>
          <a:prstGeom prst="line">
            <a:avLst/>
          </a:prstGeom>
          <a:ln w="190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2" name="矩形 201"/>
          <p:cNvSpPr/>
          <p:nvPr/>
        </p:nvSpPr>
        <p:spPr>
          <a:xfrm>
            <a:off x="9649413" y="5920909"/>
            <a:ext cx="17241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Жилые дома</a:t>
            </a:r>
          </a:p>
        </p:txBody>
      </p:sp>
      <p:sp>
        <p:nvSpPr>
          <p:cNvPr id="242" name="圆角矩形 241"/>
          <p:cNvSpPr/>
          <p:nvPr/>
        </p:nvSpPr>
        <p:spPr>
          <a:xfrm>
            <a:off x="742270" y="2434891"/>
            <a:ext cx="10602003" cy="3824395"/>
          </a:xfrm>
          <a:prstGeom prst="roundRect">
            <a:avLst>
              <a:gd name="adj" fmla="val 4604"/>
            </a:avLst>
          </a:prstGeom>
          <a:noFill/>
          <a:ln w="12700">
            <a:solidFill>
              <a:srgbClr val="00B0F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cxnSp>
        <p:nvCxnSpPr>
          <p:cNvPr id="244" name="直接连接符 243"/>
          <p:cNvCxnSpPr/>
          <p:nvPr/>
        </p:nvCxnSpPr>
        <p:spPr>
          <a:xfrm>
            <a:off x="3774521" y="2463919"/>
            <a:ext cx="0" cy="3794708"/>
          </a:xfrm>
          <a:prstGeom prst="line">
            <a:avLst/>
          </a:prstGeom>
          <a:ln w="127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5" name="直接连接符 244"/>
          <p:cNvCxnSpPr/>
          <p:nvPr/>
        </p:nvCxnSpPr>
        <p:spPr>
          <a:xfrm>
            <a:off x="8288843" y="2480041"/>
            <a:ext cx="0" cy="3778220"/>
          </a:xfrm>
          <a:prstGeom prst="line">
            <a:avLst/>
          </a:prstGeom>
          <a:ln w="12700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8" name="文本框 247"/>
          <p:cNvSpPr txBox="1"/>
          <p:nvPr/>
        </p:nvSpPr>
        <p:spPr>
          <a:xfrm>
            <a:off x="1816253" y="2418112"/>
            <a:ext cx="5806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LAN</a:t>
            </a:r>
          </a:p>
        </p:txBody>
      </p:sp>
      <p:sp>
        <p:nvSpPr>
          <p:cNvPr id="249" name="文本框 248"/>
          <p:cNvSpPr txBox="1"/>
          <p:nvPr/>
        </p:nvSpPr>
        <p:spPr>
          <a:xfrm>
            <a:off x="5648933" y="2536498"/>
            <a:ext cx="6751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WAN</a:t>
            </a:r>
          </a:p>
        </p:txBody>
      </p:sp>
      <p:sp>
        <p:nvSpPr>
          <p:cNvPr id="250" name="文本框 249"/>
          <p:cNvSpPr txBox="1"/>
          <p:nvPr/>
        </p:nvSpPr>
        <p:spPr>
          <a:xfrm>
            <a:off x="9725614" y="2463639"/>
            <a:ext cx="5806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LAN</a:t>
            </a:r>
          </a:p>
        </p:txBody>
      </p:sp>
      <p:sp>
        <p:nvSpPr>
          <p:cNvPr id="252" name="文本框 251"/>
          <p:cNvSpPr txBox="1"/>
          <p:nvPr/>
        </p:nvSpPr>
        <p:spPr>
          <a:xfrm>
            <a:off x="5396579" y="4131638"/>
            <a:ext cx="11689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Интернет-</a:t>
            </a:r>
          </a:p>
          <a:p>
            <a:r>
              <a:rPr lang="ru-RU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провайдер</a:t>
            </a:r>
            <a:endParaRPr lang="ru-RU" sz="1400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51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云形 378"/>
          <p:cNvSpPr/>
          <p:nvPr/>
        </p:nvSpPr>
        <p:spPr>
          <a:xfrm rot="875054">
            <a:off x="1386313" y="2671766"/>
            <a:ext cx="2782329" cy="2243480"/>
          </a:xfrm>
          <a:prstGeom prst="cloud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Различия между WAN и LAN</a:t>
            </a:r>
          </a:p>
        </p:txBody>
      </p:sp>
      <p:grpSp>
        <p:nvGrpSpPr>
          <p:cNvPr id="260" name="组合 259"/>
          <p:cNvGrpSpPr/>
          <p:nvPr/>
        </p:nvGrpSpPr>
        <p:grpSpPr>
          <a:xfrm>
            <a:off x="995272" y="1775284"/>
            <a:ext cx="4580652" cy="4069973"/>
            <a:chOff x="1279440" y="1235000"/>
            <a:chExt cx="4580652" cy="4069973"/>
          </a:xfrm>
        </p:grpSpPr>
        <p:grpSp>
          <p:nvGrpSpPr>
            <p:cNvPr id="62" name="组合 61"/>
            <p:cNvGrpSpPr/>
            <p:nvPr/>
          </p:nvGrpSpPr>
          <p:grpSpPr>
            <a:xfrm>
              <a:off x="1493590" y="1714155"/>
              <a:ext cx="1765446" cy="3161833"/>
              <a:chOff x="1407893" y="2595688"/>
              <a:chExt cx="1765446" cy="3161833"/>
            </a:xfrm>
          </p:grpSpPr>
          <p:pic>
            <p:nvPicPr>
              <p:cNvPr id="28" name="图片 27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0784" y="2595688"/>
                <a:ext cx="540000" cy="4428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30" name="图片 29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07893" y="3444540"/>
                <a:ext cx="540000" cy="4428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31" name="图片 30"/>
              <p:cNvPicPr>
                <a:picLocks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17814" y="3041799"/>
                <a:ext cx="540000" cy="442800"/>
              </a:xfrm>
              <a:prstGeom prst="rect">
                <a:avLst/>
              </a:prstGeom>
              <a:ln w="12700">
                <a:noFill/>
              </a:ln>
            </p:spPr>
          </p:pic>
          <p:cxnSp>
            <p:nvCxnSpPr>
              <p:cNvPr id="33" name="直接连接符 32"/>
              <p:cNvCxnSpPr>
                <a:stCxn id="28" idx="3"/>
                <a:endCxn id="31" idx="1"/>
              </p:cNvCxnSpPr>
              <p:nvPr/>
            </p:nvCxnSpPr>
            <p:spPr>
              <a:xfrm>
                <a:off x="1950784" y="2817088"/>
                <a:ext cx="667030" cy="44611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>
                <a:stCxn id="30" idx="3"/>
                <a:endCxn id="31" idx="1"/>
              </p:cNvCxnSpPr>
              <p:nvPr/>
            </p:nvCxnSpPr>
            <p:spPr>
              <a:xfrm flipV="1">
                <a:off x="1947893" y="3263199"/>
                <a:ext cx="669921" cy="402741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76" name="图片 275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0784" y="4457292"/>
                <a:ext cx="540000" cy="4428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278" name="图片 277"/>
              <p:cNvPicPr>
                <a:picLocks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09715" y="5314721"/>
                <a:ext cx="540000" cy="442800"/>
              </a:xfrm>
              <a:prstGeom prst="rect">
                <a:avLst/>
              </a:prstGeom>
              <a:ln w="12700">
                <a:noFill/>
              </a:ln>
            </p:spPr>
          </p:pic>
          <p:pic>
            <p:nvPicPr>
              <p:cNvPr id="279" name="图片 278"/>
              <p:cNvPicPr>
                <a:picLocks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3339" y="4913656"/>
                <a:ext cx="540000" cy="442800"/>
              </a:xfrm>
              <a:prstGeom prst="rect">
                <a:avLst/>
              </a:prstGeom>
              <a:ln w="12700">
                <a:noFill/>
              </a:ln>
            </p:spPr>
          </p:pic>
          <p:cxnSp>
            <p:nvCxnSpPr>
              <p:cNvPr id="280" name="直接连接符 279"/>
              <p:cNvCxnSpPr>
                <a:stCxn id="276" idx="3"/>
                <a:endCxn id="279" idx="1"/>
              </p:cNvCxnSpPr>
              <p:nvPr/>
            </p:nvCxnSpPr>
            <p:spPr>
              <a:xfrm>
                <a:off x="1950784" y="4678692"/>
                <a:ext cx="682555" cy="45636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直接连接符 288"/>
              <p:cNvCxnSpPr>
                <a:stCxn id="278" idx="3"/>
                <a:endCxn id="279" idx="1"/>
              </p:cNvCxnSpPr>
              <p:nvPr/>
            </p:nvCxnSpPr>
            <p:spPr>
              <a:xfrm flipV="1">
                <a:off x="1949715" y="5135056"/>
                <a:ext cx="683624" cy="40106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9391" y="1235000"/>
              <a:ext cx="810701" cy="408398"/>
            </a:xfrm>
            <a:prstGeom prst="rect">
              <a:avLst/>
            </a:prstGeom>
            <a:ln w="12700">
              <a:noFill/>
            </a:ln>
          </p:spPr>
        </p:pic>
        <p:cxnSp>
          <p:nvCxnSpPr>
            <p:cNvPr id="82" name="肘形连接符 81"/>
            <p:cNvCxnSpPr>
              <a:endCxn id="75" idx="2"/>
            </p:cNvCxnSpPr>
            <p:nvPr/>
          </p:nvCxnSpPr>
          <p:spPr>
            <a:xfrm flipV="1">
              <a:off x="4725339" y="1643398"/>
              <a:ext cx="729403" cy="1613772"/>
            </a:xfrm>
            <a:prstGeom prst="bentConnector2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>
              <a:off x="1279440" y="1437538"/>
              <a:ext cx="0" cy="3846691"/>
            </a:xfrm>
            <a:prstGeom prst="line">
              <a:avLst/>
            </a:prstGeom>
            <a:ln w="19050">
              <a:solidFill>
                <a:srgbClr val="00B0F0"/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flipH="1">
              <a:off x="4806731" y="1418964"/>
              <a:ext cx="4394" cy="3886009"/>
            </a:xfrm>
            <a:prstGeom prst="line">
              <a:avLst/>
            </a:prstGeom>
            <a:ln w="19050">
              <a:solidFill>
                <a:srgbClr val="00B0F0"/>
              </a:solidFill>
              <a:prstDash val="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7" name="图片 96" descr="通用服务器-蓝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584038" y="4780387"/>
            <a:ext cx="539607" cy="441817"/>
          </a:xfrm>
          <a:prstGeom prst="rect">
            <a:avLst/>
          </a:prstGeom>
        </p:spPr>
      </p:pic>
      <p:sp>
        <p:nvSpPr>
          <p:cNvPr id="99" name="云形 98"/>
          <p:cNvSpPr/>
          <p:nvPr/>
        </p:nvSpPr>
        <p:spPr>
          <a:xfrm>
            <a:off x="8300470" y="4034895"/>
            <a:ext cx="1126249" cy="549912"/>
          </a:xfrm>
          <a:prstGeom prst="cloud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grpSp>
        <p:nvGrpSpPr>
          <p:cNvPr id="209" name="组合 208"/>
          <p:cNvGrpSpPr/>
          <p:nvPr/>
        </p:nvGrpSpPr>
        <p:grpSpPr>
          <a:xfrm>
            <a:off x="8593791" y="4081323"/>
            <a:ext cx="539711" cy="863996"/>
            <a:chOff x="8426193" y="3014015"/>
            <a:chExt cx="539711" cy="863996"/>
          </a:xfrm>
        </p:grpSpPr>
        <p:pic>
          <p:nvPicPr>
            <p:cNvPr id="96" name="图片 95" descr="通用服务器-蓝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426193" y="3014015"/>
              <a:ext cx="539607" cy="441817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8463843" y="3539457"/>
              <a:ext cx="5020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Штаб-квартира</a:t>
              </a:r>
            </a:p>
          </p:txBody>
        </p:sp>
      </p:grpSp>
      <p:grpSp>
        <p:nvGrpSpPr>
          <p:cNvPr id="211" name="组合 210"/>
          <p:cNvGrpSpPr/>
          <p:nvPr/>
        </p:nvGrpSpPr>
        <p:grpSpPr>
          <a:xfrm>
            <a:off x="6293150" y="4726341"/>
            <a:ext cx="1126249" cy="860985"/>
            <a:chOff x="6547029" y="4078284"/>
            <a:chExt cx="1126249" cy="860985"/>
          </a:xfrm>
        </p:grpSpPr>
        <p:sp>
          <p:nvSpPr>
            <p:cNvPr id="103" name="云形 102"/>
            <p:cNvSpPr/>
            <p:nvPr/>
          </p:nvSpPr>
          <p:spPr>
            <a:xfrm>
              <a:off x="6547029" y="4078284"/>
              <a:ext cx="1126249" cy="549912"/>
            </a:xfrm>
            <a:prstGeom prst="cloud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pic>
          <p:nvPicPr>
            <p:cNvPr id="98" name="图片 97" descr="通用服务器-蓝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888504" y="4132331"/>
              <a:ext cx="539607" cy="441817"/>
            </a:xfrm>
            <a:prstGeom prst="rect">
              <a:avLst/>
            </a:prstGeom>
          </p:spPr>
        </p:pic>
        <p:sp>
          <p:nvSpPr>
            <p:cNvPr id="101" name="文本框 100"/>
            <p:cNvSpPr txBox="1"/>
            <p:nvPr/>
          </p:nvSpPr>
          <p:spPr>
            <a:xfrm>
              <a:off x="6713545" y="4631492"/>
              <a:ext cx="9076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Филиал 2</a:t>
              </a:r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10311710" y="4726341"/>
            <a:ext cx="1126249" cy="957118"/>
            <a:chOff x="10107611" y="4074579"/>
            <a:chExt cx="1126249" cy="957118"/>
          </a:xfrm>
        </p:grpSpPr>
        <p:sp>
          <p:nvSpPr>
            <p:cNvPr id="104" name="云形 103"/>
            <p:cNvSpPr/>
            <p:nvPr/>
          </p:nvSpPr>
          <p:spPr>
            <a:xfrm>
              <a:off x="10107611" y="4074579"/>
              <a:ext cx="1126249" cy="549912"/>
            </a:xfrm>
            <a:prstGeom prst="cloud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10248383" y="4723920"/>
              <a:ext cx="9076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Филиал 1</a:t>
              </a:r>
            </a:p>
          </p:txBody>
        </p:sp>
      </p:grpSp>
      <p:cxnSp>
        <p:nvCxnSpPr>
          <p:cNvPr id="107" name="直接连接符 106"/>
          <p:cNvCxnSpPr>
            <a:stCxn id="96" idx="1"/>
            <a:endCxn id="98" idx="0"/>
          </p:cNvCxnSpPr>
          <p:nvPr/>
        </p:nvCxnSpPr>
        <p:spPr>
          <a:xfrm flipH="1">
            <a:off x="6904429" y="4302232"/>
            <a:ext cx="1689362" cy="478156"/>
          </a:xfrm>
          <a:prstGeom prst="line">
            <a:avLst/>
          </a:prstGeom>
          <a:ln w="19050">
            <a:solidFill>
              <a:srgbClr val="EC70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>
            <a:stCxn id="96" idx="3"/>
            <a:endCxn id="97" idx="0"/>
          </p:cNvCxnSpPr>
          <p:nvPr/>
        </p:nvCxnSpPr>
        <p:spPr>
          <a:xfrm>
            <a:off x="9133398" y="4302232"/>
            <a:ext cx="1720444" cy="478155"/>
          </a:xfrm>
          <a:prstGeom prst="line">
            <a:avLst/>
          </a:prstGeom>
          <a:ln w="19050">
            <a:solidFill>
              <a:srgbClr val="EC70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>
            <a:stCxn id="97" idx="1"/>
            <a:endCxn id="98" idx="3"/>
          </p:cNvCxnSpPr>
          <p:nvPr/>
        </p:nvCxnSpPr>
        <p:spPr>
          <a:xfrm flipH="1">
            <a:off x="7174232" y="5001296"/>
            <a:ext cx="3409806" cy="1"/>
          </a:xfrm>
          <a:prstGeom prst="line">
            <a:avLst/>
          </a:prstGeom>
          <a:ln w="19050">
            <a:solidFill>
              <a:srgbClr val="EC70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文本框 123"/>
          <p:cNvSpPr txBox="1"/>
          <p:nvPr/>
        </p:nvSpPr>
        <p:spPr>
          <a:xfrm>
            <a:off x="7984339" y="5208376"/>
            <a:ext cx="34419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Самостоятельно организованная частная сеть</a:t>
            </a:r>
          </a:p>
        </p:txBody>
      </p:sp>
      <p:grpSp>
        <p:nvGrpSpPr>
          <p:cNvPr id="207" name="组合 206"/>
          <p:cNvGrpSpPr/>
          <p:nvPr/>
        </p:nvGrpSpPr>
        <p:grpSpPr>
          <a:xfrm>
            <a:off x="10216050" y="1894548"/>
            <a:ext cx="1126249" cy="892828"/>
            <a:chOff x="9925440" y="1103267"/>
            <a:chExt cx="1126249" cy="892828"/>
          </a:xfrm>
        </p:grpSpPr>
        <p:grpSp>
          <p:nvGrpSpPr>
            <p:cNvPr id="130" name="组合 129"/>
            <p:cNvGrpSpPr/>
            <p:nvPr/>
          </p:nvGrpSpPr>
          <p:grpSpPr>
            <a:xfrm>
              <a:off x="9925440" y="1103267"/>
              <a:ext cx="1126249" cy="549912"/>
              <a:chOff x="7989594" y="1076751"/>
              <a:chExt cx="1126249" cy="549912"/>
            </a:xfrm>
          </p:grpSpPr>
          <p:sp>
            <p:nvSpPr>
              <p:cNvPr id="128" name="云形 127"/>
              <p:cNvSpPr/>
              <p:nvPr/>
            </p:nvSpPr>
            <p:spPr>
              <a:xfrm>
                <a:off x="7989594" y="1076751"/>
                <a:ext cx="1126249" cy="549912"/>
              </a:xfrm>
              <a:prstGeom prst="cloud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endParaRPr>
              </a:p>
            </p:txBody>
          </p:sp>
          <p:pic>
            <p:nvPicPr>
              <p:cNvPr id="125" name="图片 124" descr="AC-蓝.png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8343257" y="1090454"/>
                <a:ext cx="568257" cy="465277"/>
              </a:xfrm>
              <a:prstGeom prst="rect">
                <a:avLst/>
              </a:prstGeom>
            </p:spPr>
          </p:pic>
        </p:grpSp>
        <p:sp>
          <p:nvSpPr>
            <p:cNvPr id="132" name="文本框 131"/>
            <p:cNvSpPr txBox="1"/>
            <p:nvPr/>
          </p:nvSpPr>
          <p:spPr>
            <a:xfrm>
              <a:off x="10113957" y="1688318"/>
              <a:ext cx="78579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Партнер</a:t>
              </a: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6418753" y="1928360"/>
            <a:ext cx="1126249" cy="894759"/>
            <a:chOff x="6711857" y="1291746"/>
            <a:chExt cx="1126249" cy="894759"/>
          </a:xfrm>
        </p:grpSpPr>
        <p:grpSp>
          <p:nvGrpSpPr>
            <p:cNvPr id="131" name="组合 130"/>
            <p:cNvGrpSpPr/>
            <p:nvPr/>
          </p:nvGrpSpPr>
          <p:grpSpPr>
            <a:xfrm>
              <a:off x="6711857" y="1291746"/>
              <a:ext cx="1126249" cy="568146"/>
              <a:chOff x="5932377" y="1841221"/>
              <a:chExt cx="1126249" cy="568146"/>
            </a:xfrm>
          </p:grpSpPr>
          <p:sp>
            <p:nvSpPr>
              <p:cNvPr id="127" name="云形 126"/>
              <p:cNvSpPr/>
              <p:nvPr/>
            </p:nvSpPr>
            <p:spPr>
              <a:xfrm>
                <a:off x="5932377" y="1859455"/>
                <a:ext cx="1126249" cy="549912"/>
              </a:xfrm>
              <a:prstGeom prst="cloud">
                <a:avLst/>
              </a:prstGeom>
              <a:noFill/>
              <a:ln w="952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endParaRPr>
              </a:p>
            </p:txBody>
          </p:sp>
          <p:pic>
            <p:nvPicPr>
              <p:cNvPr id="126" name="图片 125" descr="大型网管-蓝.png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6158022" y="1841221"/>
                <a:ext cx="539607" cy="441817"/>
              </a:xfrm>
              <a:prstGeom prst="rect">
                <a:avLst/>
              </a:prstGeom>
            </p:spPr>
          </p:pic>
        </p:grpSp>
        <p:sp>
          <p:nvSpPr>
            <p:cNvPr id="133" name="文本框 132"/>
            <p:cNvSpPr txBox="1"/>
            <p:nvPr/>
          </p:nvSpPr>
          <p:spPr>
            <a:xfrm>
              <a:off x="6720115" y="1878728"/>
              <a:ext cx="9685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Заказчик</a:t>
              </a:r>
            </a:p>
          </p:txBody>
        </p:sp>
      </p:grpSp>
      <p:sp>
        <p:nvSpPr>
          <p:cNvPr id="144" name="云形 143"/>
          <p:cNvSpPr/>
          <p:nvPr/>
        </p:nvSpPr>
        <p:spPr>
          <a:xfrm>
            <a:off x="7768825" y="3060462"/>
            <a:ext cx="2187186" cy="855558"/>
          </a:xfrm>
          <a:prstGeom prst="cloud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8341415" y="3209617"/>
            <a:ext cx="13053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srgbClr val="00B0F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Арендованная сеть провайдера</a:t>
            </a:r>
          </a:p>
        </p:txBody>
      </p:sp>
      <p:cxnSp>
        <p:nvCxnSpPr>
          <p:cNvPr id="150" name="直接连接符 149"/>
          <p:cNvCxnSpPr>
            <a:stCxn id="125" idx="1"/>
            <a:endCxn id="144" idx="3"/>
          </p:cNvCxnSpPr>
          <p:nvPr/>
        </p:nvCxnSpPr>
        <p:spPr>
          <a:xfrm flipH="1">
            <a:off x="8862418" y="2140890"/>
            <a:ext cx="1707295" cy="968489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>
            <a:stCxn id="126" idx="3"/>
            <a:endCxn id="144" idx="3"/>
          </p:cNvCxnSpPr>
          <p:nvPr/>
        </p:nvCxnSpPr>
        <p:spPr>
          <a:xfrm>
            <a:off x="7184005" y="2149269"/>
            <a:ext cx="1678413" cy="96011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>
            <a:stCxn id="96" idx="0"/>
            <a:endCxn id="144" idx="1"/>
          </p:cNvCxnSpPr>
          <p:nvPr/>
        </p:nvCxnSpPr>
        <p:spPr>
          <a:xfrm flipH="1" flipV="1">
            <a:off x="8862418" y="3915109"/>
            <a:ext cx="1177" cy="1662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直接连接符 179"/>
          <p:cNvCxnSpPr>
            <a:stCxn id="264" idx="3"/>
            <a:endCxn id="179" idx="1"/>
          </p:cNvCxnSpPr>
          <p:nvPr/>
        </p:nvCxnSpPr>
        <p:spPr>
          <a:xfrm>
            <a:off x="10048540" y="3471956"/>
            <a:ext cx="535301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0" name="组合 209"/>
          <p:cNvGrpSpPr/>
          <p:nvPr/>
        </p:nvGrpSpPr>
        <p:grpSpPr>
          <a:xfrm>
            <a:off x="10188207" y="3250556"/>
            <a:ext cx="1257075" cy="780891"/>
            <a:chOff x="6835886" y="3891810"/>
            <a:chExt cx="1257075" cy="780891"/>
          </a:xfrm>
        </p:grpSpPr>
        <p:pic>
          <p:nvPicPr>
            <p:cNvPr id="179" name="图片 178"/>
            <p:cNvPicPr>
              <a:picLocks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1520" y="3891810"/>
              <a:ext cx="540000" cy="442800"/>
            </a:xfrm>
            <a:prstGeom prst="rect">
              <a:avLst/>
            </a:prstGeom>
          </p:spPr>
        </p:pic>
        <p:sp>
          <p:nvSpPr>
            <p:cNvPr id="192" name="矩形 191"/>
            <p:cNvSpPr/>
            <p:nvPr/>
          </p:nvSpPr>
          <p:spPr>
            <a:xfrm>
              <a:off x="6835886" y="4364924"/>
              <a:ext cx="125707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Мобильный офис</a:t>
              </a:r>
            </a:p>
          </p:txBody>
        </p:sp>
      </p:grpSp>
      <p:grpSp>
        <p:nvGrpSpPr>
          <p:cNvPr id="208" name="组合 207"/>
          <p:cNvGrpSpPr/>
          <p:nvPr/>
        </p:nvGrpSpPr>
        <p:grpSpPr>
          <a:xfrm>
            <a:off x="6275028" y="3249406"/>
            <a:ext cx="1221809" cy="977189"/>
            <a:chOff x="6541944" y="2809991"/>
            <a:chExt cx="1221809" cy="977189"/>
          </a:xfrm>
        </p:grpSpPr>
        <p:pic>
          <p:nvPicPr>
            <p:cNvPr id="195" name="图片 194"/>
            <p:cNvPicPr>
              <a:picLocks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1117" y="2809991"/>
              <a:ext cx="540000" cy="442800"/>
            </a:xfrm>
            <a:prstGeom prst="rect">
              <a:avLst/>
            </a:prstGeom>
          </p:spPr>
        </p:pic>
        <p:sp>
          <p:nvSpPr>
            <p:cNvPr id="197" name="文本框 196"/>
            <p:cNvSpPr txBox="1"/>
            <p:nvPr/>
          </p:nvSpPr>
          <p:spPr>
            <a:xfrm>
              <a:off x="6541944" y="3263960"/>
              <a:ext cx="12218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Домашний </a:t>
              </a:r>
              <a:endParaRPr lang="ru-RU" sz="1400" dirty="0" smtClean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  <a:p>
              <a:pPr algn="ctr"/>
              <a:r>
                <a:rPr lang="ru-RU" sz="1400" dirty="0" smtClean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офис</a:t>
              </a:r>
              <a:endPara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</p:grpSp>
      <p:cxnSp>
        <p:nvCxnSpPr>
          <p:cNvPr id="215" name="直接连接符 214"/>
          <p:cNvCxnSpPr>
            <a:stCxn id="263" idx="1"/>
            <a:endCxn id="195" idx="3"/>
          </p:cNvCxnSpPr>
          <p:nvPr/>
        </p:nvCxnSpPr>
        <p:spPr>
          <a:xfrm flipH="1" flipV="1">
            <a:off x="7184201" y="3470806"/>
            <a:ext cx="442058" cy="2349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圆角矩形 260"/>
          <p:cNvSpPr/>
          <p:nvPr/>
        </p:nvSpPr>
        <p:spPr>
          <a:xfrm>
            <a:off x="783937" y="1755848"/>
            <a:ext cx="5014244" cy="4625902"/>
          </a:xfrm>
          <a:prstGeom prst="roundRect">
            <a:avLst>
              <a:gd name="adj" fmla="val 2968"/>
            </a:avLst>
          </a:prstGeom>
          <a:noFill/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62" name="圆角矩形 261"/>
          <p:cNvSpPr/>
          <p:nvPr/>
        </p:nvSpPr>
        <p:spPr>
          <a:xfrm>
            <a:off x="6287430" y="1727862"/>
            <a:ext cx="5152330" cy="4847750"/>
          </a:xfrm>
          <a:prstGeom prst="roundRect">
            <a:avLst>
              <a:gd name="adj" fmla="val 2968"/>
            </a:avLst>
          </a:prstGeom>
          <a:noFill/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pic>
        <p:nvPicPr>
          <p:cNvPr id="263" name="图片 262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259" y="3251755"/>
            <a:ext cx="540000" cy="442800"/>
          </a:xfrm>
          <a:prstGeom prst="rect">
            <a:avLst/>
          </a:prstGeom>
        </p:spPr>
      </p:pic>
      <p:pic>
        <p:nvPicPr>
          <p:cNvPr id="264" name="图片 263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8540" y="3250556"/>
            <a:ext cx="540000" cy="442800"/>
          </a:xfrm>
          <a:prstGeom prst="rect">
            <a:avLst/>
          </a:prstGeom>
        </p:spPr>
      </p:pic>
      <p:sp>
        <p:nvSpPr>
          <p:cNvPr id="266" name="圆角矩形 75"/>
          <p:cNvSpPr/>
          <p:nvPr/>
        </p:nvSpPr>
        <p:spPr>
          <a:xfrm>
            <a:off x="783937" y="1272367"/>
            <a:ext cx="5014244" cy="394020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LAN</a:t>
            </a:r>
          </a:p>
        </p:txBody>
      </p:sp>
      <p:sp>
        <p:nvSpPr>
          <p:cNvPr id="267" name="圆角矩形 75"/>
          <p:cNvSpPr/>
          <p:nvPr/>
        </p:nvSpPr>
        <p:spPr>
          <a:xfrm>
            <a:off x="6269608" y="1274965"/>
            <a:ext cx="5152330" cy="394020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WAN</a:t>
            </a:r>
          </a:p>
        </p:txBody>
      </p:sp>
      <p:cxnSp>
        <p:nvCxnSpPr>
          <p:cNvPr id="302" name="肘形连接符 301"/>
          <p:cNvCxnSpPr>
            <a:stCxn id="31" idx="3"/>
          </p:cNvCxnSpPr>
          <p:nvPr/>
        </p:nvCxnSpPr>
        <p:spPr>
          <a:xfrm>
            <a:off x="2959343" y="2921950"/>
            <a:ext cx="941828" cy="875504"/>
          </a:xfrm>
          <a:prstGeom prst="bentConnector3">
            <a:avLst>
              <a:gd name="adj1" fmla="val 50000"/>
            </a:avLst>
          </a:prstGeom>
          <a:ln w="1270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肘形连接符 303"/>
          <p:cNvCxnSpPr>
            <a:stCxn id="279" idx="3"/>
          </p:cNvCxnSpPr>
          <p:nvPr/>
        </p:nvCxnSpPr>
        <p:spPr>
          <a:xfrm flipV="1">
            <a:off x="2974868" y="3797454"/>
            <a:ext cx="926303" cy="996353"/>
          </a:xfrm>
          <a:prstGeom prst="bentConnector3">
            <a:avLst>
              <a:gd name="adj1" fmla="val 49486"/>
            </a:avLst>
          </a:prstGeom>
          <a:ln w="12700">
            <a:solidFill>
              <a:srgbClr val="1515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3" name="图片 92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280" y="3567963"/>
            <a:ext cx="540000" cy="442800"/>
          </a:xfrm>
          <a:prstGeom prst="rect">
            <a:avLst/>
          </a:prstGeom>
        </p:spPr>
      </p:pic>
      <p:pic>
        <p:nvPicPr>
          <p:cNvPr id="105" name="图片 104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133" y="1911706"/>
            <a:ext cx="540000" cy="442800"/>
          </a:xfrm>
          <a:prstGeom prst="rect">
            <a:avLst/>
          </a:prstGeom>
        </p:spPr>
      </p:pic>
      <p:sp>
        <p:nvSpPr>
          <p:cNvPr id="106" name="文本框 105"/>
          <p:cNvSpPr txBox="1"/>
          <p:nvPr/>
        </p:nvSpPr>
        <p:spPr>
          <a:xfrm>
            <a:off x="8834599" y="2331016"/>
            <a:ext cx="1177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Удаленный офис</a:t>
            </a:r>
          </a:p>
        </p:txBody>
      </p:sp>
      <p:cxnSp>
        <p:nvCxnSpPr>
          <p:cNvPr id="108" name="直接连接符 107"/>
          <p:cNvCxnSpPr>
            <a:stCxn id="105" idx="2"/>
            <a:endCxn id="144" idx="3"/>
          </p:cNvCxnSpPr>
          <p:nvPr/>
        </p:nvCxnSpPr>
        <p:spPr>
          <a:xfrm>
            <a:off x="8854133" y="2354506"/>
            <a:ext cx="0" cy="754873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6318092" y="5633915"/>
            <a:ext cx="511287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300" dirty="0">
                <a:latin typeface="Huawei Sans" panose="020C0503030203020204" pitchFamily="34" charset="0"/>
              </a:rPr>
              <a:t>WAN — это компьютерная сеть, которая охватывает большую территорию за счет аренды сети Интернет-провайдера (ISP) или создания частной сети.</a:t>
            </a:r>
          </a:p>
        </p:txBody>
      </p:sp>
      <p:sp>
        <p:nvSpPr>
          <p:cNvPr id="74" name="Oval 4"/>
          <p:cNvSpPr>
            <a:spLocks noChangeAspect="1"/>
          </p:cNvSpPr>
          <p:nvPr/>
        </p:nvSpPr>
        <p:spPr>
          <a:xfrm>
            <a:off x="8173620" y="3346307"/>
            <a:ext cx="204369" cy="204369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</a:t>
            </a:r>
          </a:p>
        </p:txBody>
      </p:sp>
      <p:sp>
        <p:nvSpPr>
          <p:cNvPr id="76" name="Oval 4"/>
          <p:cNvSpPr>
            <a:spLocks noChangeAspect="1"/>
          </p:cNvSpPr>
          <p:nvPr/>
        </p:nvSpPr>
        <p:spPr>
          <a:xfrm>
            <a:off x="7774239" y="5208376"/>
            <a:ext cx="252000" cy="252000"/>
          </a:xfrm>
          <a:prstGeom prst="ellipse">
            <a:avLst/>
          </a:prstGeom>
          <a:solidFill>
            <a:srgbClr val="EC706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2278994" y="5399030"/>
            <a:ext cx="62869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B0F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LAN</a:t>
            </a:r>
          </a:p>
        </p:txBody>
      </p:sp>
      <p:cxnSp>
        <p:nvCxnSpPr>
          <p:cNvPr id="6" name="直接箭头连接符 5">
            <a:extLst>
              <a:ext uri="{FF2B5EF4-FFF2-40B4-BE49-F238E27FC236}">
                <a16:creationId xmlns="" xmlns:a16="http://schemas.microsoft.com/office/drawing/2014/main" id="{342DF4D9-9CCA-4929-B7FB-5D69C6D62173}"/>
              </a:ext>
            </a:extLst>
          </p:cNvPr>
          <p:cNvCxnSpPr>
            <a:stCxn id="95" idx="3"/>
          </p:cNvCxnSpPr>
          <p:nvPr/>
        </p:nvCxnSpPr>
        <p:spPr>
          <a:xfrm>
            <a:off x="2907692" y="5583696"/>
            <a:ext cx="1546187" cy="0"/>
          </a:xfrm>
          <a:prstGeom prst="straightConnector1">
            <a:avLst/>
          </a:prstGeom>
          <a:ln w="190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箭头连接符 78">
            <a:extLst>
              <a:ext uri="{FF2B5EF4-FFF2-40B4-BE49-F238E27FC236}">
                <a16:creationId xmlns="" xmlns:a16="http://schemas.microsoft.com/office/drawing/2014/main" id="{1BC5371E-39C0-4307-8215-1865EDB95C43}"/>
              </a:ext>
            </a:extLst>
          </p:cNvPr>
          <p:cNvCxnSpPr>
            <a:cxnSpLocks/>
            <a:stCxn id="95" idx="1"/>
          </p:cNvCxnSpPr>
          <p:nvPr/>
        </p:nvCxnSpPr>
        <p:spPr>
          <a:xfrm flipH="1" flipV="1">
            <a:off x="1069226" y="5579696"/>
            <a:ext cx="1209768" cy="4000"/>
          </a:xfrm>
          <a:prstGeom prst="straightConnector1">
            <a:avLst/>
          </a:prstGeom>
          <a:ln w="19050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/>
          <p:cNvSpPr txBox="1"/>
          <p:nvPr/>
        </p:nvSpPr>
        <p:spPr>
          <a:xfrm>
            <a:off x="783937" y="5848002"/>
            <a:ext cx="50142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latin typeface="Huawei Sans" panose="020C0503030203020204" pitchFamily="34" charset="0"/>
              </a:rPr>
              <a:t>LAN — это компьютерная сеть, охватывающая небольшую географическую область.</a:t>
            </a:r>
          </a:p>
        </p:txBody>
      </p:sp>
    </p:spTree>
    <p:extLst>
      <p:ext uri="{BB962C8B-B14F-4D97-AF65-F5344CB8AC3E}">
        <p14:creationId xmlns:p14="http://schemas.microsoft.com/office/powerpoint/2010/main" val="371611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800" dirty="0">
                <a:latin typeface="Huawei Sans" panose="020C0503030203020204" pitchFamily="34" charset="0"/>
                <a:sym typeface="Huawei Sans" panose="020C0503030203020204" pitchFamily="34" charset="0"/>
              </a:rPr>
              <a:t>Первые WAN и LAN имеют различия на </a:t>
            </a:r>
            <a:r>
              <a:rPr lang="ru-RU" sz="1800" dirty="0" smtClean="0">
                <a:latin typeface="Huawei Sans" panose="020C0503030203020204" pitchFamily="34" charset="0"/>
                <a:sym typeface="Huawei Sans" panose="020C0503030203020204" pitchFamily="34" charset="0"/>
              </a:rPr>
              <a:t>канальном и физическом уровнях. Другие </a:t>
            </a:r>
            <a:r>
              <a:rPr lang="ru-RU" sz="1800" dirty="0">
                <a:latin typeface="Huawei Sans" panose="020C0503030203020204" pitchFamily="34" charset="0"/>
                <a:sym typeface="Huawei Sans" panose="020C0503030203020204" pitchFamily="34" charset="0"/>
              </a:rPr>
              <a:t>уровни модели TCP/IP этих сетей одинаковы.</a:t>
            </a:r>
          </a:p>
          <a:p>
            <a:endParaRPr lang="zh-CN" altLang="en-US" sz="2000" dirty="0">
              <a:latin typeface="Huawei Sans" panose="020C0503030203020204" pitchFamily="34" charset="0"/>
              <a:sym typeface="Huawei Sans" panose="020C0503030203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Huawei Sans" panose="020C0503030203020204" pitchFamily="34" charset="0"/>
              </a:rPr>
              <a:t>Обзор ранних технологий WAN</a:t>
            </a:r>
          </a:p>
        </p:txBody>
      </p:sp>
      <p:sp>
        <p:nvSpPr>
          <p:cNvPr id="135" name="文本框 134"/>
          <p:cNvSpPr txBox="1"/>
          <p:nvPr/>
        </p:nvSpPr>
        <p:spPr>
          <a:xfrm>
            <a:off x="1219200" y="5911297"/>
            <a:ext cx="2710543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Сетевая модель TCP/IP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1578429" y="2351242"/>
            <a:ext cx="2100942" cy="2358753"/>
            <a:chOff x="1944425" y="1747157"/>
            <a:chExt cx="2100942" cy="2352403"/>
          </a:xfrm>
        </p:grpSpPr>
        <p:sp>
          <p:nvSpPr>
            <p:cNvPr id="3" name="矩形 2"/>
            <p:cNvSpPr/>
            <p:nvPr/>
          </p:nvSpPr>
          <p:spPr>
            <a:xfrm>
              <a:off x="1955800" y="1747157"/>
              <a:ext cx="2082800" cy="2352403"/>
            </a:xfrm>
            <a:prstGeom prst="rect">
              <a:avLst/>
            </a:prstGeom>
            <a:solidFill>
              <a:srgbClr val="00B0F0">
                <a:alpha val="5000"/>
              </a:srgbClr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cxnSp>
          <p:nvCxnSpPr>
            <p:cNvPr id="93" name="直接连接符 92"/>
            <p:cNvCxnSpPr/>
            <p:nvPr/>
          </p:nvCxnSpPr>
          <p:spPr>
            <a:xfrm>
              <a:off x="1955800" y="3129279"/>
              <a:ext cx="2082800" cy="0"/>
            </a:xfrm>
            <a:prstGeom prst="line">
              <a:avLst/>
            </a:prstGeom>
            <a:ln w="9525">
              <a:solidFill>
                <a:srgbClr val="99DF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1955800" y="3619862"/>
              <a:ext cx="2082800" cy="0"/>
            </a:xfrm>
            <a:prstGeom prst="line">
              <a:avLst/>
            </a:prstGeom>
            <a:ln w="9525">
              <a:solidFill>
                <a:srgbClr val="99DFF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1955310" y="2291773"/>
              <a:ext cx="2068285" cy="5832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>
                  <a:solidFill>
                    <a:schemeClr val="bg1">
                      <a:lumMod val="65000"/>
                    </a:schemeClr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Прикладной уровень</a:t>
              </a: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1944425" y="3087184"/>
              <a:ext cx="2090057" cy="5832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>
                  <a:solidFill>
                    <a:schemeClr val="bg1">
                      <a:lumMod val="65000"/>
                    </a:schemeClr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Транспортный уровень</a:t>
              </a: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1955310" y="3674100"/>
              <a:ext cx="2090057" cy="3376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>
                  <a:solidFill>
                    <a:schemeClr val="bg1">
                      <a:lumMod val="65000"/>
                    </a:schemeClr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Сетевой уровень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1589314" y="4780570"/>
            <a:ext cx="2083290" cy="999037"/>
            <a:chOff x="1955310" y="4106635"/>
            <a:chExt cx="2083290" cy="999037"/>
          </a:xfrm>
        </p:grpSpPr>
        <p:sp>
          <p:nvSpPr>
            <p:cNvPr id="49" name="矩形 48"/>
            <p:cNvSpPr/>
            <p:nvPr/>
          </p:nvSpPr>
          <p:spPr>
            <a:xfrm>
              <a:off x="1955800" y="4106635"/>
              <a:ext cx="2082800" cy="999037"/>
            </a:xfrm>
            <a:prstGeom prst="rect">
              <a:avLst/>
            </a:prstGeom>
            <a:solidFill>
              <a:srgbClr val="FFFFCC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1966196" y="4146843"/>
              <a:ext cx="20682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Канальный уровень</a:t>
              </a:r>
              <a:endPara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1955310" y="4696287"/>
              <a:ext cx="207917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Физический уровень</a:t>
              </a:r>
            </a:p>
          </p:txBody>
        </p:sp>
        <p:cxnSp>
          <p:nvCxnSpPr>
            <p:cNvPr id="137" name="直接连接符 136"/>
            <p:cNvCxnSpPr/>
            <p:nvPr/>
          </p:nvCxnSpPr>
          <p:spPr>
            <a:xfrm>
              <a:off x="1955800" y="4612403"/>
              <a:ext cx="2082800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/>
          <p:cNvGrpSpPr/>
          <p:nvPr/>
        </p:nvGrpSpPr>
        <p:grpSpPr>
          <a:xfrm>
            <a:off x="6406035" y="4781067"/>
            <a:ext cx="4364706" cy="1004890"/>
            <a:chOff x="6772031" y="4100782"/>
            <a:chExt cx="4364706" cy="1004890"/>
          </a:xfrm>
        </p:grpSpPr>
        <p:sp>
          <p:nvSpPr>
            <p:cNvPr id="8" name="矩形 7"/>
            <p:cNvSpPr/>
            <p:nvPr/>
          </p:nvSpPr>
          <p:spPr>
            <a:xfrm>
              <a:off x="6772031" y="4100782"/>
              <a:ext cx="4356100" cy="100489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6780637" y="4612403"/>
              <a:ext cx="4356100" cy="0"/>
            </a:xfrm>
            <a:prstGeom prst="line">
              <a:avLst/>
            </a:prstGeom>
            <a:ln w="127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49"/>
            <p:cNvSpPr txBox="1"/>
            <p:nvPr/>
          </p:nvSpPr>
          <p:spPr>
            <a:xfrm>
              <a:off x="6772031" y="4188003"/>
              <a:ext cx="431881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>
                  <a:latin typeface="Huawei Sans" panose="020C0503030203020204" pitchFamily="34" charset="0"/>
                  <a:ea typeface="方正兰亭黑简体" panose="02000000000000000000" pitchFamily="2" charset="-122"/>
                  <a:sym typeface="Huawei Sans" panose="020C0503030203020204" pitchFamily="34" charset="0"/>
                </a:rPr>
                <a:t>PPP	HDLC	Frame Relay	ATM</a:t>
              </a: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4083257" y="5825353"/>
            <a:ext cx="2021707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Технологии LAN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7812540" y="5911298"/>
            <a:ext cx="2129109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ru-RU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Технологии WAN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6802987" y="5348949"/>
            <a:ext cx="3494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RS-232	  V.24	 V.35	G.703</a:t>
            </a:r>
          </a:p>
        </p:txBody>
      </p:sp>
      <p:sp>
        <p:nvSpPr>
          <p:cNvPr id="69" name="矩形 68"/>
          <p:cNvSpPr/>
          <p:nvPr/>
        </p:nvSpPr>
        <p:spPr>
          <a:xfrm>
            <a:off x="3790423" y="2351242"/>
            <a:ext cx="6971712" cy="2359775"/>
          </a:xfrm>
          <a:prstGeom prst="rect">
            <a:avLst/>
          </a:prstGeom>
          <a:solidFill>
            <a:srgbClr val="00B0F0">
              <a:alpha val="5000"/>
            </a:srgbClr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cxnSp>
        <p:nvCxnSpPr>
          <p:cNvPr id="159" name="直接连接符 158"/>
          <p:cNvCxnSpPr/>
          <p:nvPr/>
        </p:nvCxnSpPr>
        <p:spPr>
          <a:xfrm>
            <a:off x="3790423" y="4234805"/>
            <a:ext cx="6971712" cy="0"/>
          </a:xfrm>
          <a:prstGeom prst="line">
            <a:avLst/>
          </a:prstGeom>
          <a:ln w="9525">
            <a:solidFill>
              <a:srgbClr val="99D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/>
          <p:cNvCxnSpPr/>
          <p:nvPr/>
        </p:nvCxnSpPr>
        <p:spPr>
          <a:xfrm>
            <a:off x="3790423" y="3739361"/>
            <a:ext cx="6971712" cy="0"/>
          </a:xfrm>
          <a:prstGeom prst="line">
            <a:avLst/>
          </a:prstGeom>
          <a:ln w="9525">
            <a:solidFill>
              <a:srgbClr val="99DF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/>
          <p:cNvSpPr txBox="1"/>
          <p:nvPr/>
        </p:nvSpPr>
        <p:spPr>
          <a:xfrm>
            <a:off x="5726701" y="4322372"/>
            <a:ext cx="245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IP  	ICMP 	ARP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6142061" y="3881151"/>
            <a:ext cx="1574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TCP	UDP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4778038" y="2922661"/>
            <a:ext cx="4523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>
                    <a:lumMod val="6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HTTP	FTP     Telnet	DNS	SNMP</a:t>
            </a:r>
          </a:p>
        </p:txBody>
      </p:sp>
      <p:sp>
        <p:nvSpPr>
          <p:cNvPr id="35" name="矩形 34"/>
          <p:cNvSpPr/>
          <p:nvPr/>
        </p:nvSpPr>
        <p:spPr>
          <a:xfrm>
            <a:off x="3790423" y="4781067"/>
            <a:ext cx="2497792" cy="1004890"/>
          </a:xfrm>
          <a:prstGeom prst="rect">
            <a:avLst/>
          </a:prstGeom>
          <a:solidFill>
            <a:srgbClr val="FFFFCC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IEEE 802.3/4/5/11</a:t>
            </a:r>
          </a:p>
        </p:txBody>
      </p:sp>
    </p:spTree>
    <p:extLst>
      <p:ext uri="{BB962C8B-B14F-4D97-AF65-F5344CB8AC3E}">
        <p14:creationId xmlns:p14="http://schemas.microsoft.com/office/powerpoint/2010/main" val="134756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600" dirty="0">
                <a:latin typeface="Huawei Sans" panose="020C0503030203020204" pitchFamily="34" charset="0"/>
              </a:rPr>
              <a:t>Существует три основных роли устройств WAN: устройство на границе сети клиента (CE), пограничное устройство провайдера (PE) и провайдер (P). Определение:</a:t>
            </a:r>
          </a:p>
          <a:p>
            <a:pPr lvl="1"/>
            <a:r>
              <a:rPr lang="ru-RU" sz="1600" dirty="0">
                <a:latin typeface="Huawei Sans" panose="020C0503030203020204" pitchFamily="34" charset="0"/>
              </a:rPr>
              <a:t>CE: устройство, расположенное в помещении клиента и подключенное к одному или нескольким PE для доступа пользователя.</a:t>
            </a:r>
          </a:p>
          <a:p>
            <a:pPr lvl="1"/>
            <a:r>
              <a:rPr lang="ru-RU" sz="1600" dirty="0">
                <a:latin typeface="Huawei Sans" panose="020C0503030203020204" pitchFamily="34" charset="0"/>
              </a:rPr>
              <a:t>PE: важное пограничное устройство провайдера услуг, которое подключено как к CE, так и к P.</a:t>
            </a:r>
          </a:p>
          <a:p>
            <a:pPr lvl="1"/>
            <a:r>
              <a:rPr lang="ru-RU" sz="1600" dirty="0">
                <a:latin typeface="Huawei Sans" panose="020C0503030203020204" pitchFamily="34" charset="0"/>
              </a:rPr>
              <a:t>P: устройство провайдера услуг, не подключенное к CE.</a:t>
            </a:r>
          </a:p>
          <a:p>
            <a:endParaRPr lang="zh-CN" altLang="en-US" sz="1600" dirty="0">
              <a:latin typeface="Huawei Sans" panose="020C0503030203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Huawei Sans" panose="020C0503030203020204" pitchFamily="34" charset="0"/>
              </a:rPr>
              <a:t>Роли устройств WAN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BE36B279-AC56-4601-9B2B-4311A06D5030}"/>
              </a:ext>
            </a:extLst>
          </p:cNvPr>
          <p:cNvGrpSpPr/>
          <p:nvPr/>
        </p:nvGrpSpPr>
        <p:grpSpPr>
          <a:xfrm>
            <a:off x="1496558" y="3778937"/>
            <a:ext cx="9133863" cy="2367918"/>
            <a:chOff x="1453201" y="1262457"/>
            <a:chExt cx="9133863" cy="2367918"/>
          </a:xfrm>
        </p:grpSpPr>
        <p:sp>
          <p:nvSpPr>
            <p:cNvPr id="59" name="Freeform 159">
              <a:extLst>
                <a:ext uri="{FF2B5EF4-FFF2-40B4-BE49-F238E27FC236}">
                  <a16:creationId xmlns="" xmlns:a16="http://schemas.microsoft.com/office/drawing/2014/main" id="{8A957864-06AE-4FE6-948B-07D62AC50BA3}"/>
                </a:ext>
              </a:extLst>
            </p:cNvPr>
            <p:cNvSpPr/>
            <p:nvPr/>
          </p:nvSpPr>
          <p:spPr>
            <a:xfrm flipH="1">
              <a:off x="4591050" y="1262457"/>
              <a:ext cx="3009900" cy="1873142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45" name="Freeform 159">
              <a:extLst>
                <a:ext uri="{FF2B5EF4-FFF2-40B4-BE49-F238E27FC236}">
                  <a16:creationId xmlns="" xmlns:a16="http://schemas.microsoft.com/office/drawing/2014/main" id="{2EE933D9-80A1-472A-9BDF-103E1819FD4C}"/>
                </a:ext>
              </a:extLst>
            </p:cNvPr>
            <p:cNvSpPr/>
            <p:nvPr/>
          </p:nvSpPr>
          <p:spPr>
            <a:xfrm flipH="1">
              <a:off x="1453201" y="1475630"/>
              <a:ext cx="1252226" cy="556665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48" name="Freeform 159">
              <a:extLst>
                <a:ext uri="{FF2B5EF4-FFF2-40B4-BE49-F238E27FC236}">
                  <a16:creationId xmlns="" xmlns:a16="http://schemas.microsoft.com/office/drawing/2014/main" id="{315D766D-8745-4720-A017-56D5FA06209A}"/>
                </a:ext>
              </a:extLst>
            </p:cNvPr>
            <p:cNvSpPr/>
            <p:nvPr/>
          </p:nvSpPr>
          <p:spPr>
            <a:xfrm flipH="1">
              <a:off x="9329163" y="1475630"/>
              <a:ext cx="1201801" cy="556665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49" name="Freeform 159">
              <a:extLst>
                <a:ext uri="{FF2B5EF4-FFF2-40B4-BE49-F238E27FC236}">
                  <a16:creationId xmlns="" xmlns:a16="http://schemas.microsoft.com/office/drawing/2014/main" id="{9EB57677-C60B-4935-A260-07F9FAB82FAA}"/>
                </a:ext>
              </a:extLst>
            </p:cNvPr>
            <p:cNvSpPr/>
            <p:nvPr/>
          </p:nvSpPr>
          <p:spPr>
            <a:xfrm flipH="1">
              <a:off x="9329163" y="2618158"/>
              <a:ext cx="1257901" cy="556665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44" name="Freeform 159">
              <a:extLst>
                <a:ext uri="{FF2B5EF4-FFF2-40B4-BE49-F238E27FC236}">
                  <a16:creationId xmlns="" xmlns:a16="http://schemas.microsoft.com/office/drawing/2014/main" id="{5C25DA12-D801-45B6-9BAB-33CCD1CA461A}"/>
                </a:ext>
              </a:extLst>
            </p:cNvPr>
            <p:cNvSpPr/>
            <p:nvPr/>
          </p:nvSpPr>
          <p:spPr>
            <a:xfrm flipH="1">
              <a:off x="1453201" y="2683444"/>
              <a:ext cx="1252225" cy="556665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200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pic>
          <p:nvPicPr>
            <p:cNvPr id="5" name="图片 4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6827" y="1545109"/>
              <a:ext cx="540000" cy="4428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2126" y="1545109"/>
              <a:ext cx="540000" cy="44280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2126" y="2740377"/>
              <a:ext cx="540000" cy="44280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06827" y="2740377"/>
              <a:ext cx="540000" cy="442800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3965" y="1545109"/>
              <a:ext cx="540000" cy="4428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3965" y="2740377"/>
              <a:ext cx="540000" cy="442800"/>
            </a:xfrm>
            <a:prstGeom prst="rect">
              <a:avLst/>
            </a:prstGeom>
          </p:spPr>
        </p:pic>
        <p:cxnSp>
          <p:nvCxnSpPr>
            <p:cNvPr id="32" name="直接连接符 31"/>
            <p:cNvCxnSpPr>
              <a:endCxn id="5" idx="1"/>
            </p:cNvCxnSpPr>
            <p:nvPr/>
          </p:nvCxnSpPr>
          <p:spPr>
            <a:xfrm>
              <a:off x="3288739" y="1761341"/>
              <a:ext cx="1318088" cy="0"/>
            </a:xfrm>
            <a:prstGeom prst="line">
              <a:avLst/>
            </a:prstGeom>
            <a:ln w="19050">
              <a:solidFill>
                <a:srgbClr val="1515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endCxn id="16" idx="1"/>
            </p:cNvCxnSpPr>
            <p:nvPr/>
          </p:nvCxnSpPr>
          <p:spPr>
            <a:xfrm>
              <a:off x="3288739" y="2956609"/>
              <a:ext cx="1318088" cy="0"/>
            </a:xfrm>
            <a:prstGeom prst="line">
              <a:avLst/>
            </a:prstGeom>
            <a:ln w="19050">
              <a:solidFill>
                <a:srgbClr val="1515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41"/>
            <p:cNvSpPr txBox="1"/>
            <p:nvPr/>
          </p:nvSpPr>
          <p:spPr>
            <a:xfrm>
              <a:off x="2832125" y="2007074"/>
              <a:ext cx="3642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dirty="0">
                  <a:latin typeface="Huawei Sans" panose="020C0503030203020204" pitchFamily="34" charset="0"/>
                </a:rPr>
                <a:t>CE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832125" y="3191031"/>
              <a:ext cx="3642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dirty="0">
                  <a:latin typeface="Huawei Sans" panose="020C0503030203020204" pitchFamily="34" charset="0"/>
                </a:rPr>
                <a:t>CE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791164" y="2075839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dirty="0">
                  <a:latin typeface="Huawei Sans" panose="020C0503030203020204" pitchFamily="34" charset="0"/>
                </a:rPr>
                <a:t>PE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691209" y="3201917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dirty="0">
                  <a:latin typeface="Huawei Sans" panose="020C0503030203020204" pitchFamily="34" charset="0"/>
                </a:rPr>
                <a:t>PE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929321" y="2007074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dirty="0">
                  <a:latin typeface="Huawei Sans" panose="020C0503030203020204" pitchFamily="34" charset="0"/>
                </a:rPr>
                <a:t>PE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057932" y="3191031"/>
              <a:ext cx="35779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dirty="0">
                  <a:latin typeface="Huawei Sans" panose="020C0503030203020204" pitchFamily="34" charset="0"/>
                </a:rPr>
                <a:t>PE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592731" y="1699729"/>
              <a:ext cx="103586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dirty="0">
                  <a:latin typeface="Huawei Sans" panose="020C0503030203020204" pitchFamily="34" charset="0"/>
                </a:rPr>
                <a:t>Предприятие А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582309" y="2916377"/>
              <a:ext cx="102784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dirty="0">
                  <a:latin typeface="Huawei Sans" panose="020C0503030203020204" pitchFamily="34" charset="0"/>
                </a:rPr>
                <a:t>Предприятие В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875074" y="2544373"/>
              <a:ext cx="2728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dirty="0">
                  <a:latin typeface="Huawei Sans" panose="020C0503030203020204" pitchFamily="34" charset="0"/>
                </a:rPr>
                <a:t>P</a:t>
              </a:r>
            </a:p>
          </p:txBody>
        </p:sp>
        <p:pic>
          <p:nvPicPr>
            <p:cNvPr id="52" name="图片 51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50515" y="1545109"/>
              <a:ext cx="540000" cy="442800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50515" y="2740377"/>
              <a:ext cx="540000" cy="442800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8841400" y="2017411"/>
              <a:ext cx="3642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dirty="0">
                  <a:latin typeface="Huawei Sans" panose="020C0503030203020204" pitchFamily="34" charset="0"/>
                </a:rPr>
                <a:t>CE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8841400" y="3201368"/>
              <a:ext cx="3642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dirty="0">
                  <a:latin typeface="Huawei Sans" panose="020C0503030203020204" pitchFamily="34" charset="0"/>
                </a:rPr>
                <a:t>CE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9404902" y="1712566"/>
              <a:ext cx="10294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dirty="0">
                  <a:latin typeface="Huawei Sans" panose="020C0503030203020204" pitchFamily="34" charset="0"/>
                </a:rPr>
                <a:t>Предприятие С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9434572" y="2860303"/>
              <a:ext cx="104708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dirty="0">
                  <a:latin typeface="Huawei Sans" panose="020C0503030203020204" pitchFamily="34" charset="0"/>
                </a:rPr>
                <a:t>Предприятие D</a:t>
              </a: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7435366" y="1765474"/>
              <a:ext cx="1318088" cy="0"/>
            </a:xfrm>
            <a:prstGeom prst="line">
              <a:avLst/>
            </a:prstGeom>
            <a:ln w="19050">
              <a:solidFill>
                <a:srgbClr val="1515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7435366" y="2960742"/>
              <a:ext cx="1318088" cy="0"/>
            </a:xfrm>
            <a:prstGeom prst="line">
              <a:avLst/>
            </a:prstGeom>
            <a:ln w="19050">
              <a:solidFill>
                <a:srgbClr val="1515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5" idx="3"/>
            </p:cNvCxnSpPr>
            <p:nvPr/>
          </p:nvCxnSpPr>
          <p:spPr>
            <a:xfrm>
              <a:off x="5146827" y="1766509"/>
              <a:ext cx="872609" cy="539717"/>
            </a:xfrm>
            <a:prstGeom prst="line">
              <a:avLst/>
            </a:prstGeom>
            <a:ln w="19050">
              <a:solidFill>
                <a:srgbClr val="1515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16" idx="3"/>
            </p:cNvCxnSpPr>
            <p:nvPr/>
          </p:nvCxnSpPr>
          <p:spPr>
            <a:xfrm flipV="1">
              <a:off x="5146827" y="2306227"/>
              <a:ext cx="872609" cy="655550"/>
            </a:xfrm>
            <a:prstGeom prst="line">
              <a:avLst/>
            </a:prstGeom>
            <a:ln w="19050">
              <a:solidFill>
                <a:srgbClr val="1515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17" idx="1"/>
            </p:cNvCxnSpPr>
            <p:nvPr/>
          </p:nvCxnSpPr>
          <p:spPr>
            <a:xfrm flipH="1">
              <a:off x="6019437" y="1766509"/>
              <a:ext cx="894528" cy="537880"/>
            </a:xfrm>
            <a:prstGeom prst="line">
              <a:avLst/>
            </a:prstGeom>
            <a:ln w="19050">
              <a:solidFill>
                <a:srgbClr val="1515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 flipV="1">
              <a:off x="6019436" y="2304389"/>
              <a:ext cx="894529" cy="652220"/>
            </a:xfrm>
            <a:prstGeom prst="line">
              <a:avLst/>
            </a:prstGeom>
            <a:ln w="19050">
              <a:solidFill>
                <a:srgbClr val="15151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7" name="图片 56"/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9436" y="2084826"/>
              <a:ext cx="540000" cy="442800"/>
            </a:xfrm>
            <a:prstGeom prst="rect">
              <a:avLst/>
            </a:prstGeom>
          </p:spPr>
        </p:pic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DC618E52-FB0D-4D38-B602-F35C8D5134B9}"/>
                </a:ext>
              </a:extLst>
            </p:cNvPr>
            <p:cNvSpPr txBox="1"/>
            <p:nvPr/>
          </p:nvSpPr>
          <p:spPr>
            <a:xfrm>
              <a:off x="5400308" y="3353376"/>
              <a:ext cx="129554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200" dirty="0">
                  <a:latin typeface="Huawei Sans" panose="020C0503030203020204" pitchFamily="34" charset="0"/>
                </a:rPr>
                <a:t>Провайдер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142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方正+Huawei">
      <a:majorFont>
        <a:latin typeface="Huawei Sans"/>
        <a:ea typeface="方正兰亭黑简体"/>
        <a:cs typeface=""/>
      </a:majorFont>
      <a:minorFont>
        <a:latin typeface="Huawei Sans"/>
        <a:ea typeface="方正兰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方正+Huawei">
      <a:majorFont>
        <a:latin typeface="Huawei Sans"/>
        <a:ea typeface="方正兰亭黑简体"/>
        <a:cs typeface=""/>
      </a:majorFont>
      <a:minorFont>
        <a:latin typeface="Huawei Sans"/>
        <a:ea typeface="方正兰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2C5B4B712841F4C8A7AAEE2CD191271" ma:contentTypeVersion="1" ma:contentTypeDescription="Create a new document." ma:contentTypeScope="" ma:versionID="fd4f534fc22f1d982cc2e0e62ad2af45">
  <xsd:schema xmlns:xsd="http://www.w3.org/2001/XMLSchema" xmlns:xs="http://www.w3.org/2001/XMLSchema" xmlns:p="http://schemas.microsoft.com/office/2006/metadata/properties" xmlns:ns2="475f1e55-3009-46d8-9566-5d569a2b3a98" targetNamespace="http://schemas.microsoft.com/office/2006/metadata/properties" ma:root="true" ma:fieldsID="1d095aabec1d15598815726bd4b054a7" ns2:_="">
    <xsd:import namespace="475f1e55-3009-46d8-9566-5d569a2b3a98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5f1e55-3009-46d8-9566-5d569a2b3a9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D844DF8-78B8-48B1-8C25-2778AD18AF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75f1e55-3009-46d8-9566-5d569a2b3a9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472043-9BA0-4138-8539-B0C62E286B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09C8B1-0114-447A-A0E5-EA44350C9243}">
  <ds:schemaRefs>
    <ds:schemaRef ds:uri="475f1e55-3009-46d8-9566-5d569a2b3a98"/>
    <ds:schemaRef ds:uri="http://purl.org/dc/terms/"/>
    <ds:schemaRef ds:uri="http://www.w3.org/XML/1998/namespace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768</TotalTime>
  <Words>8106</Words>
  <Application>Microsoft Office PowerPoint</Application>
  <PresentationFormat>Widescreen</PresentationFormat>
  <Paragraphs>1209</Paragraphs>
  <Slides>57</Slides>
  <Notes>57</Notes>
  <HiddenSlides>2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4" baseType="lpstr">
      <vt:lpstr>微软雅黑</vt:lpstr>
      <vt:lpstr>方正兰亭黑简体</vt:lpstr>
      <vt:lpstr>Arial</vt:lpstr>
      <vt:lpstr>Huawei Sans</vt:lpstr>
      <vt:lpstr>Courier New</vt:lpstr>
      <vt:lpstr>Wingdings</vt:lpstr>
      <vt:lpstr>1_自定义设计方案</vt:lpstr>
      <vt:lpstr>PowerPoint Presentation</vt:lpstr>
      <vt:lpstr>Технологии WAN</vt:lpstr>
      <vt:lpstr>PowerPoint Presentation</vt:lpstr>
      <vt:lpstr>PowerPoint Presentation</vt:lpstr>
      <vt:lpstr>PowerPoint Presentation</vt:lpstr>
      <vt:lpstr>Что такое WAN?</vt:lpstr>
      <vt:lpstr>Различия между WAN и LAN</vt:lpstr>
      <vt:lpstr>Обзор ранних технологий WAN</vt:lpstr>
      <vt:lpstr>Роли устройств WAN</vt:lpstr>
      <vt:lpstr>Применение ранних технологий WAN</vt:lpstr>
      <vt:lpstr>PowerPoint Presentation</vt:lpstr>
      <vt:lpstr>Общая информация о PPP</vt:lpstr>
      <vt:lpstr>Процесс установления соединения PPP</vt:lpstr>
      <vt:lpstr>Конечный автомат канального интерфейса PPP</vt:lpstr>
      <vt:lpstr>Формат пакета LCP</vt:lpstr>
      <vt:lpstr>PowerPoint Presentation</vt:lpstr>
      <vt:lpstr>Процесс согласования LCP — нормальное согласование</vt:lpstr>
      <vt:lpstr>Процесс согласования LCP — несоответствие параметров</vt:lpstr>
      <vt:lpstr>Согласование LCP — нераспознанные параметры</vt:lpstr>
      <vt:lpstr>Режим аутентификации PPP — PAP</vt:lpstr>
      <vt:lpstr>Режим аутентификации PPP — CHAP</vt:lpstr>
      <vt:lpstr>Согласование NCP — согласование статического IP-адреса</vt:lpstr>
      <vt:lpstr>Согласование NCP — согласование динамического IP-адреса</vt:lpstr>
      <vt:lpstr>PowerPoint Presentation</vt:lpstr>
      <vt:lpstr>Настройка основных функций PPP</vt:lpstr>
      <vt:lpstr>Настройка аутентификации PAP</vt:lpstr>
      <vt:lpstr>Настройка аутентификации CHAP</vt:lpstr>
      <vt:lpstr>Пример настройки аутентификации PAP</vt:lpstr>
      <vt:lpstr>Пример настройки аутентификации CHAP</vt:lpstr>
      <vt:lpstr>PowerPoint Presentation</vt:lpstr>
      <vt:lpstr>Что такое PPPoE?</vt:lpstr>
      <vt:lpstr>Сценарии применения PPPoE</vt:lpstr>
      <vt:lpstr>Установление сеанса PPPoE</vt:lpstr>
      <vt:lpstr>Пакеты PPPoE</vt:lpstr>
      <vt:lpstr>Обнаружение PPPoE</vt:lpstr>
      <vt:lpstr>Этап сеанса PPPoE</vt:lpstr>
      <vt:lpstr>Этап терминирования сеанса PPPoE</vt:lpstr>
      <vt:lpstr>PowerPoint Presentation</vt:lpstr>
      <vt:lpstr>Настройка основных функций PPPoE</vt:lpstr>
      <vt:lpstr>Пример настройки клиента PPPoE (1)</vt:lpstr>
      <vt:lpstr>Пример настройки клиента PPPoE (2)</vt:lpstr>
      <vt:lpstr>Пример настройки сервера PPPoE</vt:lpstr>
      <vt:lpstr>Проверка конфигурации</vt:lpstr>
      <vt:lpstr>PowerPoint Presentation</vt:lpstr>
      <vt:lpstr>Эволюция технологий WAN</vt:lpstr>
      <vt:lpstr>Традиционные маршрутизация и передача на базе IP</vt:lpstr>
      <vt:lpstr>Пересылка на основе меток MPLS</vt:lpstr>
      <vt:lpstr>Проблемы пересылки MPLS</vt:lpstr>
      <vt:lpstr>Общая информация о сегментной маршрутизации</vt:lpstr>
      <vt:lpstr>Реализация пересылки SR (1)</vt:lpstr>
      <vt:lpstr>Реализация пересылки SR (2)</vt:lpstr>
      <vt:lpstr>Режимы развертывания SR</vt:lpstr>
      <vt:lpstr>Применение SR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fanyan (A)</dc:creator>
  <cp:lastModifiedBy>Ekaterina Avras</cp:lastModifiedBy>
  <cp:revision>196</cp:revision>
  <dcterms:created xsi:type="dcterms:W3CDTF">2018-11-29T10:16:29Z</dcterms:created>
  <dcterms:modified xsi:type="dcterms:W3CDTF">2021-03-08T11:01:22Z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(3)mJxQr1urO3fmQm0n5LB5WQO8kBQIts87b2OWNJ6dkcB4fCDrOW4sc/HFIZQAVrEadg+DFmDp
XN1VXnr5OQZ7lWBhAoHpgR5tKrjgG/kYt9zYFdeNU0zvOMmT5H8EDKfU+YWb9E3PAK3x4+Wl
9V+00TgBmY/Ut3Qmtl4GhLHaBhgTJyCMUIxpN/0FjepoQgWDbhVnKp271OBEe4FXragipOoh
sIZCrdGuMFG2DIZadw</vt:lpwstr>
  </property>
  <property fmtid="{D5CDD505-2E9C-101B-9397-08002B2CF9AE}" pid="3" name="_2015_ms_pID_7253431">
    <vt:lpwstr>kmAll11+68tIpv1RYENfp7R2VcZUAgiyWInYcP1YUEXNgHCgyamgTQ
iNBULLuBoGiFkjGsywat6vVTN2fDM6QlWyavh89tLpqqT0/Ge8hJeZPpCDXqE3J6+EFTS6V1
TIwhPJzcJM02oSTnxPZKYc1UA3pYf07pRawYwrGbZlRoHcwA84DaRSgjthasnTnTUNZ0hzmt
NlRq4mKIV6F6HNR9LeC8Y69suZVOTSvjbCHD</vt:lpwstr>
  </property>
  <property fmtid="{D5CDD505-2E9C-101B-9397-08002B2CF9AE}" pid="4" name="_2015_ms_pID_7253432">
    <vt:lpwstr>vw==</vt:lpwstr>
  </property>
  <property fmtid="{D5CDD505-2E9C-101B-9397-08002B2CF9AE}" pid="5" name="ContentTypeId">
    <vt:lpwstr>0x01010002C5B4B712841F4C8A7AAEE2CD191271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1614918855</vt:lpwstr>
  </property>
</Properties>
</file>